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9" r:id="rId4"/>
    <p:sldId id="257" r:id="rId5"/>
    <p:sldId id="275" r:id="rId6"/>
    <p:sldId id="263" r:id="rId7"/>
    <p:sldId id="262" r:id="rId8"/>
    <p:sldId id="283" r:id="rId9"/>
    <p:sldId id="282" r:id="rId10"/>
    <p:sldId id="264" r:id="rId11"/>
    <p:sldId id="261" r:id="rId12"/>
    <p:sldId id="266" r:id="rId13"/>
    <p:sldId id="267" r:id="rId14"/>
    <p:sldId id="272" r:id="rId15"/>
    <p:sldId id="271" r:id="rId16"/>
    <p:sldId id="268" r:id="rId17"/>
    <p:sldId id="269" r:id="rId18"/>
    <p:sldId id="270" r:id="rId19"/>
    <p:sldId id="274" r:id="rId20"/>
    <p:sldId id="273" r:id="rId21"/>
    <p:sldId id="279" r:id="rId22"/>
    <p:sldId id="276" r:id="rId23"/>
    <p:sldId id="278" r:id="rId24"/>
    <p:sldId id="277" r:id="rId25"/>
    <p:sldId id="280" r:id="rId26"/>
    <p:sldId id="281" r:id="rId27"/>
    <p:sldId id="284" r:id="rId2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8B1A7-C3A0-414C-8FE2-5B058BF54AAE}" v="652" dt="2025-07-02T22:11:00.893"/>
    <p1510:client id="{B8F5C518-AF7E-B744-8214-8066C62F5D6D}" v="4" dt="2025-07-02T21:42:33.262"/>
    <p1510:client id="{E6FA19E2-7E97-9499-DBBB-5EDEC7674D1B}" v="19" dt="2025-07-03T06:20:30.1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FC68C-A22E-6441-BB6E-B6E8252AA634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37FBA0-3DD5-6340-95FD-2AE3502AEC5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359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30 Sekunden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038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20Sek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992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20 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1813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Zeilenweise anordnen</a:t>
            </a:r>
          </a:p>
          <a:p>
            <a:r>
              <a:rPr lang="de-DE"/>
              <a:t>15-20Sek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735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3488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B6A40-53D6-1D85-9DBB-6C4336E1B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3073364-C013-56CF-EEB6-CA2A4FE1A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3D567CF-558A-D358-6394-C178AAEF9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15Sek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B4E506C-ABFD-5B5B-8660-FC5A800A66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9457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3626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25Sek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853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980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7-10Sek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72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18Sek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322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3311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5 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50765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2035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20Sek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580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7896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5Sek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0305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10Sek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7FBA0-3DD5-6340-95FD-2AE3502AEC57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223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1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2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8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9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08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0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69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2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9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03.07.2025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  <p:pic>
        <p:nvPicPr>
          <p:cNvPr id="8" name="Grafik 7" descr="Becherglas Silhouette">
            <a:extLst>
              <a:ext uri="{FF2B5EF4-FFF2-40B4-BE49-F238E27FC236}">
                <a16:creationId xmlns:a16="http://schemas.microsoft.com/office/drawing/2014/main" id="{EFB9E3E0-8E60-042D-B864-98841C06B44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-952128" y="4412457"/>
            <a:ext cx="2743199" cy="2743199"/>
          </a:xfrm>
          <a:prstGeom prst="rect">
            <a:avLst/>
          </a:prstGeom>
        </p:spPr>
      </p:pic>
      <p:pic>
        <p:nvPicPr>
          <p:cNvPr id="10" name="Grafik 9" descr="Kolben Silhouette">
            <a:extLst>
              <a:ext uri="{FF2B5EF4-FFF2-40B4-BE49-F238E27FC236}">
                <a16:creationId xmlns:a16="http://schemas.microsoft.com/office/drawing/2014/main" id="{C7084CFE-A910-B347-7093-3F0F98F4E68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0362460" y="3880867"/>
            <a:ext cx="3446015" cy="3446015"/>
          </a:xfrm>
          <a:prstGeom prst="rect">
            <a:avLst/>
          </a:prstGeom>
        </p:spPr>
      </p:pic>
      <p:pic>
        <p:nvPicPr>
          <p:cNvPr id="12" name="Grafik 11" descr="Pipette Silhouette">
            <a:extLst>
              <a:ext uri="{FF2B5EF4-FFF2-40B4-BE49-F238E27FC236}">
                <a16:creationId xmlns:a16="http://schemas.microsoft.com/office/drawing/2014/main" id="{87C604BF-73B2-6B90-0DE3-8A8B568CC5C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0660232" y="136525"/>
            <a:ext cx="1531768" cy="153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7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814A3B24-F584-DA2F-20A8-14AC992B43E5}"/>
              </a:ext>
            </a:extLst>
          </p:cNvPr>
          <p:cNvSpPr txBox="1"/>
          <p:nvPr/>
        </p:nvSpPr>
        <p:spPr>
          <a:xfrm>
            <a:off x="5690924" y="2125982"/>
            <a:ext cx="690265" cy="397031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e-DE" sz="2800"/>
              <a:t>10</a:t>
            </a:r>
          </a:p>
          <a:p>
            <a:r>
              <a:rPr lang="de-DE" sz="2800"/>
              <a:t>20</a:t>
            </a:r>
          </a:p>
          <a:p>
            <a:r>
              <a:rPr lang="de-DE" sz="2800"/>
              <a:t>30</a:t>
            </a:r>
          </a:p>
          <a:p>
            <a:r>
              <a:rPr lang="de-DE" sz="2800"/>
              <a:t>40</a:t>
            </a:r>
          </a:p>
          <a:p>
            <a:r>
              <a:rPr lang="de-DE" sz="2800"/>
              <a:t>50</a:t>
            </a:r>
          </a:p>
          <a:p>
            <a:r>
              <a:rPr lang="de-DE" sz="2800"/>
              <a:t>60</a:t>
            </a:r>
          </a:p>
          <a:p>
            <a:r>
              <a:rPr lang="de-DE" sz="2800"/>
              <a:t>70</a:t>
            </a:r>
          </a:p>
          <a:p>
            <a:r>
              <a:rPr lang="de-DE" sz="2800"/>
              <a:t>80</a:t>
            </a:r>
          </a:p>
          <a:p>
            <a:r>
              <a:rPr lang="de-DE" sz="2800"/>
              <a:t>90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2EF4507-2FEB-3D88-87D0-6A46B9E4D1B9}"/>
              </a:ext>
            </a:extLst>
          </p:cNvPr>
          <p:cNvSpPr/>
          <p:nvPr/>
        </p:nvSpPr>
        <p:spPr>
          <a:xfrm>
            <a:off x="5162550" y="1476375"/>
            <a:ext cx="1876425" cy="409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Experimente, die verbinden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Dokumentation der klebrigen Angelegenheiten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75EBAC-3FBB-4DDD-0BA4-1CA3D95765CA}"/>
              </a:ext>
            </a:extLst>
          </p:cNvPr>
          <p:cNvSpPr txBox="1"/>
          <p:nvPr/>
        </p:nvSpPr>
        <p:spPr>
          <a:xfrm>
            <a:off x="3900067" y="5095071"/>
            <a:ext cx="43918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/>
              <a:t>Die nächste Präsentation beginnt in         Sekunden.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E8210A6-FF42-6A4F-80CA-2E9411129193}"/>
              </a:ext>
            </a:extLst>
          </p:cNvPr>
          <p:cNvSpPr/>
          <p:nvPr/>
        </p:nvSpPr>
        <p:spPr>
          <a:xfrm>
            <a:off x="5048250" y="6056332"/>
            <a:ext cx="1876425" cy="801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44444E-6 L -0.00026 0.06273 " pathEditMode="relative" rAng="0" ptsTypes="AA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6273 L -0.00026 0.1243 " pathEditMode="relative" rAng="0" ptsTypes="AA"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12431 L 0.00013 0.18541 " pathEditMode="relative" rAng="0" ptsTypes="AA">
                                      <p:cBhvr>
                                        <p:cTn id="10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18541 L -0.00026 0.24768 " pathEditMode="relative" rAng="0" ptsTypes="AA">
                                      <p:cBhvr>
                                        <p:cTn id="12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24768 L -0.00026 0.31296 " pathEditMode="relative" rAng="0" ptsTypes="AA">
                                      <p:cBhvr>
                                        <p:cTn id="14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17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31296 L -0.00065 0.37384 " pathEditMode="relative" rAng="0" ptsTypes="AA">
                                      <p:cBhvr>
                                        <p:cTn id="1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"/>
                            </p:stCondLst>
                            <p:childTnLst>
                              <p:par>
                                <p:cTn id="18" presetID="42" presetClass="path" presetSubtype="0" accel="50000" decel="50000" fill="hold" grpId="6" nodeType="after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-0.00065 0.37384 L 0.00026 0.4368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10"/>
                            </p:stCondLst>
                            <p:childTnLst>
                              <p:par>
                                <p:cTn id="21" presetID="42" presetClass="path" presetSubtype="0" accel="50000" decel="50000" fill="hold" grpId="7" nodeType="afterEffect">
                                  <p:stCondLst>
                                    <p:cond delay="9000"/>
                                  </p:stCondLst>
                                  <p:childTnLst>
                                    <p:animMotion origin="layout" path="M 0.00026 0.4368 L -2.08333E-6 0.49745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3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rim.EFEB9713-D913-4140-A503-EA2CEABDB549.MOV">
            <a:hlinkClick r:id="" action="ppaction://media"/>
            <a:extLst>
              <a:ext uri="{FF2B5EF4-FFF2-40B4-BE49-F238E27FC236}">
                <a16:creationId xmlns:a16="http://schemas.microsoft.com/office/drawing/2014/main" id="{360DC372-73B9-A392-1343-7A22C3608C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E133F16B-BCB6-CD2F-D3A6-024212FC5F65}"/>
              </a:ext>
            </a:extLst>
          </p:cNvPr>
          <p:cNvSpPr/>
          <p:nvPr/>
        </p:nvSpPr>
        <p:spPr>
          <a:xfrm>
            <a:off x="530352" y="476583"/>
            <a:ext cx="8302752" cy="11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0D7EB72-7C9D-9907-03A1-3F2C5A3B8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/>
              <a:t>Testen eines Technischen Klebers</a:t>
            </a:r>
          </a:p>
        </p:txBody>
      </p:sp>
    </p:spTree>
    <p:extLst>
      <p:ext uri="{BB962C8B-B14F-4D97-AF65-F5344CB8AC3E}">
        <p14:creationId xmlns:p14="http://schemas.microsoft.com/office/powerpoint/2010/main" val="338280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000"/>
    </mc:Choice>
    <mc:Fallback xmlns="">
      <p:transition spd="slow" advTm="9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6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A75A0-AC00-DE08-997F-0FBC1CFA9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Was </a:t>
            </a:r>
            <a:r>
              <a:rPr lang="en-US" err="1"/>
              <a:t>ist</a:t>
            </a:r>
            <a:r>
              <a:rPr lang="en-US"/>
              <a:t> </a:t>
            </a:r>
            <a:r>
              <a:rPr lang="en-US" err="1"/>
              <a:t>Adhäsion</a:t>
            </a:r>
            <a:r>
              <a:rPr lang="en-US"/>
              <a:t>? Was </a:t>
            </a:r>
            <a:r>
              <a:rPr lang="en-US" err="1"/>
              <a:t>ist</a:t>
            </a:r>
            <a:r>
              <a:rPr lang="en-US"/>
              <a:t> </a:t>
            </a:r>
            <a:r>
              <a:rPr lang="en-US" err="1"/>
              <a:t>Kohäsion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A3143-FE80-FE21-8C21-43DD7A5B57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Adhäsion</a:t>
            </a:r>
            <a:r>
              <a:rPr lang="en-US"/>
              <a:t>: </a:t>
            </a:r>
            <a:r>
              <a:rPr lang="en-US" err="1"/>
              <a:t>Haftkräfte</a:t>
            </a:r>
            <a:r>
              <a:rPr lang="en-US"/>
              <a:t> </a:t>
            </a:r>
            <a:r>
              <a:rPr lang="en-US" err="1"/>
              <a:t>zwischen</a:t>
            </a:r>
            <a:r>
              <a:rPr lang="en-US"/>
              <a:t> </a:t>
            </a:r>
            <a:r>
              <a:rPr lang="en-US" err="1"/>
              <a:t>Werkstück</a:t>
            </a:r>
            <a:r>
              <a:rPr lang="en-US"/>
              <a:t> und </a:t>
            </a:r>
            <a:r>
              <a:rPr lang="en-US" err="1"/>
              <a:t>Klebstoff</a:t>
            </a:r>
          </a:p>
          <a:p>
            <a:r>
              <a:rPr lang="en-US" err="1"/>
              <a:t>Kohäsion</a:t>
            </a:r>
            <a:r>
              <a:rPr lang="en-US"/>
              <a:t>: </a:t>
            </a:r>
            <a:r>
              <a:rPr lang="en-US" err="1"/>
              <a:t>Haftkräfte</a:t>
            </a:r>
            <a:r>
              <a:rPr lang="en-US"/>
              <a:t> </a:t>
            </a:r>
            <a:r>
              <a:rPr lang="en-US" err="1"/>
              <a:t>innerhalb</a:t>
            </a:r>
            <a:r>
              <a:rPr lang="en-US"/>
              <a:t> des </a:t>
            </a:r>
            <a:r>
              <a:rPr lang="en-US" err="1"/>
              <a:t>Klebstoffs</a:t>
            </a:r>
            <a:endParaRPr lang="en-US"/>
          </a:p>
          <a:p>
            <a:pPr marL="0" indent="0">
              <a:buNone/>
            </a:pPr>
            <a:endParaRPr lang="en-US" i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3AA786-33E9-3970-F6F7-60D8BEE16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298" y="3158289"/>
            <a:ext cx="4905458" cy="2727158"/>
          </a:xfrm>
          <a:prstGeom prst="roundRect">
            <a:avLst>
              <a:gd name="adj" fmla="val 25342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0F7CE7-A164-42E8-E98C-95A5429ECE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100" y="3144627"/>
            <a:ext cx="5848952" cy="2740820"/>
          </a:xfrm>
          <a:prstGeom prst="roundRect">
            <a:avLst>
              <a:gd name="adj" fmla="val 24863"/>
            </a:avLst>
          </a:prstGeom>
        </p:spPr>
      </p:pic>
    </p:spTree>
    <p:extLst>
      <p:ext uri="{BB962C8B-B14F-4D97-AF65-F5344CB8AC3E}">
        <p14:creationId xmlns:p14="http://schemas.microsoft.com/office/powerpoint/2010/main" val="155605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6523E3-0701-6453-D286-11B22D42C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Ergebnis Klebeversuche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36429A-A20B-7007-7A09-F94A8F3B64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DE"/>
              <a:t>-&gt;Wasser hat eine gute Adhäsion solange es flüssig ist, aber keine Kohäsion (verdampft)</a:t>
            </a:r>
          </a:p>
          <a:p>
            <a:pPr marL="0" indent="0">
              <a:buNone/>
            </a:pPr>
            <a:r>
              <a:rPr lang="de-DE"/>
              <a:t>-&gt;Technischer Klebstoff hat eine gute Adhäsion und Kohäsion</a:t>
            </a:r>
          </a:p>
          <a:p>
            <a:pPr marL="0" indent="0">
              <a:buNone/>
            </a:pPr>
            <a:r>
              <a:rPr lang="de-DE"/>
              <a:t>-&gt;Dreck/kleine Partikel verhindern die Adhäsion </a:t>
            </a:r>
            <a:endParaRPr lang="en-US"/>
          </a:p>
          <a:p>
            <a:pPr marL="0" indent="0">
              <a:buNone/>
            </a:pPr>
            <a:r>
              <a:rPr lang="de-DE"/>
              <a:t>-&gt;Öl verhindert die Adhäsion </a:t>
            </a:r>
          </a:p>
          <a:p>
            <a:pPr marL="0" indent="0">
              <a:buNone/>
            </a:pPr>
            <a:r>
              <a:rPr lang="de-DE"/>
              <a:t>=&gt;Wichtige Grundeigenschaften eines Klebstoffs: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DC2A4C-1D56-D648-EE90-ED94375AAA20}"/>
              </a:ext>
            </a:extLst>
          </p:cNvPr>
          <p:cNvSpPr txBox="1"/>
          <p:nvPr/>
        </p:nvSpPr>
        <p:spPr>
          <a:xfrm>
            <a:off x="8826043" y="4200022"/>
            <a:ext cx="2216727" cy="166199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800" dirty="0"/>
              <a:t>Flüssig Kohäsion Adhäsion</a:t>
            </a:r>
            <a:endParaRPr lang="en-US" sz="2800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3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9D5E27-B9E4-1CF3-8DFC-2AE9D07AD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Belastungstest einer technischen </a:t>
            </a:r>
            <a:r>
              <a:rPr lang="de-DE" err="1"/>
              <a:t>Verklebung</a:t>
            </a:r>
            <a:endParaRPr lang="de-DE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44C5CEC-D621-C7C0-CE72-73C8B6F66B50}"/>
              </a:ext>
            </a:extLst>
          </p:cNvPr>
          <p:cNvGrpSpPr/>
          <p:nvPr/>
        </p:nvGrpSpPr>
        <p:grpSpPr>
          <a:xfrm>
            <a:off x="1058459" y="1840457"/>
            <a:ext cx="2599389" cy="2320187"/>
            <a:chOff x="1058459" y="1840457"/>
            <a:chExt cx="2599389" cy="2320187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82A3CD2-C83E-2A56-8647-2742EDEAB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459" y="1840457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3FDA0BE8-5538-E102-FF5F-42C2CF22C8AD}"/>
                </a:ext>
              </a:extLst>
            </p:cNvPr>
            <p:cNvSpPr txBox="1"/>
            <p:nvPr/>
          </p:nvSpPr>
          <p:spPr>
            <a:xfrm>
              <a:off x="1443753" y="3791312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0,5kg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B398CFF-B7C1-C807-D09E-D81E50E43756}"/>
              </a:ext>
            </a:extLst>
          </p:cNvPr>
          <p:cNvGrpSpPr/>
          <p:nvPr/>
        </p:nvGrpSpPr>
        <p:grpSpPr>
          <a:xfrm>
            <a:off x="4796304" y="1840455"/>
            <a:ext cx="2599389" cy="2311838"/>
            <a:chOff x="1058459" y="4336959"/>
            <a:chExt cx="2599389" cy="2311838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38DB563E-1A19-1721-5174-62CE0047C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8459" y="4336959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C2632C99-08B9-8503-3DA7-F0E88C63ACA2}"/>
                </a:ext>
              </a:extLst>
            </p:cNvPr>
            <p:cNvSpPr txBox="1"/>
            <p:nvPr/>
          </p:nvSpPr>
          <p:spPr>
            <a:xfrm>
              <a:off x="1443753" y="6279465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1kg</a:t>
              </a:r>
            </a:p>
          </p:txBody>
        </p: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7A807B40-5A39-F41A-E45C-7CD6E584F52D}"/>
              </a:ext>
            </a:extLst>
          </p:cNvPr>
          <p:cNvGrpSpPr/>
          <p:nvPr/>
        </p:nvGrpSpPr>
        <p:grpSpPr>
          <a:xfrm>
            <a:off x="8534148" y="1840455"/>
            <a:ext cx="2599389" cy="2320189"/>
            <a:chOff x="4796305" y="1840455"/>
            <a:chExt cx="2599389" cy="2320189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F6200EDC-FD8D-15EA-7086-E7771548D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6305" y="1840455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EEA167A-B242-EA0D-BFFC-D8EF6A5FB8F1}"/>
                </a:ext>
              </a:extLst>
            </p:cNvPr>
            <p:cNvSpPr txBox="1"/>
            <p:nvPr/>
          </p:nvSpPr>
          <p:spPr>
            <a:xfrm>
              <a:off x="5181599" y="3791312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2kg</a:t>
              </a: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D9DDD2C6-A25E-2DD9-4B69-6C904F5842FC}"/>
              </a:ext>
            </a:extLst>
          </p:cNvPr>
          <p:cNvGrpSpPr/>
          <p:nvPr/>
        </p:nvGrpSpPr>
        <p:grpSpPr>
          <a:xfrm>
            <a:off x="1058459" y="4336958"/>
            <a:ext cx="2599389" cy="2340583"/>
            <a:chOff x="4796305" y="4336958"/>
            <a:chExt cx="2599389" cy="2340583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5687760C-5195-1ACD-CA84-EA16B6497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96305" y="4336958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12DA811B-7813-3725-06F0-DC0BB97A0104}"/>
                </a:ext>
              </a:extLst>
            </p:cNvPr>
            <p:cNvSpPr txBox="1"/>
            <p:nvPr/>
          </p:nvSpPr>
          <p:spPr>
            <a:xfrm>
              <a:off x="5181599" y="6308209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3kg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7F95F85D-714D-44E1-636C-DB68187402B9}"/>
              </a:ext>
            </a:extLst>
          </p:cNvPr>
          <p:cNvGrpSpPr/>
          <p:nvPr/>
        </p:nvGrpSpPr>
        <p:grpSpPr>
          <a:xfrm>
            <a:off x="4796303" y="4336958"/>
            <a:ext cx="2599389" cy="2320189"/>
            <a:chOff x="8534152" y="1840455"/>
            <a:chExt cx="2599389" cy="2320189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E2C6F72D-2A09-1DC7-4064-12912A5D0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152" y="1840455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39B6263D-9586-AAA7-5502-F5E36C138AD1}"/>
                </a:ext>
              </a:extLst>
            </p:cNvPr>
            <p:cNvSpPr txBox="1"/>
            <p:nvPr/>
          </p:nvSpPr>
          <p:spPr>
            <a:xfrm>
              <a:off x="8919447" y="3791312"/>
              <a:ext cx="1828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Bruch bei 3kg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4C44393-AA52-59DC-3B7C-D9C2E001DF7C}"/>
              </a:ext>
            </a:extLst>
          </p:cNvPr>
          <p:cNvGrpSpPr/>
          <p:nvPr/>
        </p:nvGrpSpPr>
        <p:grpSpPr>
          <a:xfrm>
            <a:off x="8194700" y="4336958"/>
            <a:ext cx="3278290" cy="2597188"/>
            <a:chOff x="8194700" y="4336958"/>
            <a:chExt cx="3278290" cy="2597188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C5ED1BC3-3C28-2813-3A7A-F0D070F1B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151" y="4336958"/>
              <a:ext cx="2599389" cy="1950857"/>
            </a:xfrm>
            <a:prstGeom prst="roundRect">
              <a:avLst>
                <a:gd name="adj" fmla="val 50000"/>
              </a:avLst>
            </a:prstGeom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987AEB1C-6EDE-7F2B-4062-07CE7EF34B89}"/>
                </a:ext>
              </a:extLst>
            </p:cNvPr>
            <p:cNvSpPr txBox="1"/>
            <p:nvPr/>
          </p:nvSpPr>
          <p:spPr>
            <a:xfrm>
              <a:off x="8194700" y="6287815"/>
              <a:ext cx="32782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/>
                <a:t>Der Klebstoff Scheitert vor dem Werkstoff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499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49A09-6EDC-4944-213F-43EA5CB2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Aus was </a:t>
            </a:r>
            <a:r>
              <a:rPr lang="en-US" err="1"/>
              <a:t>bestehen</a:t>
            </a:r>
            <a:r>
              <a:rPr lang="en-US"/>
              <a:t> </a:t>
            </a:r>
            <a:r>
              <a:rPr lang="en-US" err="1"/>
              <a:t>Klebstoffe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8EA5-D6A2-25A1-0147-237E800C9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err="1"/>
              <a:t>Versuch</a:t>
            </a:r>
            <a:r>
              <a:rPr lang="en-US"/>
              <a:t>: </a:t>
            </a:r>
            <a:r>
              <a:rPr lang="en-US" err="1"/>
              <a:t>vollständiges</a:t>
            </a:r>
            <a:r>
              <a:rPr lang="en-US"/>
              <a:t> </a:t>
            </a:r>
            <a:r>
              <a:rPr lang="en-US" err="1"/>
              <a:t>Verbrennen</a:t>
            </a:r>
            <a:r>
              <a:rPr lang="en-US"/>
              <a:t> </a:t>
            </a:r>
            <a:r>
              <a:rPr lang="en-US" err="1"/>
              <a:t>eines</a:t>
            </a:r>
            <a:r>
              <a:rPr lang="en-US"/>
              <a:t> </a:t>
            </a:r>
            <a:r>
              <a:rPr lang="en-US" err="1"/>
              <a:t>Klebstoffs</a:t>
            </a:r>
            <a:endParaRPr lang="en-US"/>
          </a:p>
          <a:p>
            <a:pPr marL="0" indent="0">
              <a:buNone/>
            </a:pPr>
            <a:r>
              <a:rPr lang="en-US" err="1"/>
              <a:t>Produkt</a:t>
            </a:r>
            <a:r>
              <a:rPr lang="en-US"/>
              <a:t>: </a:t>
            </a:r>
            <a:r>
              <a:rPr lang="en-US" err="1"/>
              <a:t>Kohlenstoff</a:t>
            </a:r>
            <a:r>
              <a:rPr lang="en-US"/>
              <a:t> (und </a:t>
            </a:r>
            <a:r>
              <a:rPr lang="en-US" err="1"/>
              <a:t>weitere</a:t>
            </a:r>
            <a:r>
              <a:rPr lang="en-US"/>
              <a:t> </a:t>
            </a:r>
            <a:r>
              <a:rPr lang="en-US" err="1"/>
              <a:t>Stoffe</a:t>
            </a:r>
            <a:r>
              <a:rPr lang="en-US"/>
              <a:t>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0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5EAFE8B9-1ADA-42D5-B7FB-2DED7CC37066.MOV">
            <a:hlinkClick r:id="" action="ppaction://media"/>
            <a:extLst>
              <a:ext uri="{FF2B5EF4-FFF2-40B4-BE49-F238E27FC236}">
                <a16:creationId xmlns:a16="http://schemas.microsoft.com/office/drawing/2014/main" id="{C3126074-B162-8FFE-A05C-2CE61B566AF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10338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00"/>
    </mc:Choice>
    <mc:Fallback xmlns="">
      <p:transition spd="slow" advTm="3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DF4C3-F5E7-8281-B476-878C3DC6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6CC8-67F7-2BB8-41D4-423819A5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Aus was </a:t>
            </a:r>
            <a:r>
              <a:rPr lang="en-US" err="1"/>
              <a:t>bestehen</a:t>
            </a:r>
            <a:r>
              <a:rPr lang="en-US"/>
              <a:t> </a:t>
            </a:r>
            <a:r>
              <a:rPr lang="en-US" err="1"/>
              <a:t>Klebstoffe</a:t>
            </a:r>
            <a:r>
              <a:rPr lang="en-US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DAABA-390C-A38B-7818-7BE053350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 err="1"/>
              <a:t>Versuch</a:t>
            </a:r>
            <a:r>
              <a:rPr lang="en-US" dirty="0"/>
              <a:t>: </a:t>
            </a:r>
            <a:r>
              <a:rPr lang="en-US" dirty="0" err="1"/>
              <a:t>vollständiges</a:t>
            </a:r>
            <a:r>
              <a:rPr lang="en-US" dirty="0"/>
              <a:t> </a:t>
            </a:r>
            <a:r>
              <a:rPr lang="en-US" dirty="0" err="1"/>
              <a:t>Verbrennen</a:t>
            </a:r>
            <a:r>
              <a:rPr lang="en-US" dirty="0"/>
              <a:t> </a:t>
            </a:r>
            <a:r>
              <a:rPr lang="en-US" dirty="0" err="1"/>
              <a:t>eines</a:t>
            </a:r>
            <a:r>
              <a:rPr lang="en-US" dirty="0"/>
              <a:t> </a:t>
            </a:r>
            <a:r>
              <a:rPr lang="en-US" dirty="0" err="1"/>
              <a:t>Klebstoffs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Produkt</a:t>
            </a:r>
            <a:r>
              <a:rPr lang="en-US" dirty="0"/>
              <a:t>: </a:t>
            </a:r>
            <a:r>
              <a:rPr lang="en-US" dirty="0" err="1"/>
              <a:t>Kohlenstoff</a:t>
            </a:r>
            <a:r>
              <a:rPr lang="en-US" dirty="0"/>
              <a:t> (und </a:t>
            </a:r>
            <a:r>
              <a:rPr lang="en-US" dirty="0" err="1"/>
              <a:t>weitere</a:t>
            </a:r>
            <a:r>
              <a:rPr lang="en-US" dirty="0"/>
              <a:t> </a:t>
            </a:r>
            <a:r>
              <a:rPr lang="en-US" dirty="0" err="1"/>
              <a:t>Stoffe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Tyndall-</a:t>
            </a:r>
            <a:r>
              <a:rPr lang="en-US" dirty="0" err="1"/>
              <a:t>Versuch</a:t>
            </a:r>
            <a:r>
              <a:rPr lang="en-US" dirty="0"/>
              <a:t>:</a:t>
            </a:r>
            <a:endParaRPr lang="de-DE" dirty="0"/>
          </a:p>
          <a:p>
            <a:r>
              <a:rPr lang="de-DE" dirty="0"/>
              <a:t>Große Moleküle streuen den Lichtstrahl</a:t>
            </a:r>
            <a:endParaRPr lang="en-US" dirty="0"/>
          </a:p>
          <a:p>
            <a:pPr marL="0" indent="0">
              <a:buNone/>
            </a:pPr>
            <a:r>
              <a:rPr lang="de-DE" dirty="0"/>
              <a:t>-&gt;Der Lichtstrahl wird </a:t>
            </a:r>
            <a:r>
              <a:rPr lang="de-DE" dirty="0" smtClean="0"/>
              <a:t>sichtbar </a:t>
            </a:r>
            <a:r>
              <a:rPr lang="de-DE" dirty="0"/>
              <a:t>&lt;-&gt; </a:t>
            </a:r>
            <a:r>
              <a:rPr lang="de-DE" dirty="0" smtClean="0"/>
              <a:t>im Vergleich </a:t>
            </a:r>
            <a:r>
              <a:rPr lang="de-DE" dirty="0"/>
              <a:t>zu  Wasser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=&gt;Klebstoffe bestehen aus langen Kohlenstoffketten</a:t>
            </a:r>
          </a:p>
        </p:txBody>
      </p:sp>
    </p:spTree>
    <p:extLst>
      <p:ext uri="{BB962C8B-B14F-4D97-AF65-F5344CB8AC3E}">
        <p14:creationId xmlns:p14="http://schemas.microsoft.com/office/powerpoint/2010/main" val="173941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FE69E25-8991-1D68-F2EA-5E1701C6B4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r="-2" b="38361"/>
          <a:stretch>
            <a:fillRect/>
          </a:stretch>
        </p:blipFill>
        <p:spPr>
          <a:xfrm>
            <a:off x="4493436" y="243"/>
            <a:ext cx="769856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032A608-2003-68EB-D0DA-E3C58E9742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95" r="-3" b="13952"/>
          <a:stretch>
            <a:fillRect/>
          </a:stretch>
        </p:blipFill>
        <p:spPr>
          <a:xfrm>
            <a:off x="20" y="10"/>
            <a:ext cx="5859777" cy="3346695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615CDCB-26A2-8DF8-8503-46D8261E2C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70" r="2" b="13247"/>
          <a:stretch>
            <a:fillRect/>
          </a:stretch>
        </p:blipFill>
        <p:spPr>
          <a:xfrm>
            <a:off x="6350089" y="3511295"/>
            <a:ext cx="5841911" cy="3346705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CC6CD33-C28A-0B70-444D-D0E38BC35C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0" r="-2" b="39926"/>
          <a:stretch>
            <a:fillRect/>
          </a:stretch>
        </p:blipFill>
        <p:spPr>
          <a:xfrm>
            <a:off x="20" y="3511295"/>
            <a:ext cx="7698544" cy="3346705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4546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304E4F74-8EC9-40D7-A63E-213AD8EAD44D.MOV">
            <a:hlinkClick r:id="" action="ppaction://media"/>
            <a:extLst>
              <a:ext uri="{FF2B5EF4-FFF2-40B4-BE49-F238E27FC236}">
                <a16:creationId xmlns:a16="http://schemas.microsoft.com/office/drawing/2014/main" id="{7C516447-B012-660F-1C32-EB9CB82BDA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AFB301D-9568-7C2D-2FF2-6ED9A37EF0BC}"/>
              </a:ext>
            </a:extLst>
          </p:cNvPr>
          <p:cNvSpPr/>
          <p:nvPr/>
        </p:nvSpPr>
        <p:spPr>
          <a:xfrm>
            <a:off x="530352" y="476583"/>
            <a:ext cx="10360152" cy="11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6CFE671-C69C-A041-1A38-2A814E315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/>
              <a:t>Herstellung eines Lösungsmittelklebstoffs</a:t>
            </a:r>
          </a:p>
        </p:txBody>
      </p:sp>
    </p:spTree>
    <p:extLst>
      <p:ext uri="{BB962C8B-B14F-4D97-AF65-F5344CB8AC3E}">
        <p14:creationId xmlns:p14="http://schemas.microsoft.com/office/powerpoint/2010/main" val="32455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BEB2D-B4D6-D97F-C3B7-0ECDB15C1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Herstellung</a:t>
            </a:r>
            <a:r>
              <a:rPr lang="en-US"/>
              <a:t> </a:t>
            </a:r>
            <a:r>
              <a:rPr lang="en-US" err="1"/>
              <a:t>eines</a:t>
            </a:r>
            <a:r>
              <a:rPr lang="en-US"/>
              <a:t> </a:t>
            </a:r>
            <a:r>
              <a:rPr lang="en-US" err="1"/>
              <a:t>Lösungsmittelklebstoffs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859D9-5ACA-A848-FD19-136D0242B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309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Material: </a:t>
            </a:r>
            <a:r>
              <a:rPr lang="en-US" dirty="0" err="1" smtClean="0"/>
              <a:t>Essigsäureethylester</a:t>
            </a:r>
            <a:r>
              <a:rPr lang="en-US" dirty="0"/>
              <a:t>, </a:t>
            </a:r>
            <a:r>
              <a:rPr lang="en-US" dirty="0" err="1"/>
              <a:t>Styropor</a:t>
            </a:r>
            <a:endParaRPr lang="en-US" dirty="0"/>
          </a:p>
          <a:p>
            <a:r>
              <a:rPr lang="en-US" dirty="0"/>
              <a:t>Test </a:t>
            </a:r>
            <a:r>
              <a:rPr lang="en-US" dirty="0" err="1"/>
              <a:t>mit</a:t>
            </a:r>
            <a:r>
              <a:rPr lang="en-US" dirty="0"/>
              <a:t> </a:t>
            </a:r>
            <a:r>
              <a:rPr lang="en-US" dirty="0" err="1"/>
              <a:t>Briefmarken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 </a:t>
            </a:r>
            <a:r>
              <a:rPr lang="en-US" dirty="0" err="1"/>
              <a:t>Vorher</a:t>
            </a:r>
            <a:r>
              <a:rPr lang="en-US" dirty="0"/>
              <a:t>:       </a:t>
            </a:r>
            <a:r>
              <a:rPr lang="en-US" dirty="0" err="1"/>
              <a:t>Nach</a:t>
            </a:r>
            <a:r>
              <a:rPr lang="en-US" dirty="0"/>
              <a:t> </a:t>
            </a:r>
            <a:r>
              <a:rPr lang="en-US" dirty="0" err="1"/>
              <a:t>Zerreißprobe</a:t>
            </a:r>
            <a:r>
              <a:rPr lang="en-US" dirty="0"/>
              <a:t>: Bruch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Werkstoff</a:t>
            </a:r>
            <a:r>
              <a:rPr lang="en-US" dirty="0"/>
              <a:t>, 				   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/>
              <a:t>nicht</a:t>
            </a:r>
            <a:r>
              <a:rPr lang="en-US" dirty="0"/>
              <a:t> in der </a:t>
            </a:r>
            <a:r>
              <a:rPr lang="en-US" dirty="0" err="1"/>
              <a:t>Klebung</a:t>
            </a:r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633F9F7-DDE2-FA3F-1858-59CB2A936E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9" b="10794"/>
          <a:stretch>
            <a:fillRect/>
          </a:stretch>
        </p:blipFill>
        <p:spPr>
          <a:xfrm>
            <a:off x="1301182" y="3625585"/>
            <a:ext cx="3069112" cy="321803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45A9289-BBCD-E6B8-3A17-A864AC4C30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971" y="3624015"/>
            <a:ext cx="3100572" cy="321960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3E7587C-D00F-D218-EB3F-41E950ECE5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543" y="3624016"/>
            <a:ext cx="3484048" cy="321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2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00"/>
    </mc:Choice>
    <mc:Fallback xmlns="">
      <p:transition spd="slow" advTm="2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8F8A27-11C6-2F73-4D40-ED3EB7924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103" y="958591"/>
            <a:ext cx="6696146" cy="494081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FF99AA-5778-EEA1-A6B1-CCBEE7213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728" y="206974"/>
            <a:ext cx="3801375" cy="3870355"/>
          </a:xfrm>
        </p:spPr>
        <p:txBody>
          <a:bodyPr>
            <a:normAutofit/>
          </a:bodyPr>
          <a:lstStyle/>
          <a:p>
            <a:r>
              <a:rPr lang="en-US" err="1"/>
              <a:t>Bestimmung</a:t>
            </a:r>
            <a:r>
              <a:rPr lang="en-US"/>
              <a:t> des </a:t>
            </a:r>
            <a:r>
              <a:rPr lang="en-US" err="1"/>
              <a:t>Anteils</a:t>
            </a:r>
            <a:r>
              <a:rPr lang="en-US"/>
              <a:t> an </a:t>
            </a:r>
            <a:r>
              <a:rPr lang="en-US" err="1"/>
              <a:t>Lösungsmittel</a:t>
            </a:r>
            <a:r>
              <a:rPr lang="en-US"/>
              <a:t> in </a:t>
            </a:r>
            <a:r>
              <a:rPr lang="en-US" err="1"/>
              <a:t>einem</a:t>
            </a:r>
            <a:r>
              <a:rPr lang="en-US"/>
              <a:t> </a:t>
            </a:r>
            <a:br>
              <a:rPr lang="en-US"/>
            </a:br>
            <a:r>
              <a:rPr lang="en-US" err="1"/>
              <a:t>Alleskleber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E381F5-05CC-38F6-C552-03EC44580FA2}"/>
              </a:ext>
            </a:extLst>
          </p:cNvPr>
          <p:cNvSpPr txBox="1"/>
          <p:nvPr/>
        </p:nvSpPr>
        <p:spPr>
          <a:xfrm>
            <a:off x="380999" y="4237463"/>
            <a:ext cx="379805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err="1"/>
              <a:t>Bestimmung</a:t>
            </a:r>
            <a:r>
              <a:rPr lang="en-US" sz="2800"/>
              <a:t> des </a:t>
            </a:r>
            <a:r>
              <a:rPr lang="en-US" sz="2800" err="1"/>
              <a:t>Gewichtsverlust</a:t>
            </a:r>
            <a:r>
              <a:rPr lang="en-US" sz="2800"/>
              <a:t> </a:t>
            </a:r>
          </a:p>
          <a:p>
            <a:r>
              <a:rPr lang="en-US" sz="2800"/>
              <a:t>-&gt; </a:t>
            </a:r>
            <a:r>
              <a:rPr lang="en-US" sz="2800" err="1"/>
              <a:t>Anteil</a:t>
            </a:r>
            <a:r>
              <a:rPr lang="en-US" sz="2800"/>
              <a:t> des </a:t>
            </a:r>
            <a:r>
              <a:rPr lang="en-US" sz="2800" err="1"/>
              <a:t>Lösungsmittels</a:t>
            </a:r>
            <a:r>
              <a:rPr lang="en-US" sz="2800"/>
              <a:t>: 70%-85%</a:t>
            </a:r>
          </a:p>
        </p:txBody>
      </p:sp>
      <p:sp>
        <p:nvSpPr>
          <p:cNvPr id="3" name="Abgerundete rechteckige Legende 2"/>
          <p:cNvSpPr/>
          <p:nvPr/>
        </p:nvSpPr>
        <p:spPr>
          <a:xfrm>
            <a:off x="6639707" y="1464733"/>
            <a:ext cx="2159000" cy="863600"/>
          </a:xfrm>
          <a:prstGeom prst="wedgeRoundRectCallout">
            <a:avLst>
              <a:gd name="adj1" fmla="val -147500"/>
              <a:gd name="adj2" fmla="val -61029"/>
              <a:gd name="adj3" fmla="val 16667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Lösungsmittel ist noch im Klebstoff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Abgerundete rechteckige Legende 5"/>
          <p:cNvSpPr/>
          <p:nvPr/>
        </p:nvSpPr>
        <p:spPr>
          <a:xfrm>
            <a:off x="9474200" y="3623733"/>
            <a:ext cx="1854200" cy="1066800"/>
          </a:xfrm>
          <a:prstGeom prst="wedgeRoundRectCallout">
            <a:avLst>
              <a:gd name="adj1" fmla="val -18549"/>
              <a:gd name="adj2" fmla="val 10377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Klebstoff ausgehärtet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00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551E365A-005D-4E3E-A224-05CFD15E32FF.MOV">
            <a:hlinkClick r:id="" action="ppaction://media"/>
            <a:extLst>
              <a:ext uri="{FF2B5EF4-FFF2-40B4-BE49-F238E27FC236}">
                <a16:creationId xmlns:a16="http://schemas.microsoft.com/office/drawing/2014/main" id="{C96A8355-6665-607C-E0CB-9F158CAF1FE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731" y="0"/>
            <a:ext cx="12199731" cy="6862193"/>
          </a:xfr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3BD0A791-CD50-F844-5959-E3F57DB84C88}"/>
              </a:ext>
            </a:extLst>
          </p:cNvPr>
          <p:cNvSpPr/>
          <p:nvPr/>
        </p:nvSpPr>
        <p:spPr>
          <a:xfrm>
            <a:off x="530352" y="476583"/>
            <a:ext cx="4910328" cy="11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586DF7D-DBD5-47BF-8E11-E040B57B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/>
              <a:t>Bau eines Modells</a:t>
            </a:r>
          </a:p>
        </p:txBody>
      </p:sp>
    </p:spTree>
    <p:extLst>
      <p:ext uri="{BB962C8B-B14F-4D97-AF65-F5344CB8AC3E}">
        <p14:creationId xmlns:p14="http://schemas.microsoft.com/office/powerpoint/2010/main" val="186144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0"/>
    </mc:Choice>
    <mc:Fallback xmlns="">
      <p:transition spd="slow" advTm="4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/>
      <p:bldP spid="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0BD1BE1F-6EAB-4F50-9B6A-A11E9B001C8B.MOV">
            <a:hlinkClick r:id="" action="ppaction://media"/>
            <a:extLst>
              <a:ext uri="{FF2B5EF4-FFF2-40B4-BE49-F238E27FC236}">
                <a16:creationId xmlns:a16="http://schemas.microsoft.com/office/drawing/2014/main" id="{D7B94265-1932-28E5-8D1F-0169D5B138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134" t="2810" b="1199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3BD0A791-CD50-F844-5959-E3F57DB84C88}"/>
              </a:ext>
            </a:extLst>
          </p:cNvPr>
          <p:cNvSpPr/>
          <p:nvPr/>
        </p:nvSpPr>
        <p:spPr>
          <a:xfrm>
            <a:off x="530352" y="476583"/>
            <a:ext cx="9070848" cy="1102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586DF7D-DBD5-47BF-8E11-E040B57B7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de-DE" dirty="0" smtClean="0"/>
              <a:t>Vergrößerung auf molekularer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815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0"/>
    </mc:Choice>
    <mc:Fallback xmlns="">
      <p:transition spd="slow" advTm="3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xit" presetSubtype="8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EF699-DD15-8AB0-BA0A-E3A8DC68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Vorteile</a:t>
            </a:r>
            <a:r>
              <a:rPr lang="en-US"/>
              <a:t> von </a:t>
            </a:r>
            <a:r>
              <a:rPr lang="en-US" err="1"/>
              <a:t>Lösungsmittelklebstoffen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32547-AE68-34E6-5F00-438F9C998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Gut </a:t>
            </a:r>
            <a:r>
              <a:rPr lang="en-US" err="1"/>
              <a:t>geeignet</a:t>
            </a:r>
            <a:r>
              <a:rPr lang="en-US"/>
              <a:t> für Papier</a:t>
            </a:r>
          </a:p>
          <a:p>
            <a:r>
              <a:rPr lang="en-US" err="1"/>
              <a:t>Relativ</a:t>
            </a:r>
            <a:r>
              <a:rPr lang="en-US"/>
              <a:t> </a:t>
            </a:r>
            <a:r>
              <a:rPr lang="en-US" err="1"/>
              <a:t>einfache</a:t>
            </a:r>
            <a:r>
              <a:rPr lang="en-US"/>
              <a:t> </a:t>
            </a:r>
            <a:r>
              <a:rPr lang="en-US" err="1"/>
              <a:t>Herstellung</a:t>
            </a:r>
            <a:r>
              <a:rPr lang="en-US"/>
              <a:t> (</a:t>
            </a:r>
            <a:r>
              <a:rPr lang="en-US" err="1"/>
              <a:t>Bsp</a:t>
            </a:r>
            <a:r>
              <a:rPr lang="en-US"/>
              <a:t>. </a:t>
            </a:r>
            <a:r>
              <a:rPr lang="en-US" err="1"/>
              <a:t>Styropor</a:t>
            </a:r>
            <a:r>
              <a:rPr lang="en-US"/>
              <a:t> und </a:t>
            </a:r>
            <a:r>
              <a:rPr lang="en-US" err="1"/>
              <a:t>Lösungsmittel</a:t>
            </a:r>
            <a:r>
              <a:rPr lang="en-US"/>
              <a:t>)</a:t>
            </a:r>
          </a:p>
          <a:p>
            <a:r>
              <a:rPr lang="en-US" err="1"/>
              <a:t>Beschädigen</a:t>
            </a:r>
            <a:r>
              <a:rPr lang="en-US"/>
              <a:t> das Material nicht</a:t>
            </a:r>
          </a:p>
        </p:txBody>
      </p:sp>
    </p:spTree>
    <p:extLst>
      <p:ext uri="{BB962C8B-B14F-4D97-AF65-F5344CB8AC3E}">
        <p14:creationId xmlns:p14="http://schemas.microsoft.com/office/powerpoint/2010/main" val="381317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00"/>
    </mc:Choice>
    <mc:Fallback xmlns="">
      <p:transition spd="slow" advTm="8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E68C1-5B3E-CE74-6765-8218188F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Nachteile</a:t>
            </a:r>
            <a:r>
              <a:rPr lang="en-US"/>
              <a:t> von </a:t>
            </a:r>
            <a:r>
              <a:rPr lang="en-US" err="1"/>
              <a:t>Lösungsmittelklebstoffen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09B8F-AFA4-1C78-2EAD-DE1F63761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Lösungsmittel</a:t>
            </a:r>
            <a:r>
              <a:rPr lang="en-US"/>
              <a:t> </a:t>
            </a:r>
            <a:r>
              <a:rPr lang="en-US" err="1"/>
              <a:t>leicht</a:t>
            </a:r>
            <a:r>
              <a:rPr lang="en-US"/>
              <a:t> </a:t>
            </a:r>
            <a:r>
              <a:rPr lang="en-US" err="1"/>
              <a:t>entflammbar</a:t>
            </a:r>
            <a:endParaRPr lang="en-US"/>
          </a:p>
          <a:p>
            <a:r>
              <a:rPr lang="en-US" err="1"/>
              <a:t>Temperaturempfindlich</a:t>
            </a:r>
            <a:endParaRPr lang="en-US"/>
          </a:p>
          <a:p>
            <a:r>
              <a:rPr lang="en-US" err="1"/>
              <a:t>Gesundheitsschädlich</a:t>
            </a:r>
            <a:r>
              <a:rPr lang="en-US"/>
              <a:t> -&gt; MA</a:t>
            </a:r>
            <a:r>
              <a:rPr lang="de-DE"/>
              <a:t>K</a:t>
            </a:r>
            <a:r>
              <a:rPr lang="en-US"/>
              <a:t>-Wert (</a:t>
            </a:r>
            <a:r>
              <a:rPr lang="de-DE"/>
              <a:t>Maximale Arbeitsplatzkonzentration in PPM</a:t>
            </a:r>
            <a:r>
              <a:rPr lang="en-US"/>
              <a:t>) muss </a:t>
            </a:r>
            <a:r>
              <a:rPr lang="en-US" err="1"/>
              <a:t>eingehalten</a:t>
            </a:r>
            <a:r>
              <a:rPr lang="en-US"/>
              <a:t> </a:t>
            </a:r>
            <a:r>
              <a:rPr lang="en-US" err="1"/>
              <a:t>werden</a:t>
            </a:r>
            <a:endParaRPr lang="en-US"/>
          </a:p>
          <a:p>
            <a:pPr marL="457200" lvl="1" indent="0">
              <a:buNone/>
            </a:pPr>
            <a:endParaRPr lang="en-US"/>
          </a:p>
          <a:p>
            <a:pPr marL="457200" lvl="1" indent="0">
              <a:buNone/>
            </a:pPr>
            <a:r>
              <a:rPr lang="en-US"/>
              <a:t>-&gt;</a:t>
            </a:r>
            <a:r>
              <a:rPr lang="en-US" err="1"/>
              <a:t>Problemlösung</a:t>
            </a:r>
            <a:r>
              <a:rPr lang="en-US"/>
              <a:t>: 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err="1"/>
              <a:t>Verwendung</a:t>
            </a:r>
            <a:r>
              <a:rPr lang="en-US"/>
              <a:t> von </a:t>
            </a:r>
            <a:r>
              <a:rPr lang="en-US" err="1"/>
              <a:t>Wasser</a:t>
            </a:r>
            <a:r>
              <a:rPr lang="en-US"/>
              <a:t> </a:t>
            </a:r>
            <a:r>
              <a:rPr lang="en-US" err="1"/>
              <a:t>als</a:t>
            </a:r>
            <a:r>
              <a:rPr lang="en-US"/>
              <a:t> </a:t>
            </a:r>
            <a:r>
              <a:rPr lang="en-US" err="1"/>
              <a:t>Lösungsmittel</a:t>
            </a:r>
            <a:r>
              <a:rPr lang="en-US"/>
              <a:t>, da es </a:t>
            </a:r>
            <a:r>
              <a:rPr lang="en-US" err="1"/>
              <a:t>unschädlich</a:t>
            </a:r>
            <a:r>
              <a:rPr lang="en-US"/>
              <a:t> </a:t>
            </a:r>
            <a:r>
              <a:rPr lang="en-US" err="1"/>
              <a:t>ist</a:t>
            </a:r>
            <a:endParaRPr lang="en-US"/>
          </a:p>
          <a:p>
            <a:pPr lvl="2">
              <a:buFont typeface="Wingdings" panose="020B0604020202020204" pitchFamily="34" charset="0"/>
              <a:buChar char="§"/>
            </a:pPr>
            <a:r>
              <a:rPr lang="de-DE"/>
              <a:t>Verwendung</a:t>
            </a:r>
            <a:r>
              <a:rPr lang="en-US"/>
              <a:t> von </a:t>
            </a:r>
            <a:r>
              <a:rPr lang="en-US" err="1"/>
              <a:t>Heißklebern</a:t>
            </a:r>
            <a:r>
              <a:rPr lang="en-US"/>
              <a:t>, da </a:t>
            </a:r>
            <a:r>
              <a:rPr lang="en-US" err="1"/>
              <a:t>sie</a:t>
            </a:r>
            <a:r>
              <a:rPr lang="en-US"/>
              <a:t> </a:t>
            </a:r>
            <a:r>
              <a:rPr lang="en-US" err="1"/>
              <a:t>kein</a:t>
            </a:r>
            <a:r>
              <a:rPr lang="en-US"/>
              <a:t> </a:t>
            </a:r>
            <a:r>
              <a:rPr lang="en-US" err="1"/>
              <a:t>Lösungsmittel</a:t>
            </a:r>
            <a:r>
              <a:rPr lang="en-US"/>
              <a:t> </a:t>
            </a:r>
            <a:r>
              <a:rPr lang="en-US" err="1"/>
              <a:t>beinhalten</a:t>
            </a:r>
            <a:endParaRPr lang="en-US"/>
          </a:p>
          <a:p>
            <a:pPr lvl="3"/>
            <a:r>
              <a:rPr lang="en-US" err="1"/>
              <a:t>Trotzdem</a:t>
            </a:r>
            <a:r>
              <a:rPr lang="en-US"/>
              <a:t> </a:t>
            </a:r>
            <a:r>
              <a:rPr lang="de-DE"/>
              <a:t>t</a:t>
            </a:r>
            <a:r>
              <a:rPr lang="en-US" err="1"/>
              <a:t>emperaturempfindlich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54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0"/>
    </mc:Choice>
    <mc:Fallback xmlns="">
      <p:transition spd="slow" advTm="18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19C0-33DD-9754-C669-6DA8838D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Herstellung</a:t>
            </a:r>
            <a:r>
              <a:rPr lang="en-US" dirty="0"/>
              <a:t> </a:t>
            </a:r>
            <a:r>
              <a:rPr lang="en-US" dirty="0" err="1"/>
              <a:t>eines</a:t>
            </a:r>
            <a:r>
              <a:rPr lang="en-US" dirty="0"/>
              <a:t> </a:t>
            </a:r>
            <a:r>
              <a:rPr lang="en-US" dirty="0" err="1"/>
              <a:t>Kleisters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CD5B5-317F-9DE9-6849-7BB8EDA18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err="1"/>
              <a:t>Materialien</a:t>
            </a:r>
            <a:r>
              <a:rPr lang="en-US"/>
              <a:t>: </a:t>
            </a:r>
            <a:r>
              <a:rPr lang="en-US" err="1"/>
              <a:t>Stärke</a:t>
            </a:r>
            <a:r>
              <a:rPr lang="en-US"/>
              <a:t> (</a:t>
            </a:r>
            <a:r>
              <a:rPr lang="en-US" err="1"/>
              <a:t>Kohlenhydrate</a:t>
            </a:r>
            <a:r>
              <a:rPr lang="en-US"/>
              <a:t>), Wasser</a:t>
            </a:r>
          </a:p>
          <a:p>
            <a:endParaRPr lang="en-US"/>
          </a:p>
          <a:p>
            <a:r>
              <a:rPr lang="en-US" err="1"/>
              <a:t>Reißtest</a:t>
            </a:r>
            <a:r>
              <a:rPr lang="en-US"/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Papier: das </a:t>
            </a:r>
            <a:r>
              <a:rPr lang="en-US" err="1"/>
              <a:t>Werkstück</a:t>
            </a:r>
            <a:r>
              <a:rPr lang="en-US"/>
              <a:t> </a:t>
            </a:r>
            <a:r>
              <a:rPr lang="en-US" err="1"/>
              <a:t>reißt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Pappe: der </a:t>
            </a:r>
            <a:r>
              <a:rPr lang="en-US" err="1"/>
              <a:t>Klebstoff</a:t>
            </a:r>
            <a:r>
              <a:rPr lang="en-US"/>
              <a:t> </a:t>
            </a:r>
            <a:r>
              <a:rPr lang="en-US" err="1"/>
              <a:t>reißt</a:t>
            </a:r>
            <a:r>
              <a:rPr lang="en-US"/>
              <a:t> </a:t>
            </a:r>
            <a:r>
              <a:rPr lang="en-US" err="1"/>
              <a:t>hauptsächlich</a:t>
            </a:r>
            <a:endParaRPr lang="en-US"/>
          </a:p>
          <a:p>
            <a:pPr marL="457200" lvl="1" indent="0">
              <a:buNone/>
            </a:pPr>
            <a:r>
              <a:rPr lang="en-US"/>
              <a:t>=&gt;für Papier gut </a:t>
            </a:r>
            <a:r>
              <a:rPr lang="en-US" err="1"/>
              <a:t>geeignet</a:t>
            </a:r>
            <a:r>
              <a:rPr lang="en-US"/>
              <a:t>, für Pappe </a:t>
            </a:r>
            <a:r>
              <a:rPr lang="en-US" err="1"/>
              <a:t>weniger</a:t>
            </a:r>
          </a:p>
        </p:txBody>
      </p:sp>
    </p:spTree>
    <p:extLst>
      <p:ext uri="{BB962C8B-B14F-4D97-AF65-F5344CB8AC3E}">
        <p14:creationId xmlns:p14="http://schemas.microsoft.com/office/powerpoint/2010/main" val="41520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im.16BBC42D-8810-4027-B8AF-4B322CC9331E.MOV">
            <a:hlinkClick r:id="" action="ppaction://media"/>
            <a:extLst>
              <a:ext uri="{FF2B5EF4-FFF2-40B4-BE49-F238E27FC236}">
                <a16:creationId xmlns:a16="http://schemas.microsoft.com/office/drawing/2014/main" id="{741D11E3-F148-5CAA-0CE4-7E6F9A5C462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3230974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00"/>
    </mc:Choice>
    <mc:Fallback xmlns="">
      <p:transition spd="slow" advTm="2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B183383-FDD1-625E-E0F9-A49A57CAAD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3" t="8162" r="11034" b="7305"/>
          <a:stretch>
            <a:fillRect/>
          </a:stretch>
        </p:blipFill>
        <p:spPr>
          <a:xfrm>
            <a:off x="6774911" y="3429000"/>
            <a:ext cx="4707695" cy="34290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DA3602B-B377-E7AE-9C99-CFB1F585C7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2" t="17766" r="7856" b="12630"/>
          <a:stretch>
            <a:fillRect/>
          </a:stretch>
        </p:blipFill>
        <p:spPr>
          <a:xfrm>
            <a:off x="532082" y="-1"/>
            <a:ext cx="5563918" cy="3429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63B1A23-0ED3-CE1D-A3A0-259CD58491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99" t="9594" r="8667" b="9446"/>
          <a:stretch>
            <a:fillRect/>
          </a:stretch>
        </p:blipFill>
        <p:spPr>
          <a:xfrm>
            <a:off x="6586269" y="0"/>
            <a:ext cx="5084981" cy="3429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FE03045-BEEE-4145-4975-FA5498F741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" t="7507" r="4691" b="11490"/>
          <a:stretch>
            <a:fillRect/>
          </a:stretch>
        </p:blipFill>
        <p:spPr>
          <a:xfrm>
            <a:off x="532082" y="3428999"/>
            <a:ext cx="5563918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6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B876670-3305-5CB6-050A-FC6885CB6B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6" r="8350"/>
          <a:stretch>
            <a:fillRect/>
          </a:stretch>
        </p:blipFill>
        <p:spPr>
          <a:xfrm rot="16200000">
            <a:off x="3252246" y="-202154"/>
            <a:ext cx="5449445" cy="867086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43419C0-33DD-9754-C669-6DA8838D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err="1" smtClean="0"/>
              <a:t>Zerrreißprobe</a:t>
            </a:r>
            <a:r>
              <a:rPr lang="en-US" dirty="0" smtClean="0"/>
              <a:t> des </a:t>
            </a:r>
            <a:r>
              <a:rPr lang="en-US" dirty="0" err="1" smtClean="0"/>
              <a:t>Stärkekleisters</a:t>
            </a:r>
            <a:endParaRPr lang="en-US" dirty="0"/>
          </a:p>
        </p:txBody>
      </p:sp>
      <p:sp>
        <p:nvSpPr>
          <p:cNvPr id="2" name="Abgerundete rechteckige Legende 1"/>
          <p:cNvSpPr/>
          <p:nvPr/>
        </p:nvSpPr>
        <p:spPr>
          <a:xfrm>
            <a:off x="9736667" y="1989666"/>
            <a:ext cx="1896533" cy="1092200"/>
          </a:xfrm>
          <a:prstGeom prst="wedgeRoundRectCallout">
            <a:avLst>
              <a:gd name="adj1" fmla="val -114137"/>
              <a:gd name="adj2" fmla="val 2606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Materialbruch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Abgerundete rechteckige Legende 4"/>
          <p:cNvSpPr/>
          <p:nvPr/>
        </p:nvSpPr>
        <p:spPr>
          <a:xfrm>
            <a:off x="59267" y="2218267"/>
            <a:ext cx="1667933" cy="1117600"/>
          </a:xfrm>
          <a:prstGeom prst="wedgeRoundRectCallout">
            <a:avLst>
              <a:gd name="adj1" fmla="val 99386"/>
              <a:gd name="adj2" fmla="val 37500"/>
              <a:gd name="adj3" fmla="val 16667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Bruch in der Klebstofffuge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72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35123C-04B6-04CD-7ADC-9BB14BC6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Reaktionsklebstoffe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35568BF-0454-C6EC-5727-3BD586395A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Reaktionsklebstoffe…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D4EA3E-50A8-7996-E8F3-C3666E1F3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4243356"/>
          </a:xfrm>
        </p:spPr>
        <p:txBody>
          <a:bodyPr>
            <a:normAutofit lnSpcReduction="10000"/>
          </a:bodyPr>
          <a:lstStyle/>
          <a:p>
            <a:r>
              <a:rPr lang="de-DE" dirty="0"/>
              <a:t>Enthalten kein Lösungsmittel</a:t>
            </a:r>
          </a:p>
          <a:p>
            <a:r>
              <a:rPr lang="de-DE" dirty="0"/>
              <a:t>Kurzkettige Ausgangsstoffe reagieren zu langen Kohlenstoffketten (Klebstoff)</a:t>
            </a:r>
          </a:p>
          <a:p>
            <a:r>
              <a:rPr lang="de-DE" dirty="0"/>
              <a:t>Bestehen aus zwei Komponenten</a:t>
            </a:r>
          </a:p>
          <a:p>
            <a:r>
              <a:rPr lang="de-DE" dirty="0"/>
              <a:t>Unbegrenzt 3-dimensional vernetzte Ketten (</a:t>
            </a:r>
            <a:r>
              <a:rPr lang="de-DE" dirty="0" smtClean="0"/>
              <a:t>Duroplaste)</a:t>
            </a:r>
            <a:endParaRPr lang="de-DE" dirty="0"/>
          </a:p>
          <a:p>
            <a:r>
              <a:rPr lang="de-DE" dirty="0"/>
              <a:t>Kann in manchen Fällen mehr Hitze abbekommen 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6AF306A-3C02-0B1F-5414-2D3C1DE305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/>
              <a:t>Im Vergleich zu </a:t>
            </a:r>
            <a:r>
              <a:rPr lang="de-DE" err="1"/>
              <a:t>Lösungsmittelklebstoffen</a:t>
            </a:r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9A36C54-4ECD-C30B-8474-6FA146754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4243356"/>
          </a:xfrm>
        </p:spPr>
        <p:txBody>
          <a:bodyPr>
            <a:normAutofit/>
          </a:bodyPr>
          <a:lstStyle/>
          <a:p>
            <a:r>
              <a:rPr lang="de-DE" dirty="0"/>
              <a:t>Enthalten Lösungsmittel</a:t>
            </a:r>
          </a:p>
          <a:p>
            <a:r>
              <a:rPr lang="de-DE" dirty="0"/>
              <a:t>Bestehen aus langen </a:t>
            </a:r>
            <a:r>
              <a:rPr lang="de-DE" dirty="0" smtClean="0"/>
              <a:t>Kohlenstoffketten</a:t>
            </a:r>
            <a:endParaRPr lang="de-DE" dirty="0"/>
          </a:p>
          <a:p>
            <a:r>
              <a:rPr lang="de-DE" dirty="0"/>
              <a:t>Besteht aus einer Komponente und einem Lösungsmittel</a:t>
            </a:r>
          </a:p>
          <a:p>
            <a:r>
              <a:rPr lang="de-DE" dirty="0"/>
              <a:t>Begrenzte Kettenlänge (</a:t>
            </a:r>
            <a:r>
              <a:rPr lang="de-DE" dirty="0" smtClean="0"/>
              <a:t>Thermoplaste)</a:t>
            </a:r>
            <a:endParaRPr lang="de-DE" dirty="0"/>
          </a:p>
          <a:p>
            <a:r>
              <a:rPr lang="de-DE" dirty="0"/>
              <a:t>Hitzeempfindlich</a:t>
            </a:r>
          </a:p>
        </p:txBody>
      </p:sp>
    </p:spTree>
    <p:extLst>
      <p:ext uri="{BB962C8B-B14F-4D97-AF65-F5344CB8AC3E}">
        <p14:creationId xmlns:p14="http://schemas.microsoft.com/office/powerpoint/2010/main" val="142623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00"/>
    </mc:Choice>
    <mc:Fallback>
      <p:transition spd="slow" advTm="25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6E7E5F-FCA7-42B6-14FC-809D1B493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Herstellung eines Polyesters (</a:t>
            </a:r>
            <a:r>
              <a:rPr lang="de-DE" err="1"/>
              <a:t>Duroplast</a:t>
            </a:r>
            <a:r>
              <a:rPr lang="de-DE"/>
              <a:t>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BFEB03D-D566-8BAB-0FE7-4A6395AF4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Material: 3g </a:t>
            </a:r>
            <a:r>
              <a:rPr lang="de-DE" dirty="0" err="1"/>
              <a:t>Phtalsäureanhydrid</a:t>
            </a:r>
            <a:r>
              <a:rPr lang="de-DE" dirty="0"/>
              <a:t> + 3ml Glycerin</a:t>
            </a:r>
          </a:p>
          <a:p>
            <a:r>
              <a:rPr lang="de-DE" dirty="0"/>
              <a:t>Durchführung: Beide </a:t>
            </a:r>
            <a:r>
              <a:rPr lang="de-DE"/>
              <a:t>Edukte </a:t>
            </a:r>
            <a:r>
              <a:rPr lang="de-DE" dirty="0"/>
              <a:t>(Ausgangsstoffe) zusammenmischen und vorsichtig erhitzen.</a:t>
            </a:r>
          </a:p>
          <a:p>
            <a:r>
              <a:rPr lang="de-DE" dirty="0"/>
              <a:t>Die Schwierigkeit dabei ist es die Zeit zu kontrollieren, die das Gemisch erhitzt wird:</a:t>
            </a:r>
          </a:p>
          <a:p>
            <a:pPr lvl="1"/>
            <a:r>
              <a:rPr lang="de-DE" dirty="0"/>
              <a:t>Zu wenig: der Klebstoff wirkt zu schwach</a:t>
            </a:r>
          </a:p>
          <a:p>
            <a:pPr lvl="1"/>
            <a:r>
              <a:rPr lang="de-DE" dirty="0"/>
              <a:t>Zu viel: der Klebstoff zersetzt sich und verkohlt</a:t>
            </a:r>
          </a:p>
          <a:p>
            <a:r>
              <a:rPr lang="de-DE" dirty="0"/>
              <a:t>Ergebnis: Materialbruch bei 4/7 Fällen -&gt; ca. 57% Erfolg</a:t>
            </a:r>
          </a:p>
        </p:txBody>
      </p:sp>
    </p:spTree>
    <p:extLst>
      <p:ext uri="{BB962C8B-B14F-4D97-AF65-F5344CB8AC3E}">
        <p14:creationId xmlns:p14="http://schemas.microsoft.com/office/powerpoint/2010/main" val="218151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00"/>
    </mc:Choice>
    <mc:Fallback xmlns="">
      <p:transition spd="slow" advTm="15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D3A45-9EAC-7AF8-594B-E834825D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Video Polyester</a:t>
            </a:r>
          </a:p>
        </p:txBody>
      </p:sp>
      <p:pic>
        <p:nvPicPr>
          <p:cNvPr id="3" name="7月2日">
            <a:hlinkClick r:id="" action="ppaction://media"/>
            <a:extLst>
              <a:ext uri="{FF2B5EF4-FFF2-40B4-BE49-F238E27FC236}">
                <a16:creationId xmlns:a16="http://schemas.microsoft.com/office/drawing/2014/main" id="{6E829E79-8C29-154C-9ACA-512D96AE42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2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000"/>
    </mc:Choice>
    <mc:Fallback xmlns="">
      <p:transition spd="slow" advTm="2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EA739-E5C5-80BA-2F75-9F3EEA4D1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Beispiel eines gescheiterten Polyesters</a:t>
            </a:r>
          </a:p>
        </p:txBody>
      </p:sp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8DA92068-C68E-B0E0-29FC-B7D94FBBA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1" t="21570" r="20451" b="37561"/>
          <a:stretch>
            <a:fillRect/>
          </a:stretch>
        </p:blipFill>
        <p:spPr>
          <a:xfrm>
            <a:off x="0" y="1690689"/>
            <a:ext cx="12192000" cy="5167312"/>
          </a:xfrm>
        </p:spPr>
      </p:pic>
    </p:spTree>
    <p:extLst>
      <p:ext uri="{BB962C8B-B14F-4D97-AF65-F5344CB8AC3E}">
        <p14:creationId xmlns:p14="http://schemas.microsoft.com/office/powerpoint/2010/main" val="125382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756701-3787-AA23-2299-02F052CE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Weitere Anwendungen von Reaktionsklebstoffen: Polyurethan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E445AB-00C9-250E-9C53-D91043B23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Zwei Komponenten Klebstoff</a:t>
            </a:r>
          </a:p>
          <a:p>
            <a:r>
              <a:rPr lang="de-DE" dirty="0"/>
              <a:t>Bei der Reaktion entsteht CO₂ -&gt; Schäumt auf</a:t>
            </a:r>
          </a:p>
          <a:p>
            <a:r>
              <a:rPr lang="de-DE" dirty="0"/>
              <a:t>Anwendungsbereiche:</a:t>
            </a:r>
          </a:p>
          <a:p>
            <a:pPr lvl="1"/>
            <a:r>
              <a:rPr lang="de-DE" dirty="0"/>
              <a:t>Installation von Fenster</a:t>
            </a:r>
          </a:p>
          <a:p>
            <a:pPr lvl="1"/>
            <a:r>
              <a:rPr lang="de-DE" dirty="0"/>
              <a:t>Versand zerbrechlicher Waren</a:t>
            </a:r>
          </a:p>
          <a:p>
            <a:pPr lvl="1"/>
            <a:r>
              <a:rPr lang="de-DE" dirty="0"/>
              <a:t>Und vieles mehr…</a:t>
            </a:r>
          </a:p>
          <a:p>
            <a:r>
              <a:rPr lang="de-DE" dirty="0"/>
              <a:t>Durch das </a:t>
            </a:r>
            <a:r>
              <a:rPr lang="de-DE" dirty="0" smtClean="0"/>
              <a:t>Aufschäumen </a:t>
            </a:r>
            <a:r>
              <a:rPr lang="de-DE" dirty="0"/>
              <a:t>kann </a:t>
            </a:r>
            <a:r>
              <a:rPr lang="de-DE" dirty="0" smtClean="0"/>
              <a:t>sich der </a:t>
            </a:r>
            <a:r>
              <a:rPr lang="de-DE" dirty="0" smtClean="0"/>
              <a:t>Klebstoff </a:t>
            </a:r>
            <a:r>
              <a:rPr lang="de-DE" dirty="0" smtClean="0"/>
              <a:t>sehr </a:t>
            </a:r>
            <a:r>
              <a:rPr lang="de-DE" dirty="0"/>
              <a:t>gut an große und kleine Unebenheiten anpassen.</a:t>
            </a:r>
          </a:p>
        </p:txBody>
      </p:sp>
    </p:spTree>
    <p:extLst>
      <p:ext uri="{BB962C8B-B14F-4D97-AF65-F5344CB8AC3E}">
        <p14:creationId xmlns:p14="http://schemas.microsoft.com/office/powerpoint/2010/main" val="51190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7月2日 (1)">
            <a:hlinkClick r:id="" action="ppaction://media"/>
            <a:extLst>
              <a:ext uri="{FF2B5EF4-FFF2-40B4-BE49-F238E27FC236}">
                <a16:creationId xmlns:a16="http://schemas.microsoft.com/office/drawing/2014/main" id="{8F031D5E-20D2-836F-FF4D-5D0CD49E68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7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00"/>
    </mc:Choice>
    <mc:Fallback xmlns="">
      <p:transition spd="slow" advTm="3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86094-027C-6AFB-6769-018E306D5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6000" y="2709000"/>
            <a:ext cx="9360000" cy="1440000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Danke für </a:t>
            </a:r>
            <a:r>
              <a:rPr lang="en-US" dirty="0" err="1"/>
              <a:t>eure</a:t>
            </a:r>
            <a:r>
              <a:rPr lang="en-US" dirty="0"/>
              <a:t> </a:t>
            </a:r>
            <a:r>
              <a:rPr lang="en-US" dirty="0" err="1"/>
              <a:t>Aufmerksamkeit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479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Larissa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511</Words>
  <Application>Microsoft Office PowerPoint</Application>
  <PresentationFormat>Breitbild</PresentationFormat>
  <Paragraphs>145</Paragraphs>
  <Slides>27</Slides>
  <Notes>18</Notes>
  <HiddenSlides>0</HiddenSlides>
  <MMClips>8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3" baseType="lpstr">
      <vt:lpstr>Aptos</vt:lpstr>
      <vt:lpstr>Aptos Display</vt:lpstr>
      <vt:lpstr>Arial</vt:lpstr>
      <vt:lpstr>Courier New</vt:lpstr>
      <vt:lpstr>Wingdings</vt:lpstr>
      <vt:lpstr>Larissa</vt:lpstr>
      <vt:lpstr>Experimente, die verbinden</vt:lpstr>
      <vt:lpstr>Testen eines Technischen Klebers</vt:lpstr>
      <vt:lpstr>Was ist Adhäsion? Was ist Kohäsion?</vt:lpstr>
      <vt:lpstr>Ergebnis Klebeversuche</vt:lpstr>
      <vt:lpstr>Belastungstest einer technischen Verklebung</vt:lpstr>
      <vt:lpstr>Aus was bestehen Klebstoffe?</vt:lpstr>
      <vt:lpstr>PowerPoint-Präsentation</vt:lpstr>
      <vt:lpstr>Aus was bestehen Klebstoffe?</vt:lpstr>
      <vt:lpstr>PowerPoint-Präsentation</vt:lpstr>
      <vt:lpstr>Herstellung eines Lösungsmittelklebstoffs</vt:lpstr>
      <vt:lpstr>Herstellung eines Lösungsmittelklebstoffs</vt:lpstr>
      <vt:lpstr>Bestimmung des Anteils an Lösungsmittel in einem  Alleskleber</vt:lpstr>
      <vt:lpstr>Bau eines Modells</vt:lpstr>
      <vt:lpstr>Vergrößerung auf molekularer Ebene</vt:lpstr>
      <vt:lpstr>Vorteile von Lösungsmittelklebstoffen</vt:lpstr>
      <vt:lpstr>Nachteile von Lösungsmittelklebstoffen</vt:lpstr>
      <vt:lpstr>Herstellung eines Kleisters</vt:lpstr>
      <vt:lpstr>PowerPoint-Präsentation</vt:lpstr>
      <vt:lpstr>PowerPoint-Präsentation</vt:lpstr>
      <vt:lpstr>Zerrreißprobe des Stärkekleisters</vt:lpstr>
      <vt:lpstr>Reaktionsklebstoffe</vt:lpstr>
      <vt:lpstr>Herstellung eines Polyesters (Duroplast)</vt:lpstr>
      <vt:lpstr>Video Polyester</vt:lpstr>
      <vt:lpstr>Beispiel eines gescheiterten Polyesters</vt:lpstr>
      <vt:lpstr>Weitere Anwendungen von Reaktionsklebstoffen: Polyurethan</vt:lpstr>
      <vt:lpstr>PowerPoint-Präsentation</vt:lpstr>
      <vt:lpstr>Danke für eure Aufmerksamkeit!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Experimente, die verbinden</dc:title>
  <dc:creator>Nicole Hannebauer</dc:creator>
  <cp:lastModifiedBy>"dietz.j"</cp:lastModifiedBy>
  <cp:revision>14</cp:revision>
  <dcterms:created xsi:type="dcterms:W3CDTF">2025-06-30T06:57:24Z</dcterms:created>
  <dcterms:modified xsi:type="dcterms:W3CDTF">2025-07-03T07:05:34Z</dcterms:modified>
</cp:coreProperties>
</file>