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9" r:id="rId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44" y="1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-Arbeitsblatt.xlsx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-Arbeitsblatt1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Tabelle1!$A$2:$A$13</cx:f>
        <cx:lvl ptCount="12">
          <cx:pt idx="0">Umgang mit Superdiversität</cx:pt>
          <cx:pt idx="1">Schulleben/ Soziales Miteinander</cx:pt>
          <cx:pt idx="2">IT/ Digitalität</cx:pt>
          <cx:pt idx="3">Unterrichtsentwicklung: Lernlandkarten Mathe und Deutsch</cx:pt>
          <cx:pt idx="4">Unterrichtsentwicklung: Kompetenzorientierte Zeugnisse</cx:pt>
          <cx:pt idx="5">Unterrichtsentwicklung: Förderangebote</cx:pt>
          <cx:pt idx="6">Unterrichtsentwicklung: Ethik</cx:pt>
          <cx:pt idx="7">Ganztägiges Lernen: Pakt für den Ganztag</cx:pt>
          <cx:pt idx="8">Ganztägiges Lernen: "Kindheit im Quartiert" (KiQ)</cx:pt>
          <cx:pt idx="9">Fortlaufende Professionalisierung</cx:pt>
          <cx:pt idx="10">Gelingender Schulstart</cx:pt>
          <cx:pt idx="11">Einsatz von THA an der Freiligrathschule</cx:pt>
        </cx:lvl>
      </cx:strDim>
      <cx:numDim type="size">
        <cx:f>Tabelle1!$C$2:$C$13</cx:f>
        <cx:lvl ptCount="12" formatCode="Standard">
          <cx:pt idx="0">1</cx:pt>
          <cx:pt idx="1">1</cx:pt>
          <cx:pt idx="2">1</cx:pt>
          <cx:pt idx="3">1</cx:pt>
          <cx:pt idx="4">1</cx:pt>
          <cx:pt idx="5">1</cx:pt>
          <cx:pt idx="6">1</cx:pt>
          <cx:pt idx="7">1</cx:pt>
          <cx:pt idx="8">1</cx:pt>
          <cx:pt idx="9">1</cx:pt>
          <cx:pt idx="10">1</cx:pt>
          <cx:pt idx="11">1</cx:pt>
        </cx:lvl>
      </cx:numDim>
    </cx:data>
    <cx:data id="1"/>
  </cx:chartData>
  <cx:chart>
    <cx:title pos="t" align="ctr" overlay="0">
      <cx:tx>
        <cx:txData>
          <cx:v/>
        </cx:txData>
      </cx:tx>
      <cx:txPr>
        <a:bodyPr rot="0" spcFirstLastPara="1" vertOverflow="ellipsis" vert="horz" wrap="square" lIns="38100" tIns="19050" rIns="38100" bIns="19050" anchor="ctr" anchorCtr="1" compatLnSpc="0"/>
        <a:lstStyle/>
        <a:p>
          <a:pPr algn="ctr" rtl="0">
            <a:defRPr sz="1862" b="0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kumimoji="0" lang="en-US" sz="1862" b="0" i="0" u="none" strike="noStrike" kern="1200" cap="none" spc="0" normalizeH="0" baseline="0" noProof="0" dirty="0">
            <a:ln>
              <a:noFill/>
            </a:ln>
            <a:solidFill>
              <a:prstClr val="black">
                <a:lumMod val="65000"/>
                <a:lumOff val="35000"/>
              </a:prstClr>
            </a:solidFill>
            <a:effectLst/>
            <a:uLnTx/>
            <a:uFillTx/>
            <a:latin typeface="Calibri Light" panose="020F0302020204030204"/>
          </a:endParaRPr>
        </a:p>
      </cx:txPr>
    </cx:title>
    <cx:plotArea>
      <cx:plotAreaRegion>
        <cx:series layoutId="sunburst" uniqueId="{5EBF9AA6-5FFE-4188-8417-B8B5EC92DF59}" formatIdx="0">
          <cx:tx>
            <cx:txData>
              <cx:f>Tabelle1!$C$1</cx:f>
              <cx:v>Verkauf</cx:v>
            </cx:txData>
          </cx:tx>
          <cx:dataLabels pos="ctr">
            <cx:visibility seriesName="0" categoryName="1" value="0"/>
          </cx:dataLabels>
          <cx:dataId val="0"/>
        </cx:series>
        <cx:series layoutId="sunburst" hidden="1" uniqueId="{FFB0F1E7-31A0-4E54-A826-5CBFF4A80354}" formatIdx="1">
          <cx:dataLabels pos="ctr">
            <cx:visibility seriesName="0" categoryName="1" value="0"/>
          </cx:dataLabels>
          <cx:dataId val="1"/>
        </cx:series>
      </cx:plotAreaRegion>
    </cx:plotArea>
    <cx:legend pos="r" align="ctr" overlay="0">
      <cx:txPr>
        <a:bodyPr spcFirstLastPara="1" vertOverflow="ellipsis" wrap="square" lIns="0" tIns="0" rIns="0" bIns="0" anchor="ctr" anchorCtr="1"/>
        <a:lstStyle/>
        <a:p>
          <a:pPr>
            <a:defRPr/>
          </a:pPr>
          <a:endParaRPr lang="de-DE"/>
        </a:p>
      </cx:txPr>
    </cx:legend>
  </cx:chart>
  <cx:clrMapOvr bg1="lt1" tx1="dk1" bg2="lt2" tx2="dk2" accent1="accent1" accent2="accent2" accent3="accent3" accent4="accent4" accent5="accent5" accent6="accent6" hlink="hlink" folHlink="folHlink"/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Tabelle1!$A$2:$C$17</cx:f>
        <cx:lvl ptCount="16">
          <cx:pt idx="0">Lernlandkarten Deutsch und Mathematik</cx:pt>
          <cx:pt idx="1">Kompetenzorientierte Zeugnisse, notenfreie Schule</cx:pt>
          <cx:pt idx="2">Förder- und Forderangebote</cx:pt>
          <cx:pt idx="3">Ethik</cx:pt>
          <cx:pt idx="4">IT/ Digitalität</cx:pt>
          <cx:pt idx="5">Pakt für den Ganztag</cx:pt>
          <cx:pt idx="6">Kindheit im Quartier (KiQ)</cx:pt>
          <cx:pt idx="7">Umgang mit Superdiversität</cx:pt>
          <cx:pt idx="8">Einsatz von THA an der Freili</cx:pt>
          <cx:pt idx="9">Schulleben/ Soziales Miteinander</cx:pt>
          <cx:pt idx="10">gelingender Schulstart</cx:pt>
          <cx:pt idx="11">Feedbackkultur??</cx:pt>
          <cx:pt idx="12"/>
          <cx:pt idx="13"/>
          <cx:pt idx="14"/>
          <cx:pt idx="15"/>
        </cx:lvl>
        <cx:lvl ptCount="16">
          <cx:pt idx="0">Adl, Mac, Rat</cx:pt>
          <cx:pt idx="1">Adl, Krs, Sly</cx:pt>
          <cx:pt idx="2">?</cx:pt>
          <cx:pt idx="3">Hor</cx:pt>
          <cx:pt idx="4">Cak, Lar, Scha</cx:pt>
          <cx:pt idx="5">Poh, Sly</cx:pt>
          <cx:pt idx="6">Sly </cx:pt>
          <cx:pt idx="7">Rat, Sly</cx:pt>
          <cx:pt idx="8">Rat, Sly</cx:pt>
          <cx:pt idx="9">Krs</cx:pt>
          <cx:pt idx="10">Spae</cx:pt>
          <cx:pt idx="11">STG SEW</cx:pt>
          <cx:pt idx="12"/>
          <cx:pt idx="13"/>
          <cx:pt idx="14"/>
          <cx:pt idx="15"/>
        </cx:lvl>
        <cx:lvl ptCount="16">
          <cx:pt idx="0">Unterrichtsentwicklung</cx:pt>
          <cx:pt idx="1">Unterrichtsentwicklung</cx:pt>
          <cx:pt idx="2">Unterrichtsentwicklung</cx:pt>
          <cx:pt idx="3">Unterrichtsentwicklung</cx:pt>
          <cx:pt idx="4">Unterrichtsentwicklung</cx:pt>
          <cx:pt idx="5">Ganztägiges Lernen</cx:pt>
          <cx:pt idx="6">Ganztägiges Lernen</cx:pt>
          <cx:pt idx="7">Inklusion</cx:pt>
          <cx:pt idx="8">Inklusion</cx:pt>
          <cx:pt idx="9">?</cx:pt>
          <cx:pt idx="10">?</cx:pt>
          <cx:pt idx="11">Fortlaufende Professionalisierung</cx:pt>
          <cx:pt idx="12"/>
          <cx:pt idx="13"/>
          <cx:pt idx="14"/>
          <cx:pt idx="15"/>
        </cx:lvl>
      </cx:strDim>
      <cx:numDim type="size">
        <cx:f>Tabelle1!$D$2:$D$17</cx:f>
        <cx:lvl ptCount="16" formatCode="Standard">
          <cx:pt idx="0">1</cx:pt>
          <cx:pt idx="1">1</cx:pt>
          <cx:pt idx="2">1</cx:pt>
          <cx:pt idx="3">1</cx:pt>
          <cx:pt idx="4">1</cx:pt>
          <cx:pt idx="5">1</cx:pt>
          <cx:pt idx="6">1</cx:pt>
          <cx:pt idx="7">1</cx:pt>
          <cx:pt idx="8">1</cx:pt>
          <cx:pt idx="9">1</cx:pt>
          <cx:pt idx="10">1</cx:pt>
          <cx:pt idx="11">1</cx:pt>
        </cx:lvl>
      </cx:numDim>
    </cx:data>
  </cx:chartData>
  <cx:chart>
    <cx:title pos="t" align="ctr" overlay="0">
      <cx:tx>
        <cx:rich>
          <a:bodyPr spcFirstLastPara="1" vertOverflow="ellipsis" wrap="square" lIns="0" tIns="0" rIns="0" bIns="0" anchor="ctr" anchorCtr="1"/>
          <a:lstStyle/>
          <a:p>
            <a:pPr algn="ctr">
              <a:defRPr/>
            </a:pPr>
            <a:endParaRPr lang="de-DE" dirty="0"/>
          </a:p>
        </cx:rich>
      </cx:tx>
    </cx:title>
    <cx:plotArea>
      <cx:plotAreaRegion>
        <cx:series layoutId="sunburst" uniqueId="{3FB02AF8-8C5A-4CBD-903E-EE4FADD02ED4}">
          <cx:tx>
            <cx:txData>
              <cx:f>Tabelle1!$D$1</cx:f>
              <cx:v>Datenreihe1</cx:v>
            </cx:txData>
          </cx:tx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sz="900"/>
                </a:pPr>
                <a:endParaRPr lang="de-DE" sz="900"/>
              </a:p>
            </cx:txPr>
            <cx:visibility seriesName="0" categoryName="1" value="0"/>
            <cx:dataLabel idx="0" pos="ctr">
              <cx:spPr>
                <a:ln>
                  <a:solidFill>
                    <a:schemeClr val="accent1"/>
                  </a:solidFill>
                </a:ln>
              </cx:spPr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>
                      <a:solidFill>
                        <a:prstClr val="white"/>
                      </a:solidFill>
                    </a:defRPr>
                  </a:pPr>
                  <a:r>
                    <a:rPr lang="de-DE" sz="900">
                      <a:solidFill>
                        <a:prstClr val="white"/>
                      </a:solidFill>
                    </a:rPr>
                    <a:t>Unterrichtsentwicklung</a:t>
                  </a:r>
                </a:p>
              </cx:txPr>
            </cx:dataLabel>
            <cx:dataLabel idx="4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Kompetenzorientierte Zeugnisse, notenfreie Schule</a:t>
                  </a:r>
                </a:p>
              </cx:txPr>
            </cx:dataLabel>
            <cx:dataLabel idx="6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de-DE" sz="900"/>
                    <a:t>Förder- und Forderangebote</a:t>
                  </a:r>
                </a:p>
              </cx:txPr>
            </cx:dataLabel>
            <cx:dataLabel idx="1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1000"/>
                  </a:pPr>
                  <a:r>
                    <a:rPr lang="de-DE" sz="1050"/>
                    <a:t>Pakt für den Ganztag</a:t>
                  </a:r>
                </a:p>
              </cx:txPr>
            </cx:dataLabel>
            <cx:dataLabel idx="18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 sz="900"/>
                  </a:pPr>
                  <a:r>
                    <a:rPr lang="de-DE" sz="900"/>
                    <a:t>Umgang mit Superdiversität</a:t>
                  </a:r>
                </a:p>
              </cx:txPr>
            </cx:dataLabel>
          </cx:dataLabels>
          <cx:dataId val="0"/>
        </cx:series>
      </cx:plotAreaRegion>
    </cx:plotArea>
    <cx:legend pos="r" align="ctr" overlay="0">
      <cx:txPr>
        <a:bodyPr spcFirstLastPara="1" vertOverflow="ellipsis" wrap="square" lIns="0" tIns="0" rIns="0" bIns="0" anchor="ctr" anchorCtr="1"/>
        <a:lstStyle/>
        <a:p>
          <a:pPr>
            <a:defRPr sz="1600"/>
          </a:pPr>
          <a:endParaRPr lang="de-DE" sz="1600"/>
        </a:p>
      </cx:txPr>
    </cx:legend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6">
  <cs:axisTitle>
    <cs:lnRef idx="0"/>
    <cs:fillRef idx="0"/>
    <cs:effectRef idx="0"/>
    <cs:fontRef idx="major">
      <a:schemeClr val="dk1">
        <a:lumMod val="50000"/>
        <a:lumOff val="50000"/>
      </a:schemeClr>
    </cs:fontRef>
    <cs:defRPr sz="1197"/>
  </cs:axisTitle>
  <cs:categoryAxis>
    <cs:lnRef idx="0"/>
    <cs:fillRef idx="0"/>
    <cs:effectRef idx="0"/>
    <cs:fontRef idx="major">
      <a:schemeClr val="dk1">
        <a:lumMod val="50000"/>
        <a:lumOff val="50000"/>
      </a:schemeClr>
    </cs:fontRef>
    <cs:defRPr sz="1197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31" kern="1200"/>
    <cs:bodyPr lIns="38100" tIns="19050" rIns="38100" bIns="19050">
      <a:spAutoFit/>
    </cs:bodyPr>
  </cs:dataLabel>
  <cs:dataLabelCallout>
    <cs:lnRef idx="0"/>
    <cs:fillRef idx="0"/>
    <cs:effectRef idx="0"/>
    <cs:fontRef idx="major">
      <a:schemeClr val="dk1">
        <a:lumMod val="50000"/>
        <a:lumOff val="50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ajor">
      <a:schemeClr val="dk1">
        <a:lumMod val="50000"/>
        <a:lumOff val="50000"/>
      </a:schemeClr>
    </cs:fontRef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dk1"/>
    </cs:fontRef>
  </cs:dropLine>
  <cs:errorBar>
    <cs:lnRef idx="0"/>
    <cs:fillRef idx="0"/>
    <cs:effectRef idx="0"/>
    <cs:fontRef idx="minor">
      <a:schemeClr val="dk1"/>
    </cs:fontRef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</cs:hiLoLine>
  <cs:leaderLine>
    <cs:lnRef idx="0"/>
    <cs:fillRef idx="0"/>
    <cs:effectRef idx="0"/>
    <cs:fontRef idx="minor">
      <a:schemeClr val="dk1"/>
    </cs:fontRef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  <cs:bodyPr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ajor">
      <a:schemeClr val="dk1">
        <a:lumMod val="50000"/>
        <a:lumOff val="50000"/>
      </a:schemeClr>
    </cs:fontRef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  <cs:bodyPr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ajor">
      <a:schemeClr val="dk1">
        <a:lumMod val="50000"/>
        <a:lumOff val="50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ajor">
      <a:schemeClr val="dk1">
        <a:lumMod val="50000"/>
        <a:lumOff val="50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8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lIns="38100" tIns="19050" rIns="38100" bIns="19050">
      <a:spAutoFit/>
    </cs:bodyPr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>
            <a:lumMod val="50000"/>
          </a:schemeClr>
        </a:solidFill>
      </a:ln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dk1"/>
    </cs:fontRef>
  </cs:dropLine>
  <cs:errorBar>
    <cs:lnRef idx="0"/>
    <cs:fillRef idx="0"/>
    <cs:effectRef idx="0"/>
    <cs:fontRef idx="minor">
      <a:schemeClr val="dk1"/>
    </cs:fontRef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  <a:lumOff val="10000"/>
              </a:schemeClr>
            </a:gs>
            <a:gs pos="0">
              <a:schemeClr val="lt1">
                <a:lumMod val="75000"/>
                <a:alpha val="36000"/>
                <a:lumOff val="10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</cs:hiLoLine>
  <cs:leaderLine>
    <cs:lnRef idx="0"/>
    <cs:fillRef idx="0"/>
    <cs:effectRef idx="0"/>
    <cs:fontRef idx="minor">
      <a:schemeClr val="dk1"/>
    </cs:fontRef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  <cs:bodyPr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CDBF2-BB15-48BA-9A0C-AA02DDA6D2C6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97841-8C61-434F-AA27-58C09BDAA2E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9324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Ergebnis</a:t>
            </a:r>
            <a:r>
              <a:rPr lang="de-DE" baseline="0" dirty="0"/>
              <a:t> der Strukturierungsversuche der Steuergruppe.</a:t>
            </a:r>
          </a:p>
          <a:p>
            <a:r>
              <a:rPr lang="de-DE" baseline="0" dirty="0"/>
              <a:t>Es gibt dazu ergänzend ein ausführliches Word-Dokument.</a:t>
            </a:r>
          </a:p>
          <a:p>
            <a:pPr lvl="0"/>
            <a:endParaRPr lang="de-DE" sz="1400" b="1" i="1" dirty="0"/>
          </a:p>
          <a:p>
            <a:pPr lvl="0"/>
            <a:r>
              <a:rPr lang="de-DE" sz="1400" b="1" i="1" dirty="0"/>
              <a:t>Weiteres Vorgehen: </a:t>
            </a:r>
          </a:p>
          <a:p>
            <a:pPr marL="0" lvl="0" indent="0">
              <a:spcAft>
                <a:spcPts val="1500"/>
              </a:spcAft>
              <a:buNone/>
            </a:pPr>
            <a:r>
              <a:rPr lang="de-DE" b="1" dirty="0"/>
              <a:t>Sofort:</a:t>
            </a:r>
          </a:p>
          <a:p>
            <a:pPr lvl="0">
              <a:spcAft>
                <a:spcPts val="1500"/>
              </a:spcAft>
              <a:buFont typeface="Wingdings" panose="05000000000000000000" pitchFamily="2" charset="2"/>
              <a:buChar char="Ø"/>
            </a:pPr>
            <a:r>
              <a:rPr lang="de-DE" dirty="0"/>
              <a:t>Die Überschriften und die Ideensammlung, die bis jetzt entstanden ist, werden im Dateispeicher abgelegt.</a:t>
            </a:r>
          </a:p>
          <a:p>
            <a:pPr marL="0" indent="0">
              <a:spcAft>
                <a:spcPts val="1500"/>
              </a:spcAft>
              <a:buNone/>
            </a:pPr>
            <a:r>
              <a:rPr lang="de-DE" b="1" dirty="0"/>
              <a:t>Bis 13.09.24:</a:t>
            </a:r>
          </a:p>
          <a:p>
            <a:pPr lvl="0">
              <a:spcAft>
                <a:spcPts val="1500"/>
              </a:spcAft>
              <a:buFont typeface="Wingdings" panose="05000000000000000000" pitchFamily="2" charset="2"/>
              <a:buChar char="Ø"/>
            </a:pPr>
            <a:r>
              <a:rPr lang="de-DE" dirty="0"/>
              <a:t>Jede / Jeder sichtet die Dokumente und macht sich Gedanken darüber, wie sie / er sich im Schuljahr 2024/25 an der Schulentwicklung der Freiligrathschule beteiligen möchte.</a:t>
            </a:r>
          </a:p>
          <a:p>
            <a:pPr marL="0" lvl="0" indent="0">
              <a:buNone/>
            </a:pPr>
            <a:r>
              <a:rPr lang="de-DE" b="1" dirty="0"/>
              <a:t>GK am 16.09.24 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de-DE" dirty="0"/>
              <a:t>Abstimmung über das Entwicklungsziel 2024 bis 2030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de-DE" dirty="0"/>
              <a:t>Definition der konkreten Themen und Projekte, die 2024/25 angegangen werden. Festlegung der Projektgruppen.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A4333E-0E35-4E95-A630-DA8B519A02B0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5029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2605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9068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9738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1269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47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9501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655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030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5354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5948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39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B7AE3-2764-4D09-B987-63896F4D194A}" type="datetimeFigureOut">
              <a:rPr lang="de-DE" smtClean="0"/>
              <a:t>27.04.2025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4E8BB-DBE6-4A70-8765-0F43E982006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5543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microsoft.com/office/2014/relationships/chartEx" Target="../charts/chartEx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5" name="Diagramm 4"/>
              <p:cNvGraphicFramePr/>
              <p:nvPr>
                <p:extLst>
                  <p:ext uri="{D42A27DB-BD31-4B8C-83A1-F6EECF244321}">
                    <p14:modId xmlns:p14="http://schemas.microsoft.com/office/powerpoint/2010/main" val="127382848"/>
                  </p:ext>
                </p:extLst>
              </p:nvPr>
            </p:nvGraphicFramePr>
            <p:xfrm>
              <a:off x="245097" y="301658"/>
              <a:ext cx="11142482" cy="6083621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5" name="Diagramm 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5097" y="301658"/>
                <a:ext cx="11142482" cy="608362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800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6" name="Inhaltsplatzhalter 5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689893262"/>
                  </p:ext>
                </p:extLst>
              </p:nvPr>
            </p:nvGraphicFramePr>
            <p:xfrm>
              <a:off x="96253" y="231453"/>
              <a:ext cx="11999495" cy="65880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6" name="Inhaltsplatzhalter 5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6253" y="231453"/>
                <a:ext cx="11999495" cy="65880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feld 1"/>
          <p:cNvSpPr txBox="1"/>
          <p:nvPr/>
        </p:nvSpPr>
        <p:spPr>
          <a:xfrm>
            <a:off x="8823159" y="231453"/>
            <a:ext cx="32725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Steuergruppe Schulentwicklung</a:t>
            </a:r>
            <a:endParaRPr lang="de-DE" sz="3200" b="1" dirty="0"/>
          </a:p>
        </p:txBody>
      </p:sp>
    </p:spTree>
    <p:extLst>
      <p:ext uri="{BB962C8B-B14F-4D97-AF65-F5344CB8AC3E}">
        <p14:creationId xmlns:p14="http://schemas.microsoft.com/office/powerpoint/2010/main" val="66424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Breitbild</PresentationFormat>
  <Paragraphs>13</Paragraphs>
  <Slides>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</vt:lpstr>
      <vt:lpstr>PowerPoint-Präsentation</vt:lpstr>
      <vt:lpstr>PowerPoint-Präsentation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Adler, Stefanie</dc:creator>
  <cp:lastModifiedBy>Adler, Stefanie</cp:lastModifiedBy>
  <cp:revision>11</cp:revision>
  <dcterms:created xsi:type="dcterms:W3CDTF">2025-04-26T22:25:51Z</dcterms:created>
  <dcterms:modified xsi:type="dcterms:W3CDTF">2025-04-27T17:43:52Z</dcterms:modified>
</cp:coreProperties>
</file>