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5" r:id="rId6"/>
    <p:sldId id="260" r:id="rId7"/>
    <p:sldId id="266" r:id="rId8"/>
    <p:sldId id="267" r:id="rId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rstin" initials="K" lastIdx="0" clrIdx="0">
    <p:extLst>
      <p:ext uri="{19B8F6BF-5375-455C-9EA6-DF929625EA0E}">
        <p15:presenceInfo xmlns:p15="http://schemas.microsoft.com/office/powerpoint/2012/main" userId="Kerst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7C80"/>
    <a:srgbClr val="FF5050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2" d="100"/>
          <a:sy n="62" d="100"/>
        </p:scale>
        <p:origin x="14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7D7A8E-A56A-49AA-9917-D9E896C34D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27D6373D-1475-4328-999F-309A1B5429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C3C29AA-B5DF-4490-8014-909DA09BD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BF878-7C5A-4D0F-9E34-E35E118A4C7E}" type="datetimeFigureOut">
              <a:rPr lang="de-DE" smtClean="0"/>
              <a:t>03.09.2025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CCD1E63-FDA2-4E9D-B29D-F99E6BD5B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ED0B360-2F2E-4E0F-9425-157913EEB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7061A-DCC8-4974-B21C-F308EAF7856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2653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90C5A4-EB6B-4BD7-8127-9AB042D3C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8B203B4-5254-4C53-85B1-FAE6F764FB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D2134D1-5AED-4F61-9586-CE2692753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BF878-7C5A-4D0F-9E34-E35E118A4C7E}" type="datetimeFigureOut">
              <a:rPr lang="de-DE" smtClean="0"/>
              <a:t>03.09.2025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C520ABA-4C93-49E4-BEC3-E933D5D61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C7AE41E-767E-42A4-A34C-7A841A362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7061A-DCC8-4974-B21C-F308EAF7856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2546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85BB3D-5581-4F99-94C8-B58AF54C8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B74B539-0C90-45BE-8F5B-CBBCB9CD39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9B46531-40F2-4E0F-99FD-65F630F81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BF878-7C5A-4D0F-9E34-E35E118A4C7E}" type="datetimeFigureOut">
              <a:rPr lang="de-DE" smtClean="0"/>
              <a:t>03.09.2025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8EB2EA6-9E05-47C1-9212-D3846E66F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8EAABAE-9E98-4DBE-AD53-B420120F76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7061A-DCC8-4974-B21C-F308EAF7856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43333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9A87D10-9578-4D34-9BCB-B12236426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4398E06-FCD8-44C3-A332-52FD6E957E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E12E52E-0A28-4B5B-8D51-794967048F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8077244-4D0F-483A-95D4-68037239F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BF878-7C5A-4D0F-9E34-E35E118A4C7E}" type="datetimeFigureOut">
              <a:rPr lang="de-DE" smtClean="0"/>
              <a:t>03.09.2025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62C48DF-C49B-49E7-B249-F2843263A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5BDE12A-3D60-4E46-9286-82699880D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7061A-DCC8-4974-B21C-F308EAF7856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89407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A0DEEF-600C-44B8-9555-3221D395B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09E37E2-6F44-410F-85B6-2B3F133FB7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8694331-F28A-4014-9C5D-A09B432A81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4AC2A2D-CE67-4643-BD45-47C52677E2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EF187A0-A939-4CE4-B5D0-0F12E95160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BAF79076-A39B-4C10-8721-2B422501F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BF878-7C5A-4D0F-9E34-E35E118A4C7E}" type="datetimeFigureOut">
              <a:rPr lang="de-DE" smtClean="0"/>
              <a:t>03.09.2025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8EA5823C-8EE9-4E94-BA72-2DBB3B924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972E3B5F-4549-48B7-9146-B56FDE4C0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7061A-DCC8-4974-B21C-F308EAF7856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74403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6DB0ED-035F-4151-87DD-8A9374137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138013-24F2-4F10-8C16-2E2172AE4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BF878-7C5A-4D0F-9E34-E35E118A4C7E}" type="datetimeFigureOut">
              <a:rPr lang="de-DE" smtClean="0"/>
              <a:t>03.09.2025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88F2392-3D1D-42BF-9663-68DE16FCF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DEE8946-5527-471C-B195-D146AE2FB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7061A-DCC8-4974-B21C-F308EAF7856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6323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A7C30113-8F28-4934-9FF9-5B691806C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BF878-7C5A-4D0F-9E34-E35E118A4C7E}" type="datetimeFigureOut">
              <a:rPr lang="de-DE" smtClean="0"/>
              <a:t>03.09.2025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A04DDBC-9851-4837-91E7-C1536B005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C6CB7E3-6B35-477B-B024-0060F7B14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7061A-DCC8-4974-B21C-F308EAF7856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236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73DEF4F-2EB4-45AE-A35D-ED9C0B2C0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8B38098-CFA7-4C8C-9AA8-C5CF9E0CD2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9441243-8331-4D10-AB08-E51178680A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34E7A2D-7A7F-4BFB-94C6-C2488D84E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BF878-7C5A-4D0F-9E34-E35E118A4C7E}" type="datetimeFigureOut">
              <a:rPr lang="de-DE" smtClean="0"/>
              <a:t>03.09.2025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098D09C-E1A1-497E-99E1-1883F03BF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98AD3AF-2EE0-4509-AFDB-0D71A0E31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7061A-DCC8-4974-B21C-F308EAF7856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58168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8131054-C3AE-4273-9ABB-A897D43C7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078CE4D3-C9F4-43FA-A6A3-4DCF5EFB86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AB320AB-0801-4F02-A559-E1C24220ED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F57F047-68E5-4967-9740-9A733B92A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BF878-7C5A-4D0F-9E34-E35E118A4C7E}" type="datetimeFigureOut">
              <a:rPr lang="de-DE" smtClean="0"/>
              <a:t>03.09.2025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8C58CC1-CE8D-4193-98E6-724C35154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F85ED84-CC33-4E14-9222-5DE30DA67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7061A-DCC8-4974-B21C-F308EAF7856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89012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E53B91-1F56-428C-8ACE-1B1BD29E2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CC4425D-AAD1-437B-A2A6-D678C263B4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5B0AB0F-467E-44E9-B31C-566DA8560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BF878-7C5A-4D0F-9E34-E35E118A4C7E}" type="datetimeFigureOut">
              <a:rPr lang="de-DE" smtClean="0"/>
              <a:t>03.09.2025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A8D9B1F-538E-42D4-B848-1F4AC6E12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9091262-674B-481E-824C-95E254887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7061A-DCC8-4974-B21C-F308EAF7856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00997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8178C959-A12C-41C7-8CD4-0AFBF37910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BA79F5A-C7C8-45B9-B40D-3EBE689BAD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661A571-4C2C-4E3A-945E-031926B5D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BF878-7C5A-4D0F-9E34-E35E118A4C7E}" type="datetimeFigureOut">
              <a:rPr lang="de-DE" smtClean="0"/>
              <a:t>03.09.2025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44FF090-1509-49CF-8086-5766544EF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070B091-8F6F-4D1E-913C-9BEE3D25A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7061A-DCC8-4974-B21C-F308EAF7856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1094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D276FCEA-1E9D-4EBC-AFE2-D394A54C9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F94C3C8-52D6-49C8-A4C2-734EA2A194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39FFD68-1623-44AE-85CD-6BF9E8BB24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BF878-7C5A-4D0F-9E34-E35E118A4C7E}" type="datetimeFigureOut">
              <a:rPr lang="de-DE" smtClean="0"/>
              <a:t>03.09.2025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8180FA2-344A-40E6-9D37-E59F25C409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1D25632-94E1-40D1-8F38-5084868350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F7061A-DCC8-4974-B21C-F308EAF7856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9576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6B1AB25-2E62-4515-AB2F-AB6F90F939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0757" y="1116314"/>
            <a:ext cx="9144000" cy="2139642"/>
          </a:xfrm>
        </p:spPr>
        <p:txBody>
          <a:bodyPr anchor="t" anchorCtr="0">
            <a:normAutofit/>
          </a:bodyPr>
          <a:lstStyle/>
          <a:p>
            <a:r>
              <a:rPr lang="de-DE" sz="5400" b="1" dirty="0">
                <a:solidFill>
                  <a:srgbClr val="FF0000"/>
                </a:solidFill>
              </a:rPr>
              <a:t>Albert-Schweitzer-Schule</a:t>
            </a:r>
            <a:r>
              <a:rPr lang="de-DE" sz="5400" b="1" dirty="0"/>
              <a:t> </a:t>
            </a:r>
            <a:r>
              <a:rPr lang="de-DE" sz="5400" b="1" dirty="0">
                <a:solidFill>
                  <a:srgbClr val="00B050"/>
                </a:solidFill>
              </a:rPr>
              <a:t>Hofgeismar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0028C37-4CBE-434D-935D-5D4F6D07E8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55955"/>
            <a:ext cx="9144000" cy="3170003"/>
          </a:xfrm>
        </p:spPr>
        <p:txBody>
          <a:bodyPr>
            <a:normAutofit/>
          </a:bodyPr>
          <a:lstStyle/>
          <a:p>
            <a:pPr marL="457200" indent="-457200" algn="l">
              <a:spcAft>
                <a:spcPts val="3600"/>
              </a:spcAft>
              <a:buFont typeface="Symbol" panose="05050102010706020507" pitchFamily="18" charset="2"/>
              <a:buChar char="-"/>
            </a:pPr>
            <a:r>
              <a:rPr lang="de-DE" sz="4000" dirty="0">
                <a:solidFill>
                  <a:srgbClr val="0070C0"/>
                </a:solidFill>
              </a:rPr>
              <a:t>Hessische Europaschule</a:t>
            </a:r>
          </a:p>
          <a:p>
            <a:pPr marL="457200" indent="-457200" algn="l">
              <a:spcAft>
                <a:spcPts val="1000"/>
              </a:spcAft>
              <a:buFont typeface="Symbol" panose="05050102010706020507" pitchFamily="18" charset="2"/>
              <a:buChar char="-"/>
            </a:pPr>
            <a:r>
              <a:rPr lang="de-DE" sz="4000" dirty="0">
                <a:solidFill>
                  <a:srgbClr val="0070C0"/>
                </a:solidFill>
              </a:rPr>
              <a:t>Botschafterschule für das </a:t>
            </a:r>
            <a:br>
              <a:rPr lang="de-DE" sz="4000" dirty="0">
                <a:solidFill>
                  <a:srgbClr val="0070C0"/>
                </a:solidFill>
              </a:rPr>
            </a:br>
            <a:r>
              <a:rPr lang="de-DE" sz="4000" dirty="0">
                <a:solidFill>
                  <a:srgbClr val="0070C0"/>
                </a:solidFill>
              </a:rPr>
              <a:t>Europäische Parlament</a:t>
            </a:r>
          </a:p>
        </p:txBody>
      </p: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B16F9762-894E-4D02-8312-1DC00A1D3A94}"/>
              </a:ext>
            </a:extLst>
          </p:cNvPr>
          <p:cNvCxnSpPr/>
          <p:nvPr/>
        </p:nvCxnSpPr>
        <p:spPr>
          <a:xfrm>
            <a:off x="1524000" y="2908060"/>
            <a:ext cx="9144000" cy="0"/>
          </a:xfrm>
          <a:prstGeom prst="line">
            <a:avLst/>
          </a:pr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 descr="Bildergebnis für Logo hessische Europaschulen">
            <a:extLst>
              <a:ext uri="{FF2B5EF4-FFF2-40B4-BE49-F238E27FC236}">
                <a16:creationId xmlns:a16="http://schemas.microsoft.com/office/drawing/2014/main" id="{823FEC83-65B1-44A1-957B-96628C93F8C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621" y="4641713"/>
            <a:ext cx="2175956" cy="1545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Grafik 3" descr="Ein Bild, das Text, Schrift, Grafiken, Blume enthält.&#10;&#10;KI-generierte Inhalte können fehlerhaft sein.">
            <a:extLst>
              <a:ext uri="{FF2B5EF4-FFF2-40B4-BE49-F238E27FC236}">
                <a16:creationId xmlns:a16="http://schemas.microsoft.com/office/drawing/2014/main" id="{A631594E-186F-11A4-4995-F398E4D630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621" y="3034147"/>
            <a:ext cx="2459257" cy="148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693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Inhaltsplatzhalter 18">
            <a:extLst>
              <a:ext uri="{FF2B5EF4-FFF2-40B4-BE49-F238E27FC236}">
                <a16:creationId xmlns:a16="http://schemas.microsoft.com/office/drawing/2014/main" id="{EB5567A8-3125-4637-86C0-4BE725E71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6924"/>
            <a:ext cx="10718260" cy="5400518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37C636A-E8AB-4AA3-B429-D0E320E64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00945"/>
          </a:xfrm>
        </p:spPr>
        <p:txBody>
          <a:bodyPr>
            <a:normAutofit/>
          </a:bodyPr>
          <a:lstStyle/>
          <a:p>
            <a:r>
              <a:rPr lang="de-DE" sz="3600" b="1" dirty="0"/>
              <a:t>Die ASS = </a:t>
            </a:r>
            <a:r>
              <a:rPr lang="de-DE" sz="3600" b="1" dirty="0">
                <a:solidFill>
                  <a:srgbClr val="0070C0"/>
                </a:solidFill>
              </a:rPr>
              <a:t>Hessische Europaschule (HES) </a:t>
            </a:r>
            <a:r>
              <a:rPr lang="de-DE" sz="3600" b="1" dirty="0"/>
              <a:t>  </a:t>
            </a:r>
          </a:p>
        </p:txBody>
      </p:sp>
      <p:cxnSp>
        <p:nvCxnSpPr>
          <p:cNvPr id="5" name="Gerader Verbinder 4">
            <a:extLst>
              <a:ext uri="{FF2B5EF4-FFF2-40B4-BE49-F238E27FC236}">
                <a16:creationId xmlns:a16="http://schemas.microsoft.com/office/drawing/2014/main" id="{384DB39D-96EE-48AA-A711-E1DD779ECE07}"/>
              </a:ext>
            </a:extLst>
          </p:cNvPr>
          <p:cNvCxnSpPr/>
          <p:nvPr/>
        </p:nvCxnSpPr>
        <p:spPr>
          <a:xfrm>
            <a:off x="838200" y="1070043"/>
            <a:ext cx="1051560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hteck 6">
            <a:extLst>
              <a:ext uri="{FF2B5EF4-FFF2-40B4-BE49-F238E27FC236}">
                <a16:creationId xmlns:a16="http://schemas.microsoft.com/office/drawing/2014/main" id="{0FFD5346-662E-43FA-9623-C74217B1944D}"/>
              </a:ext>
            </a:extLst>
          </p:cNvPr>
          <p:cNvSpPr/>
          <p:nvPr/>
        </p:nvSpPr>
        <p:spPr>
          <a:xfrm>
            <a:off x="924129" y="1350637"/>
            <a:ext cx="2641192" cy="1316455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2000" dirty="0">
                <a:solidFill>
                  <a:schemeClr val="tx1"/>
                </a:solidFill>
              </a:rPr>
              <a:t>Was verbirgt sich hinter </a:t>
            </a:r>
            <a:br>
              <a:rPr lang="de-DE" sz="2000" dirty="0">
                <a:solidFill>
                  <a:schemeClr val="tx1"/>
                </a:solidFill>
              </a:rPr>
            </a:br>
            <a:r>
              <a:rPr lang="de-DE" sz="2000" dirty="0">
                <a:solidFill>
                  <a:schemeClr val="tx1"/>
                </a:solidFill>
              </a:rPr>
              <a:t>dem Etikett „Hessische Europaschule“?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046D2180-AAED-4269-87A4-8E14FD53AD1F}"/>
              </a:ext>
            </a:extLst>
          </p:cNvPr>
          <p:cNvSpPr/>
          <p:nvPr/>
        </p:nvSpPr>
        <p:spPr>
          <a:xfrm>
            <a:off x="924129" y="2759783"/>
            <a:ext cx="2641192" cy="916572"/>
          </a:xfrm>
          <a:prstGeom prst="rect">
            <a:avLst/>
          </a:prstGeom>
          <a:solidFill>
            <a:schemeClr val="bg1">
              <a:lumMod val="85000"/>
            </a:schemeClr>
          </a:solidFill>
          <a:ln w="158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r>
              <a:rPr lang="de-DE" sz="2000" dirty="0">
                <a:solidFill>
                  <a:schemeClr val="tx1"/>
                </a:solidFill>
              </a:rPr>
              <a:t>Wer gehört dazu?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F3111CE5-C7C6-4929-9178-3450E0C1DFAF}"/>
              </a:ext>
            </a:extLst>
          </p:cNvPr>
          <p:cNvSpPr/>
          <p:nvPr/>
        </p:nvSpPr>
        <p:spPr>
          <a:xfrm>
            <a:off x="924128" y="3779918"/>
            <a:ext cx="2641193" cy="2829603"/>
          </a:xfrm>
          <a:prstGeom prst="rect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de-DE" sz="2000" dirty="0">
                <a:solidFill>
                  <a:schemeClr val="tx1"/>
                </a:solidFill>
              </a:rPr>
              <a:t>Idee + Ziele:</a:t>
            </a:r>
          </a:p>
          <a:p>
            <a:endParaRPr lang="de-DE" sz="2000" dirty="0">
              <a:solidFill>
                <a:schemeClr val="tx1"/>
              </a:solidFill>
            </a:endParaRPr>
          </a:p>
          <a:p>
            <a:r>
              <a:rPr lang="de-DE" dirty="0">
                <a:solidFill>
                  <a:schemeClr val="tx1"/>
                </a:solidFill>
              </a:rPr>
              <a:t>	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CDC53037-FFC4-4868-B226-82A221AD1857}"/>
              </a:ext>
            </a:extLst>
          </p:cNvPr>
          <p:cNvSpPr/>
          <p:nvPr/>
        </p:nvSpPr>
        <p:spPr>
          <a:xfrm>
            <a:off x="3651250" y="1350638"/>
            <a:ext cx="7788479" cy="1316453"/>
          </a:xfrm>
          <a:prstGeom prst="rect">
            <a:avLst/>
          </a:prstGeom>
          <a:solidFill>
            <a:schemeClr val="bg1">
              <a:lumMod val="95000"/>
            </a:schemeClr>
          </a:solidFill>
          <a:ln w="158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285750" indent="-285750">
              <a:spcAft>
                <a:spcPts val="500"/>
              </a:spcAft>
              <a:buFont typeface="Symbol" panose="05050102010706020507" pitchFamily="18" charset="2"/>
              <a:buChar char="-"/>
            </a:pPr>
            <a:r>
              <a:rPr lang="de-DE" sz="2000" dirty="0">
                <a:solidFill>
                  <a:schemeClr val="tx1"/>
                </a:solidFill>
              </a:rPr>
              <a:t>Schulentwicklungsprogramm </a:t>
            </a:r>
          </a:p>
          <a:p>
            <a:pPr marL="285750" indent="-285750">
              <a:spcAft>
                <a:spcPts val="500"/>
              </a:spcAft>
              <a:buFont typeface="Symbol" panose="05050102010706020507" pitchFamily="18" charset="2"/>
              <a:buChar char="-"/>
            </a:pPr>
            <a:r>
              <a:rPr lang="de-DE" sz="2000" dirty="0">
                <a:solidFill>
                  <a:schemeClr val="tx1"/>
                </a:solidFill>
              </a:rPr>
              <a:t>Regelmäßige Evaluationen </a:t>
            </a:r>
            <a:r>
              <a:rPr lang="de-DE" sz="2000">
                <a:solidFill>
                  <a:schemeClr val="tx1"/>
                </a:solidFill>
              </a:rPr>
              <a:t>und Qualitätssicherung</a:t>
            </a:r>
            <a:endParaRPr lang="de-DE" sz="2000" dirty="0">
              <a:solidFill>
                <a:schemeClr val="tx1"/>
              </a:solidFill>
            </a:endParaRP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sz="2000" dirty="0">
                <a:solidFill>
                  <a:schemeClr val="tx1"/>
                </a:solidFill>
              </a:rPr>
              <a:t>Finanzielle Förderung durch das HMKB </a:t>
            </a: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de-DE" sz="2000" dirty="0">
                <a:solidFill>
                  <a:schemeClr val="tx1"/>
                </a:solidFill>
                <a:cs typeface="Arial" panose="020B0604020202020204" pitchFamily="34" charset="0"/>
              </a:rPr>
              <a:t>ASS: ca. 11.000 € / Jahr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C300D3A3-CD54-4E83-8B78-C6EE1B5EF574}"/>
              </a:ext>
            </a:extLst>
          </p:cNvPr>
          <p:cNvSpPr/>
          <p:nvPr/>
        </p:nvSpPr>
        <p:spPr>
          <a:xfrm>
            <a:off x="3651250" y="2758273"/>
            <a:ext cx="7788479" cy="918082"/>
          </a:xfrm>
          <a:prstGeom prst="rect">
            <a:avLst/>
          </a:prstGeom>
          <a:solidFill>
            <a:schemeClr val="bg1">
              <a:lumMod val="95000"/>
            </a:schemeClr>
          </a:solidFill>
          <a:ln w="158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marL="285750" indent="-285750"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de-DE" sz="1900" dirty="0">
                <a:solidFill>
                  <a:schemeClr val="tx1"/>
                </a:solidFill>
              </a:rPr>
              <a:t>2025: </a:t>
            </a:r>
            <a:r>
              <a:rPr lang="de-DE" sz="1900" dirty="0">
                <a:solidFill>
                  <a:srgbClr val="FF0000"/>
                </a:solidFill>
              </a:rPr>
              <a:t>34</a:t>
            </a:r>
            <a:r>
              <a:rPr lang="de-DE" sz="1900" dirty="0">
                <a:solidFill>
                  <a:schemeClr val="tx1"/>
                </a:solidFill>
              </a:rPr>
              <a:t> zertifizierte HES verschiedener Schulformen</a:t>
            </a:r>
          </a:p>
          <a:p>
            <a:pPr marL="285750" indent="-285750"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de-DE" sz="1900" dirty="0">
                <a:solidFill>
                  <a:schemeClr val="tx1"/>
                </a:solidFill>
              </a:rPr>
              <a:t>Region Nord: </a:t>
            </a:r>
            <a:r>
              <a:rPr lang="de-DE" sz="1900" dirty="0">
                <a:solidFill>
                  <a:srgbClr val="FF0000"/>
                </a:solidFill>
              </a:rPr>
              <a:t>8</a:t>
            </a:r>
            <a:r>
              <a:rPr lang="de-DE" sz="1900" dirty="0">
                <a:solidFill>
                  <a:schemeClr val="tx1"/>
                </a:solidFill>
              </a:rPr>
              <a:t> Schulen (Hofgeismar, Kassel (4), Fritzlar, Eschwege, Fulda)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FF20EBEB-F467-434C-BC84-5391EE03D495}"/>
              </a:ext>
            </a:extLst>
          </p:cNvPr>
          <p:cNvSpPr/>
          <p:nvPr/>
        </p:nvSpPr>
        <p:spPr>
          <a:xfrm>
            <a:off x="3651249" y="3787209"/>
            <a:ext cx="7788478" cy="2822312"/>
          </a:xfrm>
          <a:prstGeom prst="rect">
            <a:avLst/>
          </a:prstGeom>
          <a:solidFill>
            <a:schemeClr val="bg1">
              <a:lumMod val="95000"/>
            </a:schemeClr>
          </a:solidFill>
          <a:ln w="158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t" anchorCtr="0"/>
          <a:lstStyle/>
          <a:p>
            <a:pPr marL="285750" indent="-285750"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de-DE" sz="2000" dirty="0">
                <a:solidFill>
                  <a:schemeClr val="tx1"/>
                </a:solidFill>
              </a:rPr>
              <a:t>Jugendlichen die Chancen, den Wert + die Herausforderungen eines </a:t>
            </a:r>
            <a:r>
              <a:rPr lang="de-DE" sz="2000" dirty="0">
                <a:solidFill>
                  <a:srgbClr val="FF0000"/>
                </a:solidFill>
              </a:rPr>
              <a:t>zusammenwachsenden Europas </a:t>
            </a:r>
            <a:r>
              <a:rPr lang="de-DE" sz="2000" dirty="0">
                <a:solidFill>
                  <a:schemeClr val="tx1"/>
                </a:solidFill>
              </a:rPr>
              <a:t>nahebringen</a:t>
            </a:r>
          </a:p>
          <a:p>
            <a:pPr marL="285750" indent="-285750"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de-DE" sz="2000" dirty="0">
                <a:solidFill>
                  <a:schemeClr val="tx1"/>
                </a:solidFill>
              </a:rPr>
              <a:t>Förderung </a:t>
            </a:r>
            <a:r>
              <a:rPr lang="de-DE" sz="2000" dirty="0">
                <a:solidFill>
                  <a:srgbClr val="FF0000"/>
                </a:solidFill>
              </a:rPr>
              <a:t>interkultureller Kompetenz </a:t>
            </a:r>
            <a:r>
              <a:rPr lang="de-DE" sz="2000" dirty="0">
                <a:solidFill>
                  <a:schemeClr val="tx1"/>
                </a:solidFill>
              </a:rPr>
              <a:t>für ein Leben und Arbeiten in multikulturellen Gesellschaften </a:t>
            </a:r>
          </a:p>
          <a:p>
            <a:pPr marL="285750" indent="-285750"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de-DE" sz="2000" dirty="0">
                <a:solidFill>
                  <a:schemeClr val="tx1"/>
                </a:solidFill>
              </a:rPr>
              <a:t>Lehren und Leben </a:t>
            </a:r>
            <a:r>
              <a:rPr lang="de-DE" sz="2000" dirty="0">
                <a:solidFill>
                  <a:srgbClr val="FF0000"/>
                </a:solidFill>
              </a:rPr>
              <a:t>demokratische Kultur </a:t>
            </a:r>
            <a:r>
              <a:rPr lang="de-DE" sz="2000" dirty="0">
                <a:solidFill>
                  <a:schemeClr val="tx1"/>
                </a:solidFill>
              </a:rPr>
              <a:t>+ Befähigung zu </a:t>
            </a:r>
            <a:r>
              <a:rPr lang="de-DE" sz="2000" dirty="0">
                <a:solidFill>
                  <a:srgbClr val="FF0000"/>
                </a:solidFill>
              </a:rPr>
              <a:t>nachhaltigem </a:t>
            </a:r>
            <a:r>
              <a:rPr lang="de-DE" sz="2000" dirty="0">
                <a:solidFill>
                  <a:schemeClr val="tx1"/>
                </a:solidFill>
              </a:rPr>
              <a:t>Denken und Handeln </a:t>
            </a:r>
          </a:p>
          <a:p>
            <a:pPr marL="285750" indent="-285750">
              <a:spcAft>
                <a:spcPts val="600"/>
              </a:spcAft>
              <a:buFont typeface="Symbol" panose="05050102010706020507" pitchFamily="18" charset="2"/>
              <a:buChar char="-"/>
            </a:pPr>
            <a:r>
              <a:rPr lang="de-DE" sz="2000" dirty="0">
                <a:solidFill>
                  <a:schemeClr val="tx1"/>
                </a:solidFill>
              </a:rPr>
              <a:t>Zahlreiche</a:t>
            </a:r>
            <a:r>
              <a:rPr lang="de-DE" sz="2000" dirty="0">
                <a:solidFill>
                  <a:srgbClr val="FF0000"/>
                </a:solidFill>
              </a:rPr>
              <a:t> </a:t>
            </a:r>
            <a:r>
              <a:rPr lang="de-DE" sz="2000" dirty="0">
                <a:solidFill>
                  <a:schemeClr val="tx1"/>
                </a:solidFill>
              </a:rPr>
              <a:t>Austausch- und Begegnungsfahrten:</a:t>
            </a:r>
            <a:br>
              <a:rPr lang="de-DE" sz="2000" dirty="0">
                <a:solidFill>
                  <a:schemeClr val="tx1"/>
                </a:solidFill>
              </a:rPr>
            </a:b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de-DE" sz="2000" dirty="0">
                <a:solidFill>
                  <a:schemeClr val="tx1"/>
                </a:solidFill>
              </a:rPr>
              <a:t>Offenheit + Respekt anderen Kulturen gegenüber</a:t>
            </a:r>
            <a:br>
              <a:rPr lang="de-DE" dirty="0">
                <a:solidFill>
                  <a:schemeClr val="tx1"/>
                </a:solidFill>
              </a:rPr>
            </a:br>
            <a:endParaRPr lang="de-DE" dirty="0">
              <a:solidFill>
                <a:schemeClr val="tx1"/>
              </a:solidFill>
            </a:endParaRPr>
          </a:p>
          <a:p>
            <a:pPr marL="285750" indent="-285750">
              <a:spcAft>
                <a:spcPts val="600"/>
              </a:spcAft>
              <a:buFont typeface="Symbol" panose="05050102010706020507" pitchFamily="18" charset="2"/>
              <a:buChar char="-"/>
            </a:pPr>
            <a:endParaRPr lang="de-DE" dirty="0">
              <a:solidFill>
                <a:schemeClr val="tx1"/>
              </a:solidFill>
            </a:endParaRPr>
          </a:p>
          <a:p>
            <a:pPr marL="285750" indent="-285750">
              <a:spcAft>
                <a:spcPts val="600"/>
              </a:spcAft>
              <a:buFont typeface="Symbol" panose="05050102010706020507" pitchFamily="18" charset="2"/>
              <a:buChar char="-"/>
            </a:pPr>
            <a:endParaRPr lang="de-DE" dirty="0">
              <a:solidFill>
                <a:schemeClr val="tx1"/>
              </a:solidFill>
            </a:endParaRPr>
          </a:p>
          <a:p>
            <a:pPr marL="285750" indent="-285750">
              <a:spcAft>
                <a:spcPts val="600"/>
              </a:spcAft>
              <a:buFont typeface="Symbol" panose="05050102010706020507" pitchFamily="18" charset="2"/>
              <a:buChar char="-"/>
            </a:pPr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21" name="Grafik 20">
            <a:extLst>
              <a:ext uri="{FF2B5EF4-FFF2-40B4-BE49-F238E27FC236}">
                <a16:creationId xmlns:a16="http://schemas.microsoft.com/office/drawing/2014/main" id="{B716CCDF-BDFF-4EF5-AB90-BE7E96872B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754" y="4279934"/>
            <a:ext cx="2084711" cy="2072228"/>
          </a:xfrm>
          <a:prstGeom prst="rect">
            <a:avLst/>
          </a:prstGeom>
        </p:spPr>
      </p:pic>
      <p:pic>
        <p:nvPicPr>
          <p:cNvPr id="3" name="Grafik 2" descr="Ein Bild, das Text, Schrift, Grafiken, Blume enthält.&#10;&#10;KI-generierte Inhalte können fehlerhaft sein.">
            <a:extLst>
              <a:ext uri="{FF2B5EF4-FFF2-40B4-BE49-F238E27FC236}">
                <a16:creationId xmlns:a16="http://schemas.microsoft.com/office/drawing/2014/main" id="{C93A56CC-E7CE-AB66-3008-E4DFC97BB2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374" y="145017"/>
            <a:ext cx="1456414" cy="877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393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312750-8AC0-4B50-B8ED-04C16737F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5113"/>
          </a:xfrm>
        </p:spPr>
        <p:txBody>
          <a:bodyPr>
            <a:normAutofit fontScale="90000"/>
          </a:bodyPr>
          <a:lstStyle/>
          <a:p>
            <a:r>
              <a:rPr lang="de-DE" sz="4000" b="1" dirty="0"/>
              <a:t>Die ASS =	</a:t>
            </a:r>
            <a:r>
              <a:rPr lang="de-DE" sz="4000" b="1" dirty="0">
                <a:solidFill>
                  <a:srgbClr val="0070C0"/>
                </a:solidFill>
              </a:rPr>
              <a:t>Botschafterschule für das </a:t>
            </a:r>
            <a:br>
              <a:rPr lang="de-DE" sz="3600" b="1" dirty="0">
                <a:solidFill>
                  <a:srgbClr val="0070C0"/>
                </a:solidFill>
              </a:rPr>
            </a:br>
            <a:r>
              <a:rPr lang="de-DE" sz="3600" b="1" dirty="0">
                <a:solidFill>
                  <a:srgbClr val="0070C0"/>
                </a:solidFill>
              </a:rPr>
              <a:t>		</a:t>
            </a:r>
            <a:r>
              <a:rPr lang="de-DE" sz="4000" b="1" dirty="0">
                <a:solidFill>
                  <a:srgbClr val="0070C0"/>
                </a:solidFill>
              </a:rPr>
              <a:t>Europäische Parlament</a:t>
            </a:r>
            <a:endParaRPr lang="de-DE" sz="4000" b="1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1DBCA25-B174-43BC-978C-E0C15FDA6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5336"/>
            <a:ext cx="10515600" cy="4897529"/>
          </a:xfrm>
        </p:spPr>
        <p:txBody>
          <a:bodyPr/>
          <a:lstStyle/>
          <a:p>
            <a:pPr marL="0" indent="0">
              <a:buNone/>
            </a:pPr>
            <a:endParaRPr lang="de-DE" dirty="0"/>
          </a:p>
        </p:txBody>
      </p:sp>
      <p:cxnSp>
        <p:nvCxnSpPr>
          <p:cNvPr id="5" name="Gerader Verbinder 4">
            <a:extLst>
              <a:ext uri="{FF2B5EF4-FFF2-40B4-BE49-F238E27FC236}">
                <a16:creationId xmlns:a16="http://schemas.microsoft.com/office/drawing/2014/main" id="{C4531DC5-A4B2-4BD8-A137-D2A651322F46}"/>
              </a:ext>
            </a:extLst>
          </p:cNvPr>
          <p:cNvCxnSpPr/>
          <p:nvPr/>
        </p:nvCxnSpPr>
        <p:spPr>
          <a:xfrm>
            <a:off x="838200" y="1420238"/>
            <a:ext cx="10515600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Grafik 5" descr="Bildergebnis für Logo hessische Europaschulen">
            <a:extLst>
              <a:ext uri="{FF2B5EF4-FFF2-40B4-BE49-F238E27FC236}">
                <a16:creationId xmlns:a16="http://schemas.microsoft.com/office/drawing/2014/main" id="{5B2FF022-4074-4569-8902-046D420B96D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714" y="68086"/>
            <a:ext cx="1806299" cy="127432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hteck 6">
            <a:extLst>
              <a:ext uri="{FF2B5EF4-FFF2-40B4-BE49-F238E27FC236}">
                <a16:creationId xmlns:a16="http://schemas.microsoft.com/office/drawing/2014/main" id="{A9C41841-81B5-470B-A8C6-97F54C40A65C}"/>
              </a:ext>
            </a:extLst>
          </p:cNvPr>
          <p:cNvSpPr/>
          <p:nvPr/>
        </p:nvSpPr>
        <p:spPr>
          <a:xfrm>
            <a:off x="838200" y="1653701"/>
            <a:ext cx="5173494" cy="489753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>
              <a:spcAft>
                <a:spcPts val="200"/>
              </a:spcAft>
            </a:pPr>
            <a:r>
              <a:rPr lang="de-DE" sz="2000" dirty="0">
                <a:solidFill>
                  <a:srgbClr val="C00000"/>
                </a:solidFill>
              </a:rPr>
              <a:t>Organisator:</a:t>
            </a:r>
          </a:p>
          <a:p>
            <a:pPr marL="285750" indent="-285750">
              <a:spcAft>
                <a:spcPts val="1200"/>
              </a:spcAft>
              <a:buFont typeface="Symbol" panose="05050102010706020507" pitchFamily="18" charset="2"/>
              <a:buChar char="-"/>
            </a:pPr>
            <a:r>
              <a:rPr lang="de-DE" sz="1900" dirty="0">
                <a:solidFill>
                  <a:schemeClr val="tx1"/>
                </a:solidFill>
              </a:rPr>
              <a:t>Verbindungsbüro des Europäischen Parlaments (EP) in Deutschland</a:t>
            </a:r>
          </a:p>
          <a:p>
            <a:pPr>
              <a:spcAft>
                <a:spcPts val="200"/>
              </a:spcAft>
            </a:pPr>
            <a:r>
              <a:rPr lang="de-DE" sz="2000" dirty="0">
                <a:solidFill>
                  <a:srgbClr val="C00000"/>
                </a:solidFill>
              </a:rPr>
              <a:t>Ziele:</a:t>
            </a:r>
            <a:endParaRPr lang="de-DE" sz="2000" dirty="0">
              <a:solidFill>
                <a:schemeClr val="tx1"/>
              </a:solidFill>
            </a:endParaRPr>
          </a:p>
          <a:p>
            <a:pPr marL="285750" indent="-285750">
              <a:spcAft>
                <a:spcPts val="400"/>
              </a:spcAft>
              <a:buFont typeface="Symbol" panose="05050102010706020507" pitchFamily="18" charset="2"/>
              <a:buChar char="-"/>
            </a:pPr>
            <a:r>
              <a:rPr lang="de-DE" sz="1900" dirty="0">
                <a:solidFill>
                  <a:schemeClr val="tx1"/>
                </a:solidFill>
              </a:rPr>
              <a:t>Aufbau eines europaweiten Netzwerks der </a:t>
            </a:r>
            <a:br>
              <a:rPr lang="de-DE" sz="1900" dirty="0">
                <a:solidFill>
                  <a:schemeClr val="tx1"/>
                </a:solidFill>
              </a:rPr>
            </a:br>
            <a:r>
              <a:rPr lang="de-DE" sz="1900" dirty="0">
                <a:solidFill>
                  <a:schemeClr val="tx1"/>
                </a:solidFill>
              </a:rPr>
              <a:t>Botschafterschulen</a:t>
            </a:r>
          </a:p>
          <a:p>
            <a:pPr marL="285750" indent="-285750">
              <a:spcAft>
                <a:spcPts val="1200"/>
              </a:spcAft>
              <a:buFont typeface="Symbol" panose="05050102010706020507" pitchFamily="18" charset="2"/>
              <a:buChar char="-"/>
            </a:pPr>
            <a:r>
              <a:rPr lang="de-DE" sz="1900" dirty="0">
                <a:solidFill>
                  <a:schemeClr val="tx1"/>
                </a:solidFill>
              </a:rPr>
              <a:t>Bewusstsein für die Europäische Union &amp; das Europäische Parlament stärken</a:t>
            </a:r>
          </a:p>
          <a:p>
            <a:pPr>
              <a:spcAft>
                <a:spcPts val="200"/>
              </a:spcAft>
            </a:pPr>
            <a:r>
              <a:rPr lang="de-DE" sz="2000" dirty="0">
                <a:solidFill>
                  <a:srgbClr val="C00000"/>
                </a:solidFill>
              </a:rPr>
              <a:t>Konzept:</a:t>
            </a:r>
          </a:p>
          <a:p>
            <a:pPr marL="285750" indent="-285750">
              <a:spcAft>
                <a:spcPts val="400"/>
              </a:spcAft>
              <a:buFont typeface="Symbol" panose="05050102010706020507" pitchFamily="18" charset="2"/>
              <a:buChar char="-"/>
            </a:pPr>
            <a:r>
              <a:rPr lang="de-DE" sz="1900" dirty="0">
                <a:solidFill>
                  <a:schemeClr val="tx1"/>
                </a:solidFill>
              </a:rPr>
              <a:t>Durch Austausch, persönliche Kontakte und partnerschaftliche Zusammenarbeit mit dem EP soll Europa den </a:t>
            </a:r>
            <a:r>
              <a:rPr lang="de-DE" sz="1900" dirty="0" err="1">
                <a:solidFill>
                  <a:schemeClr val="tx1"/>
                </a:solidFill>
              </a:rPr>
              <a:t>SuS</a:t>
            </a:r>
            <a:r>
              <a:rPr lang="de-DE" sz="1900" dirty="0">
                <a:solidFill>
                  <a:schemeClr val="tx1"/>
                </a:solidFill>
              </a:rPr>
              <a:t> nähergebracht werden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sz="1900" dirty="0">
                <a:solidFill>
                  <a:schemeClr val="tx1"/>
                </a:solidFill>
              </a:rPr>
              <a:t>zentral: Beschäftigung mit dem Thema EU, vermittelt durch </a:t>
            </a:r>
            <a:r>
              <a:rPr lang="de-DE" sz="1900" dirty="0" err="1">
                <a:solidFill>
                  <a:schemeClr val="tx1"/>
                </a:solidFill>
              </a:rPr>
              <a:t>SuS</a:t>
            </a:r>
            <a:r>
              <a:rPr lang="de-DE" sz="1900" dirty="0">
                <a:solidFill>
                  <a:schemeClr val="tx1"/>
                </a:solidFill>
              </a:rPr>
              <a:t> (</a:t>
            </a:r>
            <a:r>
              <a:rPr lang="de-DE" sz="1900" dirty="0">
                <a:solidFill>
                  <a:srgbClr val="0070C0"/>
                </a:solidFill>
              </a:rPr>
              <a:t>Juniorbotschafter*innen</a:t>
            </a:r>
            <a:r>
              <a:rPr lang="de-DE" sz="19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6339786D-D0FF-4712-92DB-E9448D5DD45A}"/>
              </a:ext>
            </a:extLst>
          </p:cNvPr>
          <p:cNvSpPr/>
          <p:nvPr/>
        </p:nvSpPr>
        <p:spPr>
          <a:xfrm>
            <a:off x="6096000" y="1653701"/>
            <a:ext cx="5257800" cy="489752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>
              <a:spcAft>
                <a:spcPts val="1800"/>
              </a:spcAft>
            </a:pPr>
            <a:r>
              <a:rPr lang="de-DE" dirty="0">
                <a:solidFill>
                  <a:schemeClr val="tx1"/>
                </a:solidFill>
              </a:rPr>
              <a:t> </a:t>
            </a:r>
            <a:r>
              <a:rPr lang="de-DE" sz="2000" dirty="0">
                <a:solidFill>
                  <a:srgbClr val="C00000"/>
                </a:solidFill>
              </a:rPr>
              <a:t>Chancen &amp; Aufgaben der Juniorbotschafter:</a:t>
            </a:r>
          </a:p>
          <a:p>
            <a:pPr marL="285750" indent="-285750">
              <a:spcAft>
                <a:spcPts val="1500"/>
              </a:spcAft>
              <a:buFont typeface="Symbol" panose="05050102010706020507" pitchFamily="18" charset="2"/>
              <a:buChar char="-"/>
            </a:pPr>
            <a:r>
              <a:rPr lang="de-DE" sz="2000" dirty="0">
                <a:solidFill>
                  <a:schemeClr val="tx1"/>
                </a:solidFill>
              </a:rPr>
              <a:t>Teilnahme an </a:t>
            </a:r>
            <a:r>
              <a:rPr lang="de-DE" sz="2000" dirty="0">
                <a:solidFill>
                  <a:srgbClr val="0070C0"/>
                </a:solidFill>
              </a:rPr>
              <a:t>Botschafterkonferenzen</a:t>
            </a:r>
          </a:p>
          <a:p>
            <a:pPr marL="285750" indent="-285750">
              <a:spcAft>
                <a:spcPts val="1500"/>
              </a:spcAft>
              <a:buFont typeface="Symbol" panose="05050102010706020507" pitchFamily="18" charset="2"/>
              <a:buChar char="-"/>
            </a:pPr>
            <a:r>
              <a:rPr lang="de-DE" sz="2000" dirty="0">
                <a:solidFill>
                  <a:schemeClr val="tx1"/>
                </a:solidFill>
              </a:rPr>
              <a:t>Mitwirkung bei </a:t>
            </a:r>
            <a:r>
              <a:rPr lang="de-DE" sz="2000" dirty="0">
                <a:solidFill>
                  <a:srgbClr val="0070C0"/>
                </a:solidFill>
              </a:rPr>
              <a:t>Lehrangeboten</a:t>
            </a:r>
            <a:r>
              <a:rPr lang="de-DE" sz="2000" dirty="0">
                <a:solidFill>
                  <a:schemeClr val="tx1"/>
                </a:solidFill>
              </a:rPr>
              <a:t> (Projekttage, Moderation von Expertengesprächen, Podiumsdiskussionen etc.)</a:t>
            </a:r>
          </a:p>
          <a:p>
            <a:pPr marL="285750" indent="-285750">
              <a:spcAft>
                <a:spcPts val="1500"/>
              </a:spcAft>
              <a:buFont typeface="Symbol" panose="05050102010706020507" pitchFamily="18" charset="2"/>
              <a:buChar char="-"/>
            </a:pPr>
            <a:r>
              <a:rPr lang="de-DE" sz="2000" dirty="0">
                <a:solidFill>
                  <a:schemeClr val="tx1"/>
                </a:solidFill>
              </a:rPr>
              <a:t>Betreuung der Europa-Informationsangebote der Schule + </a:t>
            </a:r>
            <a:r>
              <a:rPr lang="de-DE" sz="2000" dirty="0">
                <a:solidFill>
                  <a:srgbClr val="0070C0"/>
                </a:solidFill>
              </a:rPr>
              <a:t>Öffentlichkeitsarbeit</a:t>
            </a:r>
          </a:p>
          <a:p>
            <a:pPr marL="285750" indent="-285750">
              <a:spcAft>
                <a:spcPts val="1500"/>
              </a:spcAft>
              <a:buFont typeface="Symbol" panose="05050102010706020507" pitchFamily="18" charset="2"/>
              <a:buChar char="-"/>
            </a:pPr>
            <a:r>
              <a:rPr lang="de-DE" sz="2000" dirty="0">
                <a:solidFill>
                  <a:srgbClr val="0070C0"/>
                </a:solidFill>
              </a:rPr>
              <a:t>Zertifikat</a:t>
            </a:r>
            <a:r>
              <a:rPr lang="de-DE" sz="2000" dirty="0">
                <a:solidFill>
                  <a:schemeClr val="tx1"/>
                </a:solidFill>
              </a:rPr>
              <a:t> für die Teilnahme am Botschafter-programm </a:t>
            </a:r>
            <a:r>
              <a:rPr lang="de-DE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de-DE" sz="2000" dirty="0">
                <a:solidFill>
                  <a:schemeClr val="tx1"/>
                </a:solidFill>
                <a:cs typeface="Arial" panose="020B0604020202020204" pitchFamily="34" charset="0"/>
              </a:rPr>
              <a:t>Vorteil bei Bewerbung für best. Studiengänge oder Studienstiftungen</a:t>
            </a:r>
            <a:endParaRPr lang="de-DE" sz="2000" dirty="0">
              <a:solidFill>
                <a:schemeClr val="tx1"/>
              </a:solidFill>
            </a:endParaRP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sz="2000" dirty="0">
                <a:solidFill>
                  <a:srgbClr val="0070C0"/>
                </a:solidFill>
              </a:rPr>
              <a:t>Priorisierung</a:t>
            </a:r>
            <a:r>
              <a:rPr lang="de-DE" sz="2000" dirty="0">
                <a:solidFill>
                  <a:schemeClr val="tx1"/>
                </a:solidFill>
              </a:rPr>
              <a:t> der Botschafter bei europäischen Projekten </a:t>
            </a:r>
          </a:p>
        </p:txBody>
      </p:sp>
    </p:spTree>
    <p:extLst>
      <p:ext uri="{BB962C8B-B14F-4D97-AF65-F5344CB8AC3E}">
        <p14:creationId xmlns:p14="http://schemas.microsoft.com/office/powerpoint/2010/main" val="17778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87669AC-E28D-451D-9519-A0C933164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94024"/>
          </a:xfrm>
        </p:spPr>
        <p:txBody>
          <a:bodyPr>
            <a:normAutofit/>
          </a:bodyPr>
          <a:lstStyle/>
          <a:p>
            <a:r>
              <a:rPr lang="de-DE" sz="3600" b="1" dirty="0"/>
              <a:t>Europa- und Botschafterschule konkret: </a:t>
            </a:r>
            <a:br>
              <a:rPr lang="de-DE" sz="3600" b="1" dirty="0"/>
            </a:br>
            <a:r>
              <a:rPr lang="de-DE" sz="3600" b="1" dirty="0"/>
              <a:t>Fahrten und Projekte an der ASS (Auswahl)</a:t>
            </a:r>
          </a:p>
        </p:txBody>
      </p:sp>
      <p:pic>
        <p:nvPicPr>
          <p:cNvPr id="7" name="Inhaltsplatzhalter 6">
            <a:extLst>
              <a:ext uri="{FF2B5EF4-FFF2-40B4-BE49-F238E27FC236}">
                <a16:creationId xmlns:a16="http://schemas.microsoft.com/office/drawing/2014/main" id="{4868B147-9A5E-4A6C-90FC-AC3948C24D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8167">
            <a:off x="9161456" y="389103"/>
            <a:ext cx="1531444" cy="1021395"/>
          </a:xfrm>
        </p:spPr>
      </p:pic>
      <p:cxnSp>
        <p:nvCxnSpPr>
          <p:cNvPr id="5" name="Gerader Verbinder 4">
            <a:extLst>
              <a:ext uri="{FF2B5EF4-FFF2-40B4-BE49-F238E27FC236}">
                <a16:creationId xmlns:a16="http://schemas.microsoft.com/office/drawing/2014/main" id="{ECCF18B9-C3AB-4AE6-9177-BBAC5429FA87}"/>
              </a:ext>
            </a:extLst>
          </p:cNvPr>
          <p:cNvCxnSpPr/>
          <p:nvPr/>
        </p:nvCxnSpPr>
        <p:spPr>
          <a:xfrm>
            <a:off x="933855" y="1459149"/>
            <a:ext cx="10419945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Ellipse 7">
            <a:extLst>
              <a:ext uri="{FF2B5EF4-FFF2-40B4-BE49-F238E27FC236}">
                <a16:creationId xmlns:a16="http://schemas.microsoft.com/office/drawing/2014/main" id="{904A1C14-BF2D-477B-BAAE-0DF8794F30DE}"/>
              </a:ext>
            </a:extLst>
          </p:cNvPr>
          <p:cNvSpPr/>
          <p:nvPr/>
        </p:nvSpPr>
        <p:spPr>
          <a:xfrm>
            <a:off x="5479921" y="3243585"/>
            <a:ext cx="1702335" cy="1682872"/>
          </a:xfrm>
          <a:prstGeom prst="ellipse">
            <a:avLst/>
          </a:prstGeom>
          <a:solidFill>
            <a:srgbClr val="FF999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b="1" dirty="0">
                <a:solidFill>
                  <a:schemeClr val="tx1"/>
                </a:solidFill>
              </a:rPr>
              <a:t>Woran kann ich teil-nehmen?</a:t>
            </a:r>
            <a:endParaRPr lang="de-DE" sz="2000" b="1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FA8216D-F0C2-4ED9-AD74-50BAD7D07E27}"/>
              </a:ext>
            </a:extLst>
          </p:cNvPr>
          <p:cNvSpPr/>
          <p:nvPr/>
        </p:nvSpPr>
        <p:spPr>
          <a:xfrm>
            <a:off x="933855" y="1702338"/>
            <a:ext cx="2159540" cy="218917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ctr"/>
          <a:lstStyle/>
          <a:p>
            <a:pPr algn="ctr">
              <a:spcAft>
                <a:spcPts val="300"/>
              </a:spcAft>
            </a:pPr>
            <a:r>
              <a:rPr lang="de-DE" dirty="0">
                <a:solidFill>
                  <a:srgbClr val="FF0000"/>
                </a:solidFill>
              </a:rPr>
              <a:t>Austausch-</a:t>
            </a:r>
            <a:r>
              <a:rPr lang="de-DE" dirty="0">
                <a:solidFill>
                  <a:srgbClr val="C00000"/>
                </a:solidFill>
              </a:rPr>
              <a:t> </a:t>
            </a:r>
            <a:r>
              <a:rPr lang="de-DE" dirty="0">
                <a:solidFill>
                  <a:schemeClr val="tx1"/>
                </a:solidFill>
              </a:rPr>
              <a:t>und</a:t>
            </a:r>
            <a:r>
              <a:rPr lang="de-DE" dirty="0">
                <a:solidFill>
                  <a:srgbClr val="C00000"/>
                </a:solidFill>
              </a:rPr>
              <a:t> </a:t>
            </a:r>
            <a:r>
              <a:rPr lang="de-DE" dirty="0">
                <a:solidFill>
                  <a:srgbClr val="0070C0"/>
                </a:solidFill>
              </a:rPr>
              <a:t>Begegnungs</a:t>
            </a:r>
            <a:r>
              <a:rPr lang="de-DE" dirty="0">
                <a:solidFill>
                  <a:schemeClr val="tx1"/>
                </a:solidFill>
              </a:rPr>
              <a:t>fahrten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dirty="0">
                <a:solidFill>
                  <a:srgbClr val="FF0000"/>
                </a:solidFill>
              </a:rPr>
              <a:t>USA,</a:t>
            </a:r>
            <a:r>
              <a:rPr lang="de-DE" dirty="0">
                <a:solidFill>
                  <a:schemeClr val="tx1"/>
                </a:solidFill>
              </a:rPr>
              <a:t> </a:t>
            </a:r>
            <a:r>
              <a:rPr lang="de-DE" dirty="0">
                <a:solidFill>
                  <a:srgbClr val="0070C0"/>
                </a:solidFill>
              </a:rPr>
              <a:t>England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dirty="0">
                <a:solidFill>
                  <a:srgbClr val="FF0000"/>
                </a:solidFill>
              </a:rPr>
              <a:t>Italien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dirty="0">
                <a:solidFill>
                  <a:srgbClr val="0070C0"/>
                </a:solidFill>
              </a:rPr>
              <a:t>Tschechien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dirty="0">
                <a:solidFill>
                  <a:srgbClr val="0070C0"/>
                </a:solidFill>
              </a:rPr>
              <a:t>Auschwitz</a:t>
            </a:r>
          </a:p>
          <a:p>
            <a:endParaRPr lang="de-DE" dirty="0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F7304512-29FC-4086-815A-EC3E548A318D}"/>
              </a:ext>
            </a:extLst>
          </p:cNvPr>
          <p:cNvSpPr/>
          <p:nvPr/>
        </p:nvSpPr>
        <p:spPr>
          <a:xfrm>
            <a:off x="3268490" y="1697490"/>
            <a:ext cx="2256821" cy="18579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  <a:p>
            <a:pPr algn="ctr"/>
            <a:r>
              <a:rPr lang="de-DE" dirty="0">
                <a:solidFill>
                  <a:srgbClr val="C00000"/>
                </a:solidFill>
              </a:rPr>
              <a:t>Europawoche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dirty="0">
                <a:solidFill>
                  <a:schemeClr val="tx1"/>
                </a:solidFill>
              </a:rPr>
              <a:t>Gemeinsame Aktionstage der NOHES 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dirty="0">
                <a:solidFill>
                  <a:schemeClr val="tx1"/>
                </a:solidFill>
              </a:rPr>
              <a:t>Europa-/UNESCO-Projekttag der ASS</a:t>
            </a:r>
          </a:p>
          <a:p>
            <a:endParaRPr lang="de-DE" dirty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2B01892A-2908-4A81-98F9-0FA5AEF49B07}"/>
              </a:ext>
            </a:extLst>
          </p:cNvPr>
          <p:cNvSpPr/>
          <p:nvPr/>
        </p:nvSpPr>
        <p:spPr>
          <a:xfrm>
            <a:off x="945208" y="4071018"/>
            <a:ext cx="1984443" cy="168287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400"/>
              </a:spcAft>
            </a:pPr>
            <a:r>
              <a:rPr lang="de-DE" dirty="0">
                <a:solidFill>
                  <a:schemeClr val="tx1"/>
                </a:solidFill>
              </a:rPr>
              <a:t>Exkursionen der Fachschaft </a:t>
            </a:r>
            <a:r>
              <a:rPr lang="de-DE" dirty="0">
                <a:solidFill>
                  <a:srgbClr val="C00000"/>
                </a:solidFill>
              </a:rPr>
              <a:t>Latein</a:t>
            </a:r>
            <a:endParaRPr lang="de-DE" dirty="0">
              <a:solidFill>
                <a:schemeClr val="tx1"/>
              </a:solidFill>
            </a:endParaRP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dirty="0">
                <a:solidFill>
                  <a:schemeClr val="tx1"/>
                </a:solidFill>
              </a:rPr>
              <a:t>Köln/Xanten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dirty="0">
                <a:solidFill>
                  <a:schemeClr val="tx1"/>
                </a:solidFill>
              </a:rPr>
              <a:t>Saalburg</a:t>
            </a: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FDDBEE66-504C-4131-BFEC-D0F027933BF1}"/>
              </a:ext>
            </a:extLst>
          </p:cNvPr>
          <p:cNvSpPr/>
          <p:nvPr/>
        </p:nvSpPr>
        <p:spPr>
          <a:xfrm>
            <a:off x="3122579" y="4426082"/>
            <a:ext cx="1984443" cy="168287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300"/>
              </a:spcAft>
            </a:pPr>
            <a:r>
              <a:rPr lang="de-DE" dirty="0">
                <a:solidFill>
                  <a:schemeClr val="tx1"/>
                </a:solidFill>
              </a:rPr>
              <a:t>Exkursion der Fachschaften </a:t>
            </a:r>
            <a:r>
              <a:rPr lang="de-DE" dirty="0">
                <a:solidFill>
                  <a:srgbClr val="C00000"/>
                </a:solidFill>
              </a:rPr>
              <a:t>Biologie + Chemie</a:t>
            </a:r>
            <a:endParaRPr lang="de-DE" dirty="0">
              <a:solidFill>
                <a:schemeClr val="tx1"/>
              </a:solidFill>
            </a:endParaRPr>
          </a:p>
          <a:p>
            <a:r>
              <a:rPr lang="de-DE" dirty="0">
                <a:solidFill>
                  <a:schemeClr val="tx1"/>
                </a:solidFill>
              </a:rPr>
              <a:t>XLAB Göttingen</a:t>
            </a:r>
            <a:endParaRPr lang="de-DE" dirty="0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C7AF738F-80F9-47D7-B6D3-278084CABE78}"/>
              </a:ext>
            </a:extLst>
          </p:cNvPr>
          <p:cNvSpPr/>
          <p:nvPr/>
        </p:nvSpPr>
        <p:spPr>
          <a:xfrm>
            <a:off x="7182256" y="1531134"/>
            <a:ext cx="1984443" cy="154609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300"/>
              </a:spcAft>
            </a:pPr>
            <a:r>
              <a:rPr lang="de-DE" dirty="0">
                <a:solidFill>
                  <a:srgbClr val="C00000"/>
                </a:solidFill>
              </a:rPr>
              <a:t>Juniorbotschafter-konferenzen</a:t>
            </a:r>
          </a:p>
          <a:p>
            <a:pPr marL="285750" indent="-285750">
              <a:spcAft>
                <a:spcPts val="300"/>
              </a:spcAft>
              <a:buFont typeface="Symbol" panose="05050102010706020507" pitchFamily="18" charset="2"/>
              <a:buChar char="-"/>
            </a:pPr>
            <a:r>
              <a:rPr lang="de-DE" dirty="0">
                <a:solidFill>
                  <a:schemeClr val="tx1"/>
                </a:solidFill>
              </a:rPr>
              <a:t>regional</a:t>
            </a:r>
          </a:p>
          <a:p>
            <a:pPr marL="285750" indent="-285750">
              <a:spcAft>
                <a:spcPts val="300"/>
              </a:spcAft>
              <a:buFont typeface="Symbol" panose="05050102010706020507" pitchFamily="18" charset="2"/>
              <a:buChar char="-"/>
            </a:pPr>
            <a:r>
              <a:rPr lang="de-DE" dirty="0">
                <a:solidFill>
                  <a:schemeClr val="tx1"/>
                </a:solidFill>
              </a:rPr>
              <a:t>länderüber-greifend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A409BCA6-34BB-47E7-BE6F-FDABA2ED537A}"/>
              </a:ext>
            </a:extLst>
          </p:cNvPr>
          <p:cNvSpPr/>
          <p:nvPr/>
        </p:nvSpPr>
        <p:spPr>
          <a:xfrm>
            <a:off x="9690651" y="1940957"/>
            <a:ext cx="1663149" cy="161451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300"/>
              </a:spcAft>
            </a:pPr>
            <a:r>
              <a:rPr lang="de-DE" dirty="0">
                <a:solidFill>
                  <a:srgbClr val="C00000"/>
                </a:solidFill>
              </a:rPr>
              <a:t>Planspiele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dirty="0">
                <a:solidFill>
                  <a:schemeClr val="tx1"/>
                </a:solidFill>
              </a:rPr>
              <a:t>POLIS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dirty="0">
                <a:solidFill>
                  <a:schemeClr val="tx1"/>
                </a:solidFill>
              </a:rPr>
              <a:t>Brexit</a:t>
            </a:r>
          </a:p>
          <a:p>
            <a:pPr marL="285750" indent="-285750">
              <a:buFont typeface="Symbol" panose="05050102010706020507" pitchFamily="18" charset="2"/>
              <a:buChar char="-"/>
            </a:pPr>
            <a:r>
              <a:rPr lang="de-DE" dirty="0">
                <a:solidFill>
                  <a:schemeClr val="tx1"/>
                </a:solidFill>
              </a:rPr>
              <a:t>Europäische Asylpolitik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DED0B789-9362-4A8A-B51D-04D06D7123AE}"/>
              </a:ext>
            </a:extLst>
          </p:cNvPr>
          <p:cNvSpPr/>
          <p:nvPr/>
        </p:nvSpPr>
        <p:spPr>
          <a:xfrm>
            <a:off x="8694268" y="4512365"/>
            <a:ext cx="2650675" cy="156031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rgbClr val="C00000"/>
                </a:solidFill>
              </a:rPr>
              <a:t>Schülerworkshops</a:t>
            </a:r>
            <a:r>
              <a:rPr lang="de-DE" dirty="0">
                <a:solidFill>
                  <a:schemeClr val="tx1"/>
                </a:solidFill>
              </a:rPr>
              <a:t> </a:t>
            </a:r>
            <a:br>
              <a:rPr lang="de-DE" dirty="0">
                <a:solidFill>
                  <a:schemeClr val="tx1"/>
                </a:solidFill>
              </a:rPr>
            </a:br>
            <a:r>
              <a:rPr lang="de-DE" dirty="0">
                <a:solidFill>
                  <a:schemeClr val="tx1"/>
                </a:solidFill>
              </a:rPr>
              <a:t>der NOHES </a:t>
            </a:r>
          </a:p>
          <a:p>
            <a:pPr algn="ctr"/>
            <a:r>
              <a:rPr lang="de-DE" dirty="0">
                <a:solidFill>
                  <a:schemeClr val="tx1"/>
                </a:solidFill>
              </a:rPr>
              <a:t>zu europapolitischen Themen an der </a:t>
            </a:r>
            <a:br>
              <a:rPr lang="de-DE" dirty="0">
                <a:solidFill>
                  <a:schemeClr val="tx1"/>
                </a:solidFill>
              </a:rPr>
            </a:br>
            <a:r>
              <a:rPr lang="de-DE" dirty="0">
                <a:solidFill>
                  <a:schemeClr val="tx1"/>
                </a:solidFill>
              </a:rPr>
              <a:t>Ev. Akademie Hofgeismar</a:t>
            </a:r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65F68FFE-076A-45BD-8D7B-27D6F4C1ADA7}"/>
              </a:ext>
            </a:extLst>
          </p:cNvPr>
          <p:cNvSpPr/>
          <p:nvPr/>
        </p:nvSpPr>
        <p:spPr>
          <a:xfrm>
            <a:off x="945208" y="6241411"/>
            <a:ext cx="10399735" cy="421898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Einige Projekte sind kostenlos, andere (ins. Austauschfahrten) erhalten Zuschüsse aus HES-Mitteln!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CD055DC-744F-49B6-8D1C-FF94D8C648A5}"/>
              </a:ext>
            </a:extLst>
          </p:cNvPr>
          <p:cNvSpPr txBox="1"/>
          <p:nvPr/>
        </p:nvSpPr>
        <p:spPr>
          <a:xfrm>
            <a:off x="5359939" y="5165295"/>
            <a:ext cx="3122579" cy="92333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dirty="0"/>
              <a:t>Unterrichtsangebot E1/2</a:t>
            </a:r>
          </a:p>
          <a:p>
            <a:r>
              <a:rPr lang="de-DE" dirty="0">
                <a:solidFill>
                  <a:srgbClr val="C00000"/>
                </a:solidFill>
              </a:rPr>
              <a:t>Europa-/UNESCO-/Botschafter-schule – leben und gestalten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309B0E7C-BDBC-BAEE-3452-C41FE8C76F0B}"/>
              </a:ext>
            </a:extLst>
          </p:cNvPr>
          <p:cNvSpPr/>
          <p:nvPr/>
        </p:nvSpPr>
        <p:spPr>
          <a:xfrm>
            <a:off x="7646891" y="3310479"/>
            <a:ext cx="1781784" cy="106897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300"/>
              </a:spcAft>
            </a:pPr>
            <a:r>
              <a:rPr lang="de-DE" dirty="0">
                <a:solidFill>
                  <a:srgbClr val="C00000"/>
                </a:solidFill>
              </a:rPr>
              <a:t>Betriebs-praktikum </a:t>
            </a:r>
            <a:r>
              <a:rPr lang="de-DE" dirty="0">
                <a:solidFill>
                  <a:schemeClr val="tx1"/>
                </a:solidFill>
              </a:rPr>
              <a:t>in</a:t>
            </a:r>
            <a:r>
              <a:rPr lang="de-DE" dirty="0">
                <a:solidFill>
                  <a:srgbClr val="C00000"/>
                </a:solidFill>
              </a:rPr>
              <a:t> Pont-Aven</a:t>
            </a:r>
          </a:p>
        </p:txBody>
      </p:sp>
    </p:spTree>
    <p:extLst>
      <p:ext uri="{BB962C8B-B14F-4D97-AF65-F5344CB8AC3E}">
        <p14:creationId xmlns:p14="http://schemas.microsoft.com/office/powerpoint/2010/main" val="2831717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0D9C1C-2464-494F-8D0D-0EADF3341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3600" b="1" dirty="0"/>
              <a:t>Projekttag zum Thema </a:t>
            </a:r>
            <a:r>
              <a:rPr lang="de-DE" sz="3600" b="1" i="1" dirty="0"/>
              <a:t>Frieden</a:t>
            </a:r>
            <a:r>
              <a:rPr lang="de-DE" sz="3600" b="1" dirty="0"/>
              <a:t> (3.7.24)</a:t>
            </a:r>
          </a:p>
        </p:txBody>
      </p:sp>
      <p:cxnSp>
        <p:nvCxnSpPr>
          <p:cNvPr id="5" name="Gerader Verbinder 4">
            <a:extLst>
              <a:ext uri="{FF2B5EF4-FFF2-40B4-BE49-F238E27FC236}">
                <a16:creationId xmlns:a16="http://schemas.microsoft.com/office/drawing/2014/main" id="{52513F39-3D31-4BBC-B984-E69049F03E5C}"/>
              </a:ext>
            </a:extLst>
          </p:cNvPr>
          <p:cNvCxnSpPr/>
          <p:nvPr/>
        </p:nvCxnSpPr>
        <p:spPr>
          <a:xfrm>
            <a:off x="943583" y="1381328"/>
            <a:ext cx="10165404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2">
            <a:extLst>
              <a:ext uri="{FF2B5EF4-FFF2-40B4-BE49-F238E27FC236}">
                <a16:creationId xmlns:a16="http://schemas.microsoft.com/office/drawing/2014/main" id="{4493300D-4C14-4C21-903C-C10B9954BF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"/>
            <a:ext cx="1039897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BC64A84-8961-4987-86D5-2D45150879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3055" y="1780165"/>
            <a:ext cx="1159689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02157FD1-EDB5-41F8-9830-95DFB70FC39D}"/>
              </a:ext>
            </a:extLst>
          </p:cNvPr>
          <p:cNvSpPr/>
          <p:nvPr/>
        </p:nvSpPr>
        <p:spPr>
          <a:xfrm>
            <a:off x="943583" y="5703131"/>
            <a:ext cx="5280916" cy="789744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dirty="0">
                <a:solidFill>
                  <a:schemeClr val="tx1"/>
                </a:solidFill>
              </a:rPr>
              <a:t>Impuls-Referat: Entwicklungshilfe am Beispiel von </a:t>
            </a:r>
            <a:r>
              <a:rPr lang="de-DE" i="1" dirty="0">
                <a:solidFill>
                  <a:schemeClr val="tx1"/>
                </a:solidFill>
              </a:rPr>
              <a:t>Children </a:t>
            </a:r>
            <a:r>
              <a:rPr lang="de-DE" i="1" dirty="0" err="1">
                <a:solidFill>
                  <a:schemeClr val="tx1"/>
                </a:solidFill>
              </a:rPr>
              <a:t>of</a:t>
            </a:r>
            <a:r>
              <a:rPr lang="de-DE" i="1" dirty="0">
                <a:solidFill>
                  <a:schemeClr val="tx1"/>
                </a:solidFill>
              </a:rPr>
              <a:t> </a:t>
            </a:r>
            <a:r>
              <a:rPr lang="de-DE" i="1" dirty="0" err="1">
                <a:solidFill>
                  <a:schemeClr val="tx1"/>
                </a:solidFill>
              </a:rPr>
              <a:t>Mathare</a:t>
            </a:r>
            <a:r>
              <a:rPr lang="de-DE" i="1" dirty="0">
                <a:solidFill>
                  <a:schemeClr val="tx1"/>
                </a:solidFill>
              </a:rPr>
              <a:t> e.V.</a:t>
            </a:r>
            <a:endParaRPr lang="de-DE" i="1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A1C8E54E-FD87-49FB-B885-43B10DD4212F}"/>
              </a:ext>
            </a:extLst>
          </p:cNvPr>
          <p:cNvSpPr/>
          <p:nvPr/>
        </p:nvSpPr>
        <p:spPr>
          <a:xfrm>
            <a:off x="6591138" y="1578528"/>
            <a:ext cx="4546062" cy="394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>
                <a:solidFill>
                  <a:srgbClr val="C00000"/>
                </a:solidFill>
              </a:rPr>
              <a:t>Workshopangebot</a:t>
            </a:r>
          </a:p>
        </p:txBody>
      </p:sp>
      <p:pic>
        <p:nvPicPr>
          <p:cNvPr id="8" name="Grafik 7" descr="Ein Bild, das Kleidung, Im Haus, Person, Mobiliar enthält.&#10;&#10;Automatisch generierte Beschreibung">
            <a:extLst>
              <a:ext uri="{FF2B5EF4-FFF2-40B4-BE49-F238E27FC236}">
                <a16:creationId xmlns:a16="http://schemas.microsoft.com/office/drawing/2014/main" id="{200F1B73-4FFD-264E-0858-56CA6FD97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583" y="1561671"/>
            <a:ext cx="5280916" cy="3960687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7E1A6F25-888C-CC7C-B27A-9D9FD9234A80}"/>
              </a:ext>
            </a:extLst>
          </p:cNvPr>
          <p:cNvSpPr/>
          <p:nvPr/>
        </p:nvSpPr>
        <p:spPr>
          <a:xfrm rot="1075453">
            <a:off x="8179200" y="2586600"/>
            <a:ext cx="3207799" cy="616575"/>
          </a:xfrm>
          <a:prstGeom prst="rect">
            <a:avLst/>
          </a:prstGeom>
          <a:solidFill>
            <a:srgbClr val="FF7C80">
              <a:alpha val="58824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dirty="0">
                <a:solidFill>
                  <a:schemeClr val="tx1"/>
                </a:solidFill>
              </a:rPr>
              <a:t>Die Geschichte der Anne Frank: Mahnung zum Frieden</a:t>
            </a:r>
            <a:endParaRPr lang="de-DE" dirty="0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AB77BCC6-4B08-9AA2-F925-E74F6C3D16D4}"/>
              </a:ext>
            </a:extLst>
          </p:cNvPr>
          <p:cNvSpPr/>
          <p:nvPr/>
        </p:nvSpPr>
        <p:spPr>
          <a:xfrm rot="21136679">
            <a:off x="6796422" y="3298235"/>
            <a:ext cx="2074299" cy="616575"/>
          </a:xfrm>
          <a:prstGeom prst="rect">
            <a:avLst/>
          </a:prstGeom>
          <a:solidFill>
            <a:srgbClr val="FF9999">
              <a:alpha val="58824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dirty="0">
                <a:solidFill>
                  <a:schemeClr val="tx1"/>
                </a:solidFill>
              </a:rPr>
              <a:t>(</a:t>
            </a:r>
            <a:r>
              <a:rPr lang="de-DE" dirty="0" err="1">
                <a:solidFill>
                  <a:schemeClr val="tx1"/>
                </a:solidFill>
              </a:rPr>
              <a:t>Un</a:t>
            </a:r>
            <a:r>
              <a:rPr lang="de-DE" dirty="0">
                <a:solidFill>
                  <a:schemeClr val="tx1"/>
                </a:solidFill>
              </a:rPr>
              <a:t>-)Frieden aus biochemischer Sicht</a:t>
            </a:r>
            <a:endParaRPr lang="de-DE" dirty="0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6122DACD-DAC3-A21B-0413-80A067395F94}"/>
              </a:ext>
            </a:extLst>
          </p:cNvPr>
          <p:cNvSpPr/>
          <p:nvPr/>
        </p:nvSpPr>
        <p:spPr>
          <a:xfrm>
            <a:off x="9062901" y="3908438"/>
            <a:ext cx="2074299" cy="861285"/>
          </a:xfrm>
          <a:prstGeom prst="rect">
            <a:avLst/>
          </a:prstGeom>
          <a:solidFill>
            <a:srgbClr val="FF7C80">
              <a:alpha val="58824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dirty="0">
                <a:solidFill>
                  <a:schemeClr val="tx1"/>
                </a:solidFill>
              </a:rPr>
              <a:t>„Wir weigern uns, Feinde zu sein.“ - Kunstprojekt</a:t>
            </a:r>
            <a:endParaRPr lang="de-DE" dirty="0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6F1FB8DA-1D4F-B38D-29F3-73157A4E345C}"/>
              </a:ext>
            </a:extLst>
          </p:cNvPr>
          <p:cNvSpPr/>
          <p:nvPr/>
        </p:nvSpPr>
        <p:spPr>
          <a:xfrm rot="973148">
            <a:off x="6676148" y="4655444"/>
            <a:ext cx="2235106" cy="880270"/>
          </a:xfrm>
          <a:prstGeom prst="rect">
            <a:avLst/>
          </a:prstGeom>
          <a:solidFill>
            <a:srgbClr val="FF9999">
              <a:alpha val="58824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dirty="0">
                <a:solidFill>
                  <a:schemeClr val="tx1"/>
                </a:solidFill>
              </a:rPr>
              <a:t>Meditationsübungen für den eigenen inneren Frieden</a:t>
            </a:r>
            <a:endParaRPr lang="de-DE" dirty="0"/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85F26DC8-3EEE-5A2E-4BF1-0CB8C1B1AA0B}"/>
              </a:ext>
            </a:extLst>
          </p:cNvPr>
          <p:cNvSpPr/>
          <p:nvPr/>
        </p:nvSpPr>
        <p:spPr>
          <a:xfrm rot="21136679">
            <a:off x="9180037" y="5280847"/>
            <a:ext cx="2074299" cy="616721"/>
          </a:xfrm>
          <a:prstGeom prst="rect">
            <a:avLst/>
          </a:prstGeom>
          <a:solidFill>
            <a:srgbClr val="FF7C80">
              <a:alpha val="58824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dirty="0">
                <a:solidFill>
                  <a:schemeClr val="tx1"/>
                </a:solidFill>
              </a:rPr>
              <a:t>Klänge des Friedens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0916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5892A1-CC70-43A1-93D8-B77F47FDA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1377"/>
          </a:xfrm>
        </p:spPr>
        <p:txBody>
          <a:bodyPr>
            <a:normAutofit/>
          </a:bodyPr>
          <a:lstStyle/>
          <a:p>
            <a:pPr algn="ctr"/>
            <a:r>
              <a:rPr lang="de-DE" sz="3600" b="1" dirty="0" err="1"/>
              <a:t>Brüsselfahrt</a:t>
            </a:r>
            <a:r>
              <a:rPr lang="de-DE" sz="3600" b="1" dirty="0"/>
              <a:t> der NOHES (06.-08.11.2023)</a:t>
            </a: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74B9FE31-79CA-4676-B9AB-F1C225B33FC0}"/>
              </a:ext>
            </a:extLst>
          </p:cNvPr>
          <p:cNvCxnSpPr/>
          <p:nvPr/>
        </p:nvCxnSpPr>
        <p:spPr>
          <a:xfrm>
            <a:off x="826851" y="1070046"/>
            <a:ext cx="10525328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4">
            <a:extLst>
              <a:ext uri="{FF2B5EF4-FFF2-40B4-BE49-F238E27FC236}">
                <a16:creationId xmlns:a16="http://schemas.microsoft.com/office/drawing/2014/main" id="{B36F104D-D46B-4A1B-A2B5-A072A5A041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5077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B968954-04F2-4E83-A159-6090F8DC53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2162" y="1634240"/>
            <a:ext cx="1258741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pic>
        <p:nvPicPr>
          <p:cNvPr id="4" name="Grafik 3" descr="Ein Bild, das Himmel, draußen, Wolke, Stadtplatz enthält.&#10;&#10;Automatisch generierte Beschreibung">
            <a:extLst>
              <a:ext uri="{FF2B5EF4-FFF2-40B4-BE49-F238E27FC236}">
                <a16:creationId xmlns:a16="http://schemas.microsoft.com/office/drawing/2014/main" id="{1951E254-3A68-DFD2-54B1-D4AE389AB6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1450">
            <a:off x="4171752" y="3407236"/>
            <a:ext cx="4041578" cy="3031184"/>
          </a:xfrm>
          <a:prstGeom prst="rect">
            <a:avLst/>
          </a:prstGeom>
        </p:spPr>
      </p:pic>
      <p:pic>
        <p:nvPicPr>
          <p:cNvPr id="5" name="Grafik 4" descr="Ein Bild, das Kleidung, Person, Mann, Schuhwerk enthält.&#10;&#10;Automatisch generierte Beschreibung">
            <a:extLst>
              <a:ext uri="{FF2B5EF4-FFF2-40B4-BE49-F238E27FC236}">
                <a16:creationId xmlns:a16="http://schemas.microsoft.com/office/drawing/2014/main" id="{E16F6F78-368A-64E2-ABAA-AC34269815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043" y="1629296"/>
            <a:ext cx="3949918" cy="2962439"/>
          </a:xfrm>
          <a:prstGeom prst="rect">
            <a:avLst/>
          </a:prstGeom>
        </p:spPr>
      </p:pic>
      <p:pic>
        <p:nvPicPr>
          <p:cNvPr id="8" name="Grafik 7" descr="Ein Bild, das Kleidung, Person, Im Haus, Wand enthält.&#10;&#10;Automatisch generierte Beschreibung">
            <a:extLst>
              <a:ext uri="{FF2B5EF4-FFF2-40B4-BE49-F238E27FC236}">
                <a16:creationId xmlns:a16="http://schemas.microsoft.com/office/drawing/2014/main" id="{91CBC25A-1E4E-66EF-2E87-3CB443F4A4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726" y="1368673"/>
            <a:ext cx="3832313" cy="4296144"/>
          </a:xfrm>
          <a:prstGeom prst="rect">
            <a:avLst/>
          </a:prstGeom>
        </p:spPr>
      </p:pic>
      <p:sp>
        <p:nvSpPr>
          <p:cNvPr id="9" name="Rechteck 8">
            <a:extLst>
              <a:ext uri="{FF2B5EF4-FFF2-40B4-BE49-F238E27FC236}">
                <a16:creationId xmlns:a16="http://schemas.microsoft.com/office/drawing/2014/main" id="{2B3ABEAD-FE64-72CE-CDE3-AC4449461E8A}"/>
              </a:ext>
            </a:extLst>
          </p:cNvPr>
          <p:cNvSpPr/>
          <p:nvPr/>
        </p:nvSpPr>
        <p:spPr>
          <a:xfrm>
            <a:off x="8501865" y="5953874"/>
            <a:ext cx="3019174" cy="585627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900" dirty="0">
                <a:solidFill>
                  <a:schemeClr val="tx1"/>
                </a:solidFill>
              </a:rPr>
              <a:t>Planspiel im </a:t>
            </a:r>
            <a:r>
              <a:rPr lang="de-DE" sz="1900" dirty="0" err="1">
                <a:solidFill>
                  <a:schemeClr val="tx1"/>
                </a:solidFill>
              </a:rPr>
              <a:t>Parlamentarium</a:t>
            </a:r>
            <a:endParaRPr lang="de-DE" sz="1900" dirty="0">
              <a:solidFill>
                <a:schemeClr val="tx1"/>
              </a:solidFill>
            </a:endParaRPr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DB2657B2-E3ED-2725-3E3A-D8ADE1954D6D}"/>
              </a:ext>
            </a:extLst>
          </p:cNvPr>
          <p:cNvSpPr/>
          <p:nvPr/>
        </p:nvSpPr>
        <p:spPr>
          <a:xfrm>
            <a:off x="5114372" y="2352718"/>
            <a:ext cx="2244902" cy="585627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000" dirty="0">
                <a:solidFill>
                  <a:schemeClr val="tx1"/>
                </a:solidFill>
              </a:rPr>
              <a:t>Sightseeing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49BC0281-5ED5-49FF-75D0-C28783DF23F2}"/>
              </a:ext>
            </a:extLst>
          </p:cNvPr>
          <p:cNvSpPr/>
          <p:nvPr/>
        </p:nvSpPr>
        <p:spPr>
          <a:xfrm>
            <a:off x="893083" y="5018862"/>
            <a:ext cx="2892528" cy="769092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900" dirty="0">
                <a:solidFill>
                  <a:schemeClr val="tx1"/>
                </a:solidFill>
              </a:rPr>
              <a:t>Besuch des Europäischen Parlaments</a:t>
            </a:r>
          </a:p>
        </p:txBody>
      </p:sp>
    </p:spTree>
    <p:extLst>
      <p:ext uri="{BB962C8B-B14F-4D97-AF65-F5344CB8AC3E}">
        <p14:creationId xmlns:p14="http://schemas.microsoft.com/office/powerpoint/2010/main" val="11223485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212C73E-36D2-1EE2-CD2E-8FFB38C52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0388"/>
            <a:ext cx="10515600" cy="5306715"/>
          </a:xfrm>
        </p:spPr>
        <p:txBody>
          <a:bodyPr/>
          <a:lstStyle/>
          <a:p>
            <a:pPr marL="0" indent="0">
              <a:buNone/>
            </a:pPr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9345F52-222F-5C0C-14E0-31A25BBB0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91909"/>
          </a:xfrm>
        </p:spPr>
        <p:txBody>
          <a:bodyPr>
            <a:normAutofit/>
          </a:bodyPr>
          <a:lstStyle/>
          <a:p>
            <a:pPr algn="ctr"/>
            <a:r>
              <a:rPr lang="de-DE" sz="3600" b="1" dirty="0"/>
              <a:t>Betriebspraktikum in Pont-Aven (Februar 2023/24)</a:t>
            </a:r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7D8B4EDF-232B-74E0-583F-7FC99DF7D6A4}"/>
              </a:ext>
            </a:extLst>
          </p:cNvPr>
          <p:cNvCxnSpPr/>
          <p:nvPr/>
        </p:nvCxnSpPr>
        <p:spPr>
          <a:xfrm>
            <a:off x="838200" y="1254604"/>
            <a:ext cx="10525328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Grafik 14" descr="Ein Bild, das Menschliches Gesicht, Person, Kleidung, Lächeln enthält.&#10;&#10;Automatisch generierte Beschreibung">
            <a:extLst>
              <a:ext uri="{FF2B5EF4-FFF2-40B4-BE49-F238E27FC236}">
                <a16:creationId xmlns:a16="http://schemas.microsoft.com/office/drawing/2014/main" id="{0E0609C2-3B0D-7DB7-1C22-E31E90B86B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579" y="1470112"/>
            <a:ext cx="5604279" cy="4203209"/>
          </a:xfrm>
          <a:prstGeom prst="rect">
            <a:avLst/>
          </a:prstGeom>
        </p:spPr>
      </p:pic>
      <p:sp>
        <p:nvSpPr>
          <p:cNvPr id="16" name="Rechteck 15">
            <a:extLst>
              <a:ext uri="{FF2B5EF4-FFF2-40B4-BE49-F238E27FC236}">
                <a16:creationId xmlns:a16="http://schemas.microsoft.com/office/drawing/2014/main" id="{2EF3A191-403B-D660-F9F8-6C9AEBE1D837}"/>
              </a:ext>
            </a:extLst>
          </p:cNvPr>
          <p:cNvSpPr/>
          <p:nvPr/>
        </p:nvSpPr>
        <p:spPr>
          <a:xfrm>
            <a:off x="1264579" y="5810918"/>
            <a:ext cx="5604279" cy="504000"/>
          </a:xfrm>
          <a:prstGeom prst="rect">
            <a:avLst/>
          </a:prstGeom>
          <a:solidFill>
            <a:schemeClr val="bg1"/>
          </a:solidFill>
          <a:ln w="2222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Nike und Lara mit ihren Gastfamilien (2023)</a:t>
            </a:r>
          </a:p>
        </p:txBody>
      </p:sp>
      <p:pic>
        <p:nvPicPr>
          <p:cNvPr id="5" name="Grafik 4" descr="Ein Bild, das Kleidung, draußen, Person, Jacke enthält.&#10;&#10;Automatisch generierte Beschreibung">
            <a:extLst>
              <a:ext uri="{FF2B5EF4-FFF2-40B4-BE49-F238E27FC236}">
                <a16:creationId xmlns:a16="http://schemas.microsoft.com/office/drawing/2014/main" id="{DB311ED8-6E41-5B39-DECE-46F4DAEBA3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91" y="1470112"/>
            <a:ext cx="3239792" cy="4506645"/>
          </a:xfrm>
          <a:prstGeom prst="rect">
            <a:avLst/>
          </a:prstGeom>
        </p:spPr>
      </p:pic>
      <p:sp>
        <p:nvSpPr>
          <p:cNvPr id="8" name="Rechteck 7">
            <a:extLst>
              <a:ext uri="{FF2B5EF4-FFF2-40B4-BE49-F238E27FC236}">
                <a16:creationId xmlns:a16="http://schemas.microsoft.com/office/drawing/2014/main" id="{D774F3A2-4B2C-F57D-83CD-AEB895CDEE32}"/>
              </a:ext>
            </a:extLst>
          </p:cNvPr>
          <p:cNvSpPr/>
          <p:nvPr/>
        </p:nvSpPr>
        <p:spPr>
          <a:xfrm>
            <a:off x="7741791" y="6044639"/>
            <a:ext cx="3239792" cy="449297"/>
          </a:xfrm>
          <a:prstGeom prst="rect">
            <a:avLst/>
          </a:prstGeom>
          <a:solidFill>
            <a:schemeClr val="bg1"/>
          </a:solidFill>
          <a:ln w="2222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 dirty="0">
                <a:solidFill>
                  <a:schemeClr val="tx1"/>
                </a:solidFill>
              </a:rPr>
              <a:t>Hanna und Remi (2024)</a:t>
            </a:r>
          </a:p>
        </p:txBody>
      </p:sp>
    </p:spTree>
    <p:extLst>
      <p:ext uri="{BB962C8B-B14F-4D97-AF65-F5344CB8AC3E}">
        <p14:creationId xmlns:p14="http://schemas.microsoft.com/office/powerpoint/2010/main" val="81953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5892A1-CC70-43A1-93D8-B77F47FDA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1377"/>
          </a:xfrm>
        </p:spPr>
        <p:txBody>
          <a:bodyPr>
            <a:noAutofit/>
          </a:bodyPr>
          <a:lstStyle/>
          <a:p>
            <a:pPr algn="ctr"/>
            <a:r>
              <a:rPr lang="de-DE" sz="3500" b="1" dirty="0"/>
              <a:t>Politisches Speed-Dating beim gemeinsamen Aktionstag der NOHES an der </a:t>
            </a:r>
            <a:r>
              <a:rPr lang="de-DE" sz="3500" b="1"/>
              <a:t>ASS (</a:t>
            </a:r>
            <a:r>
              <a:rPr lang="de-DE" sz="3500" b="1" dirty="0"/>
              <a:t>31.03.25)</a:t>
            </a:r>
          </a:p>
        </p:txBody>
      </p: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74B9FE31-79CA-4676-B9AB-F1C225B33FC0}"/>
              </a:ext>
            </a:extLst>
          </p:cNvPr>
          <p:cNvCxnSpPr/>
          <p:nvPr/>
        </p:nvCxnSpPr>
        <p:spPr>
          <a:xfrm>
            <a:off x="828472" y="1321763"/>
            <a:ext cx="10525328" cy="0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4">
            <a:extLst>
              <a:ext uri="{FF2B5EF4-FFF2-40B4-BE49-F238E27FC236}">
                <a16:creationId xmlns:a16="http://schemas.microsoft.com/office/drawing/2014/main" id="{B36F104D-D46B-4A1B-A2B5-A072A5A041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5077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B968954-04F2-4E83-A159-6090F8DC53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2162" y="1634240"/>
            <a:ext cx="1258741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0DD7DEA0-003D-478D-925E-2357EBBCC714}"/>
              </a:ext>
            </a:extLst>
          </p:cNvPr>
          <p:cNvSpPr/>
          <p:nvPr/>
        </p:nvSpPr>
        <p:spPr>
          <a:xfrm>
            <a:off x="714910" y="5691886"/>
            <a:ext cx="10859238" cy="97090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sz="1900" dirty="0">
                <a:solidFill>
                  <a:schemeClr val="tx1"/>
                </a:solidFill>
              </a:rPr>
              <a:t>Je 12 min. Zeit für eine Diskussion mit Oliver </a:t>
            </a:r>
            <a:r>
              <a:rPr lang="de-DE" sz="1900" dirty="0" err="1">
                <a:solidFill>
                  <a:schemeClr val="tx1"/>
                </a:solidFill>
              </a:rPr>
              <a:t>Ulloth</a:t>
            </a:r>
            <a:r>
              <a:rPr lang="de-DE" sz="1900" dirty="0">
                <a:solidFill>
                  <a:schemeClr val="tx1"/>
                </a:solidFill>
              </a:rPr>
              <a:t> (MdL, SPD), Violetta Bock (MdB, Die Linke), Sascha Meier (MdL, Die Grünen), Hans Christian Göttlicher (MdL, CDU), Martin Graefe (FW) und Emma Schulman (US-amerikanische Praktikantin von O. </a:t>
            </a:r>
            <a:r>
              <a:rPr lang="de-DE" sz="1900" dirty="0" err="1">
                <a:solidFill>
                  <a:schemeClr val="tx1"/>
                </a:solidFill>
              </a:rPr>
              <a:t>Ulloth</a:t>
            </a:r>
            <a:r>
              <a:rPr lang="de-DE" sz="1900" dirty="0">
                <a:solidFill>
                  <a:schemeClr val="tx1"/>
                </a:solidFill>
              </a:rPr>
              <a:t>)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05238B1-6A96-247B-4E78-7E9389F58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10" y="1749229"/>
            <a:ext cx="4821419" cy="3214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3E3A0438-C3DD-AA6B-2A62-1F44BAC0A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737" y="1749229"/>
            <a:ext cx="5625411" cy="3750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846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532</Words>
  <Application>Microsoft Office PowerPoint</Application>
  <PresentationFormat>Breitbild</PresentationFormat>
  <Paragraphs>80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Symbol</vt:lpstr>
      <vt:lpstr>Office</vt:lpstr>
      <vt:lpstr>Albert-Schweitzer-Schule Hofgeismar</vt:lpstr>
      <vt:lpstr>Die ASS = Hessische Europaschule (HES)   </vt:lpstr>
      <vt:lpstr>Die ASS = Botschafterschule für das    Europäische Parlament</vt:lpstr>
      <vt:lpstr>Europa- und Botschafterschule konkret:  Fahrten und Projekte an der ASS (Auswahl)</vt:lpstr>
      <vt:lpstr>Projekttag zum Thema Frieden (3.7.24)</vt:lpstr>
      <vt:lpstr>Brüsselfahrt der NOHES (06.-08.11.2023)</vt:lpstr>
      <vt:lpstr>Betriebspraktikum in Pont-Aven (Februar 2023/24)</vt:lpstr>
      <vt:lpstr>Politisches Speed-Dating beim gemeinsamen Aktionstag der NOHES an der ASS (31.03.25)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Albert-Schweitzer-Schule Hofgeismar</dc:title>
  <dc:creator>Kerstin</dc:creator>
  <cp:lastModifiedBy>L003450</cp:lastModifiedBy>
  <cp:revision>140</cp:revision>
  <dcterms:created xsi:type="dcterms:W3CDTF">2018-09-02T14:46:26Z</dcterms:created>
  <dcterms:modified xsi:type="dcterms:W3CDTF">2025-09-03T18:00:58Z</dcterms:modified>
</cp:coreProperties>
</file>