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5" r:id="rId6"/>
    <p:sldId id="260" r:id="rId7"/>
    <p:sldId id="261" r:id="rId8"/>
    <p:sldId id="262" r:id="rId9"/>
    <p:sldId id="263" r:id="rId10"/>
    <p:sldId id="26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42A54C80-263E-416B-A8E0-580EDEADCBDC}" type="datetimeFigureOut">
              <a:rPr lang="en-US" dirty="0"/>
              <a:t>1/22/2026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4F3225-B9D6-153C-3CC3-225FFA0DD6A3}"/>
              </a:ext>
            </a:extLst>
          </p:cNvPr>
          <p:cNvSpPr>
            <a:spLocks noGrp="1"/>
          </p:cNvSpPr>
          <p:nvPr>
            <p:ph type="ctrTitle"/>
          </p:nvPr>
        </p:nvSpPr>
        <p:spPr>
          <a:xfrm>
            <a:off x="1489814" y="2720780"/>
            <a:ext cx="7766936" cy="1646302"/>
          </a:xfrm>
        </p:spPr>
        <p:txBody>
          <a:bodyPr/>
          <a:lstStyle/>
          <a:p>
            <a:br>
              <a:rPr lang="de-DE" sz="4000" dirty="0"/>
            </a:br>
            <a:br>
              <a:rPr lang="de-DE" sz="4000" dirty="0"/>
            </a:br>
            <a:r>
              <a:rPr lang="de-DE" sz="4000" dirty="0"/>
              <a:t>Erläuterungen zur </a:t>
            </a:r>
            <a:br>
              <a:rPr lang="de-DE" sz="4000" dirty="0"/>
            </a:br>
            <a:r>
              <a:rPr lang="de-DE" sz="4000" dirty="0"/>
              <a:t>Abschaffung der Hausaufgaben an der Gruneliusschule* </a:t>
            </a:r>
          </a:p>
        </p:txBody>
      </p:sp>
      <p:sp>
        <p:nvSpPr>
          <p:cNvPr id="3" name="Untertitel 2">
            <a:extLst>
              <a:ext uri="{FF2B5EF4-FFF2-40B4-BE49-F238E27FC236}">
                <a16:creationId xmlns:a16="http://schemas.microsoft.com/office/drawing/2014/main" id="{114C1DF1-E697-078F-30BD-DFAA51F59640}"/>
              </a:ext>
            </a:extLst>
          </p:cNvPr>
          <p:cNvSpPr>
            <a:spLocks noGrp="1"/>
          </p:cNvSpPr>
          <p:nvPr>
            <p:ph type="subTitle" idx="1"/>
          </p:nvPr>
        </p:nvSpPr>
        <p:spPr>
          <a:xfrm>
            <a:off x="1567452" y="4599186"/>
            <a:ext cx="7766936" cy="1096899"/>
          </a:xfrm>
        </p:spPr>
        <p:txBody>
          <a:bodyPr/>
          <a:lstStyle/>
          <a:p>
            <a:r>
              <a:rPr lang="de-DE" dirty="0"/>
              <a:t>*Pilotphase im Schuljahr 2026/2027</a:t>
            </a:r>
          </a:p>
        </p:txBody>
      </p:sp>
      <p:pic>
        <p:nvPicPr>
          <p:cNvPr id="5" name="Grafik 4">
            <a:extLst>
              <a:ext uri="{FF2B5EF4-FFF2-40B4-BE49-F238E27FC236}">
                <a16:creationId xmlns:a16="http://schemas.microsoft.com/office/drawing/2014/main" id="{366D5D2F-7B1C-E990-C298-CF0747C5C310}"/>
              </a:ext>
            </a:extLst>
          </p:cNvPr>
          <p:cNvPicPr>
            <a:picLocks noChangeAspect="1"/>
          </p:cNvPicPr>
          <p:nvPr/>
        </p:nvPicPr>
        <p:blipFill>
          <a:blip r:embed="rId2"/>
          <a:stretch>
            <a:fillRect/>
          </a:stretch>
        </p:blipFill>
        <p:spPr>
          <a:xfrm>
            <a:off x="1215505" y="650601"/>
            <a:ext cx="3404984" cy="2335606"/>
          </a:xfrm>
          <a:prstGeom prst="rect">
            <a:avLst/>
          </a:prstGeom>
        </p:spPr>
      </p:pic>
    </p:spTree>
    <p:extLst>
      <p:ext uri="{BB962C8B-B14F-4D97-AF65-F5344CB8AC3E}">
        <p14:creationId xmlns:p14="http://schemas.microsoft.com/office/powerpoint/2010/main" val="331323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C734CA-9430-81C7-7D64-52024DFAE8AC}"/>
              </a:ext>
            </a:extLst>
          </p:cNvPr>
          <p:cNvSpPr>
            <a:spLocks noGrp="1"/>
          </p:cNvSpPr>
          <p:nvPr>
            <p:ph type="title"/>
          </p:nvPr>
        </p:nvSpPr>
        <p:spPr/>
        <p:txBody>
          <a:bodyPr/>
          <a:lstStyle/>
          <a:p>
            <a:r>
              <a:rPr lang="de-DE" dirty="0"/>
              <a:t>Begründung</a:t>
            </a:r>
            <a:br>
              <a:rPr lang="de-DE" dirty="0"/>
            </a:br>
            <a:endParaRPr lang="de-DE" dirty="0"/>
          </a:p>
        </p:txBody>
      </p:sp>
      <p:sp>
        <p:nvSpPr>
          <p:cNvPr id="3" name="Inhaltsplatzhalter 2">
            <a:extLst>
              <a:ext uri="{FF2B5EF4-FFF2-40B4-BE49-F238E27FC236}">
                <a16:creationId xmlns:a16="http://schemas.microsoft.com/office/drawing/2014/main" id="{18225CC7-0ACB-DBAB-1B66-B935EFB2E048}"/>
              </a:ext>
            </a:extLst>
          </p:cNvPr>
          <p:cNvSpPr>
            <a:spLocks noGrp="1"/>
          </p:cNvSpPr>
          <p:nvPr>
            <p:ph idx="1"/>
          </p:nvPr>
        </p:nvSpPr>
        <p:spPr>
          <a:xfrm>
            <a:off x="677334" y="1509623"/>
            <a:ext cx="7854191" cy="4531739"/>
          </a:xfrm>
        </p:spPr>
        <p:txBody>
          <a:bodyPr/>
          <a:lstStyle/>
          <a:p>
            <a:pPr marL="0" indent="0">
              <a:buNone/>
            </a:pPr>
            <a:r>
              <a:rPr lang="de-DE" sz="1800" dirty="0">
                <a:effectLst/>
                <a:latin typeface="Arial" panose="020B0604020202020204" pitchFamily="34" charset="0"/>
                <a:ea typeface="Aptos"/>
                <a:cs typeface="Arial" panose="020B0604020202020204" pitchFamily="34" charset="0"/>
              </a:rPr>
              <a:t>Im Zuge der Weiterentwicklung des Ganztagskonzepts an der Gruneliusschule wird die Abschaffung klassischer Hausaufgaben als sinnvoller und zukunftsorientierter Schritt vorgeschlagen. </a:t>
            </a:r>
          </a:p>
          <a:p>
            <a:pPr marL="0" indent="0">
              <a:buNone/>
            </a:pPr>
            <a:endParaRPr lang="de-DE" sz="1800" dirty="0">
              <a:effectLst/>
              <a:latin typeface="Arial" panose="020B0604020202020204" pitchFamily="34" charset="0"/>
              <a:ea typeface="Aptos"/>
              <a:cs typeface="Arial" panose="020B0604020202020204" pitchFamily="34" charset="0"/>
            </a:endParaRPr>
          </a:p>
          <a:p>
            <a:pPr marL="0" indent="0">
              <a:buNone/>
            </a:pPr>
            <a:r>
              <a:rPr lang="de-DE" sz="1800" dirty="0">
                <a:effectLst/>
                <a:latin typeface="Arial" panose="020B0604020202020204" pitchFamily="34" charset="0"/>
                <a:ea typeface="Aptos"/>
                <a:cs typeface="Arial" panose="020B0604020202020204" pitchFamily="34" charset="0"/>
              </a:rPr>
              <a:t>Ziel: </a:t>
            </a:r>
          </a:p>
          <a:p>
            <a:pPr>
              <a:buFont typeface="Wingdings" panose="05000000000000000000" pitchFamily="2" charset="2"/>
              <a:buChar char="§"/>
            </a:pPr>
            <a:r>
              <a:rPr lang="de-DE" sz="1800" dirty="0">
                <a:effectLst/>
                <a:latin typeface="Arial" panose="020B0604020202020204" pitchFamily="34" charset="0"/>
                <a:ea typeface="Aptos"/>
                <a:cs typeface="Arial" panose="020B0604020202020204" pitchFamily="34" charset="0"/>
              </a:rPr>
              <a:t>Lernen, Üben und Fördern stärker in den strukturierten Schulalltag integrieren </a:t>
            </a:r>
          </a:p>
          <a:p>
            <a:pPr>
              <a:buFont typeface="Wingdings" panose="05000000000000000000" pitchFamily="2" charset="2"/>
              <a:buChar char="§"/>
            </a:pPr>
            <a:r>
              <a:rPr lang="de-DE" sz="1800" dirty="0">
                <a:effectLst/>
                <a:latin typeface="Arial" panose="020B0604020202020204" pitchFamily="34" charset="0"/>
                <a:ea typeface="Aptos"/>
                <a:cs typeface="Arial" panose="020B0604020202020204" pitchFamily="34" charset="0"/>
              </a:rPr>
              <a:t>Bildungsgerechtigkeit, pädagogische Qualität sowie das Wohlbefinden der Kinder im Ganztag nachhaltig verbessern</a:t>
            </a:r>
          </a:p>
          <a:p>
            <a:pPr marL="0" indent="0">
              <a:buNone/>
            </a:pPr>
            <a:endParaRPr lang="de-DE" sz="18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de-DE" sz="1800" dirty="0">
                <a:effectLst/>
                <a:latin typeface="Arial" panose="020B0604020202020204" pitchFamily="34" charset="0"/>
                <a:ea typeface="Times New Roman" panose="02020603050405020304" pitchFamily="18" charset="0"/>
                <a:cs typeface="Arial" panose="020B0604020202020204" pitchFamily="34" charset="0"/>
              </a:rPr>
              <a:t>Hintergrund: Überlegungen stützen sich auf umfangreiche erziehungswissenschaftliche Forschung (siehe Quellverzeichnis) </a:t>
            </a:r>
            <a:endParaRPr lang="de-DE" dirty="0"/>
          </a:p>
        </p:txBody>
      </p:sp>
      <p:pic>
        <p:nvPicPr>
          <p:cNvPr id="5" name="Grafik 4">
            <a:extLst>
              <a:ext uri="{FF2B5EF4-FFF2-40B4-BE49-F238E27FC236}">
                <a16:creationId xmlns:a16="http://schemas.microsoft.com/office/drawing/2014/main" id="{36FC1745-1325-5390-3717-3DC482082F46}"/>
              </a:ext>
            </a:extLst>
          </p:cNvPr>
          <p:cNvPicPr>
            <a:picLocks noChangeAspect="1"/>
          </p:cNvPicPr>
          <p:nvPr/>
        </p:nvPicPr>
        <p:blipFill>
          <a:blip r:embed="rId2"/>
          <a:stretch>
            <a:fillRect/>
          </a:stretch>
        </p:blipFill>
        <p:spPr>
          <a:xfrm>
            <a:off x="8919713" y="1271915"/>
            <a:ext cx="2682815" cy="4769448"/>
          </a:xfrm>
          <a:prstGeom prst="rect">
            <a:avLst/>
          </a:prstGeom>
        </p:spPr>
      </p:pic>
      <p:sp>
        <p:nvSpPr>
          <p:cNvPr id="6" name="Textfeld 5">
            <a:extLst>
              <a:ext uri="{FF2B5EF4-FFF2-40B4-BE49-F238E27FC236}">
                <a16:creationId xmlns:a16="http://schemas.microsoft.com/office/drawing/2014/main" id="{F87722B4-1CED-250A-3E16-85B013766F1A}"/>
              </a:ext>
            </a:extLst>
          </p:cNvPr>
          <p:cNvSpPr txBox="1"/>
          <p:nvPr/>
        </p:nvSpPr>
        <p:spPr>
          <a:xfrm>
            <a:off x="9540815" y="6041362"/>
            <a:ext cx="2070340" cy="215444"/>
          </a:xfrm>
          <a:prstGeom prst="rect">
            <a:avLst/>
          </a:prstGeom>
          <a:noFill/>
        </p:spPr>
        <p:txBody>
          <a:bodyPr wrap="square" rtlCol="0">
            <a:spAutoFit/>
          </a:bodyPr>
          <a:lstStyle/>
          <a:p>
            <a:r>
              <a:rPr lang="de-DE" sz="800" dirty="0">
                <a:latin typeface="Arial" panose="020B0604020202020204" pitchFamily="34" charset="0"/>
                <a:cs typeface="Arial" panose="020B0604020202020204" pitchFamily="34" charset="0"/>
              </a:rPr>
              <a:t>Bild: </a:t>
            </a:r>
          </a:p>
        </p:txBody>
      </p:sp>
    </p:spTree>
    <p:extLst>
      <p:ext uri="{BB962C8B-B14F-4D97-AF65-F5344CB8AC3E}">
        <p14:creationId xmlns:p14="http://schemas.microsoft.com/office/powerpoint/2010/main" val="2751148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8CFB0F-BE33-821C-9581-C1F781619747}"/>
              </a:ext>
            </a:extLst>
          </p:cNvPr>
          <p:cNvSpPr>
            <a:spLocks noGrp="1"/>
          </p:cNvSpPr>
          <p:nvPr>
            <p:ph type="title"/>
          </p:nvPr>
        </p:nvSpPr>
        <p:spPr/>
        <p:txBody>
          <a:bodyPr/>
          <a:lstStyle/>
          <a:p>
            <a:r>
              <a:rPr lang="de-DE" dirty="0"/>
              <a:t>Chancengerechtigkeit und soziale Ausgleichsfunktion</a:t>
            </a:r>
          </a:p>
        </p:txBody>
      </p:sp>
      <p:sp>
        <p:nvSpPr>
          <p:cNvPr id="3" name="Inhaltsplatzhalter 2">
            <a:extLst>
              <a:ext uri="{FF2B5EF4-FFF2-40B4-BE49-F238E27FC236}">
                <a16:creationId xmlns:a16="http://schemas.microsoft.com/office/drawing/2014/main" id="{396E4905-C5FC-5093-C72D-C5C992C22CAA}"/>
              </a:ext>
            </a:extLst>
          </p:cNvPr>
          <p:cNvSpPr>
            <a:spLocks noGrp="1"/>
          </p:cNvSpPr>
          <p:nvPr>
            <p:ph idx="1"/>
          </p:nvPr>
        </p:nvSpPr>
        <p:spPr/>
        <p:txBody>
          <a:bodyPr/>
          <a:lstStyle/>
          <a:p>
            <a:pPr>
              <a:spcAft>
                <a:spcPts val="900"/>
              </a:spcAft>
              <a:buFont typeface="Wingdings" panose="05000000000000000000" pitchFamily="2" charset="2"/>
              <a:buChar char="§"/>
            </a:pPr>
            <a:r>
              <a:rPr lang="de-DE" dirty="0">
                <a:latin typeface="Arial" panose="020B0604020202020204" pitchFamily="34" charset="0"/>
                <a:ea typeface="Aptos"/>
                <a:cs typeface="Arial" panose="020B0604020202020204" pitchFamily="34" charset="0"/>
              </a:rPr>
              <a:t>H</a:t>
            </a:r>
            <a:r>
              <a:rPr lang="de-DE" sz="1800" dirty="0">
                <a:effectLst/>
                <a:latin typeface="Arial" panose="020B0604020202020204" pitchFamily="34" charset="0"/>
                <a:ea typeface="Aptos"/>
                <a:cs typeface="Arial" panose="020B0604020202020204" pitchFamily="34" charset="0"/>
              </a:rPr>
              <a:t>ausaufgaben setzen voraus, dass Kinder zu Hause Unterstützung, geeignete Lernumgebungen und Zeitressourcen vorfinden</a:t>
            </a:r>
          </a:p>
          <a:p>
            <a:pPr>
              <a:spcAft>
                <a:spcPts val="900"/>
              </a:spcAft>
              <a:buFont typeface="Wingdings" panose="05000000000000000000" pitchFamily="2" charset="2"/>
              <a:buChar char="§"/>
            </a:pPr>
            <a:r>
              <a:rPr lang="de-DE" sz="1800" dirty="0">
                <a:effectLst/>
                <a:latin typeface="Arial" panose="020B0604020202020204" pitchFamily="34" charset="0"/>
                <a:ea typeface="Aptos"/>
                <a:cs typeface="Arial" panose="020B0604020202020204" pitchFamily="34" charset="0"/>
              </a:rPr>
              <a:t>Voraussetzungen sind jedoch nicht für alle Familien gleichermaßen gegeben</a:t>
            </a:r>
          </a:p>
          <a:p>
            <a:pPr>
              <a:spcAft>
                <a:spcPts val="900"/>
              </a:spcAft>
              <a:buFont typeface="Wingdings" panose="05000000000000000000" pitchFamily="2" charset="2"/>
              <a:buChar char="§"/>
            </a:pPr>
            <a:r>
              <a:rPr lang="de-DE" sz="1800" dirty="0">
                <a:effectLst/>
                <a:latin typeface="Arial" panose="020B0604020202020204" pitchFamily="34" charset="0"/>
                <a:ea typeface="Aptos"/>
                <a:cs typeface="Arial" panose="020B0604020202020204" pitchFamily="34" charset="0"/>
              </a:rPr>
              <a:t>In Schule und Ganztag können Übungs- und Vertiefungsphasen professionell begleitet stattfinden </a:t>
            </a:r>
          </a:p>
          <a:p>
            <a:pPr>
              <a:spcAft>
                <a:spcPts val="900"/>
              </a:spcAft>
              <a:buFont typeface="Wingdings" panose="05000000000000000000" pitchFamily="2" charset="2"/>
              <a:buChar char="§"/>
            </a:pPr>
            <a:r>
              <a:rPr lang="de-DE" sz="1800" dirty="0">
                <a:effectLst/>
                <a:latin typeface="Arial" panose="020B0604020202020204" pitchFamily="34" charset="0"/>
                <a:ea typeface="Aptos"/>
                <a:cs typeface="Arial" panose="020B0604020202020204" pitchFamily="34" charset="0"/>
              </a:rPr>
              <a:t>Abschaffung von Hausaufgaben  - alle Kinder erhalten gleiche Lernchancen, unabhängig vom familiären Hintergrund</a:t>
            </a:r>
            <a:endParaRPr lang="de-DE" dirty="0"/>
          </a:p>
        </p:txBody>
      </p:sp>
    </p:spTree>
    <p:extLst>
      <p:ext uri="{BB962C8B-B14F-4D97-AF65-F5344CB8AC3E}">
        <p14:creationId xmlns:p14="http://schemas.microsoft.com/office/powerpoint/2010/main" val="737055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00820-7370-7F68-DF0E-54660C7DD2ED}"/>
              </a:ext>
            </a:extLst>
          </p:cNvPr>
          <p:cNvSpPr>
            <a:spLocks noGrp="1"/>
          </p:cNvSpPr>
          <p:nvPr>
            <p:ph type="title"/>
          </p:nvPr>
        </p:nvSpPr>
        <p:spPr/>
        <p:txBody>
          <a:bodyPr/>
          <a:lstStyle/>
          <a:p>
            <a:r>
              <a:rPr lang="de-DE" dirty="0"/>
              <a:t>Steigerung der Betreuungsqualität</a:t>
            </a:r>
          </a:p>
        </p:txBody>
      </p:sp>
      <p:sp>
        <p:nvSpPr>
          <p:cNvPr id="3" name="Inhaltsplatzhalter 2">
            <a:extLst>
              <a:ext uri="{FF2B5EF4-FFF2-40B4-BE49-F238E27FC236}">
                <a16:creationId xmlns:a16="http://schemas.microsoft.com/office/drawing/2014/main" id="{C3CB1E5B-2A84-41F8-FB41-07FFA0DB291A}"/>
              </a:ext>
            </a:extLst>
          </p:cNvPr>
          <p:cNvSpPr>
            <a:spLocks noGrp="1"/>
          </p:cNvSpPr>
          <p:nvPr>
            <p:ph idx="1"/>
          </p:nvPr>
        </p:nvSpPr>
        <p:spPr>
          <a:xfrm>
            <a:off x="677334" y="1362975"/>
            <a:ext cx="8596668" cy="4678388"/>
          </a:xfrm>
        </p:spPr>
        <p:txBody>
          <a:bodyPr>
            <a:normAutofit fontScale="25000" lnSpcReduction="20000"/>
          </a:bodyPr>
          <a:lstStyle/>
          <a:p>
            <a:pPr marL="0" indent="0">
              <a:buNone/>
            </a:pPr>
            <a:r>
              <a:rPr lang="de-DE" sz="5600" b="1" i="1" dirty="0">
                <a:effectLst/>
                <a:latin typeface="Arial" panose="020B0604020202020204" pitchFamily="34" charset="0"/>
                <a:ea typeface="Times New Roman" panose="02020603050405020304" pitchFamily="18" charset="0"/>
                <a:cs typeface="Arial" panose="020B0604020202020204" pitchFamily="34" charset="0"/>
              </a:rPr>
              <a:t>Klare Entlastung der Betreuungssettings:</a:t>
            </a:r>
            <a:endParaRPr lang="de-DE" sz="5600" b="1" dirty="0">
              <a:effectLst/>
              <a:latin typeface="Arial" panose="020B0604020202020204" pitchFamily="34" charset="0"/>
              <a:ea typeface="Times New Roman" panose="02020603050405020304" pitchFamily="18" charset="0"/>
              <a:cs typeface="Arial" panose="020B0604020202020204" pitchFamily="34" charset="0"/>
            </a:endParaRP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Hausaufgaben führen häufig zu Zeitdruck, Konflikten </a:t>
            </a: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Doppelrolle der Betreuungskräfte zwischen Förderung und Leistungsüberprüfung, Druck der Eltern</a:t>
            </a: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Abschaffung  = Hort und ESB können sich wieder konsequent auf ihre originären Aufgaben konzentrieren: verlässliche Betreuung, Beziehungsarbeit, soziales Lernen und Freizeitpädagogik</a:t>
            </a:r>
          </a:p>
          <a:p>
            <a:pPr marL="0" indent="0">
              <a:buNone/>
            </a:pPr>
            <a:r>
              <a:rPr lang="de-DE" sz="5600" dirty="0">
                <a:effectLst/>
                <a:latin typeface="Arial" panose="020B0604020202020204" pitchFamily="34" charset="0"/>
                <a:ea typeface="Times New Roman" panose="02020603050405020304" pitchFamily="18" charset="0"/>
                <a:cs typeface="Arial" panose="020B0604020202020204" pitchFamily="34" charset="0"/>
              </a:rPr>
              <a:t> </a:t>
            </a:r>
          </a:p>
          <a:p>
            <a:pPr marL="0" indent="0">
              <a:buNone/>
            </a:pPr>
            <a:r>
              <a:rPr lang="de-DE" sz="5600" b="1" i="1" dirty="0">
                <a:latin typeface="Arial" panose="020B0604020202020204" pitchFamily="34" charset="0"/>
                <a:ea typeface="Times New Roman" panose="02020603050405020304" pitchFamily="18" charset="0"/>
                <a:cs typeface="Arial" panose="020B0604020202020204" pitchFamily="34" charset="0"/>
              </a:rPr>
              <a:t>S</a:t>
            </a:r>
            <a:r>
              <a:rPr lang="de-DE" sz="5600" b="1" i="1" dirty="0">
                <a:effectLst/>
                <a:latin typeface="Arial" panose="020B0604020202020204" pitchFamily="34" charset="0"/>
                <a:ea typeface="Times New Roman" panose="02020603050405020304" pitchFamily="18" charset="0"/>
                <a:cs typeface="Arial" panose="020B0604020202020204" pitchFamily="34" charset="0"/>
              </a:rPr>
              <a:t>teigerung der pädagogischen Qualität im Hort und in der ESB</a:t>
            </a:r>
            <a:endParaRPr lang="de-DE" sz="5600" b="1" dirty="0">
              <a:effectLst/>
              <a:latin typeface="Arial" panose="020B0604020202020204" pitchFamily="34" charset="0"/>
              <a:ea typeface="Times New Roman" panose="02020603050405020304" pitchFamily="18" charset="0"/>
              <a:cs typeface="Arial" panose="020B0604020202020204" pitchFamily="34" charset="0"/>
            </a:endParaRP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ohne Hausaufgaben neue qualitative Spielräume </a:t>
            </a: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Betreuungskräfte können Angebote gezielt planen, reflektieren und an den Interessen der Kinder ausrichten. </a:t>
            </a: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Projekte in den Bereichen Bewegung, Kreativität, Musik, Natur, Medienbildung oder soziales Lernen </a:t>
            </a: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Nachmittagsbetreuung </a:t>
            </a:r>
            <a:r>
              <a:rPr lang="de-DE" sz="5600" dirty="0">
                <a:latin typeface="Arial" panose="020B0604020202020204" pitchFamily="34" charset="0"/>
                <a:ea typeface="Times New Roman" panose="02020603050405020304" pitchFamily="18" charset="0"/>
                <a:cs typeface="Arial" panose="020B0604020202020204" pitchFamily="34" charset="0"/>
              </a:rPr>
              <a:t>geprägt durch </a:t>
            </a:r>
            <a:r>
              <a:rPr lang="de-DE" sz="5600" dirty="0">
                <a:effectLst/>
                <a:latin typeface="Arial" panose="020B0604020202020204" pitchFamily="34" charset="0"/>
                <a:ea typeface="Times New Roman" panose="02020603050405020304" pitchFamily="18" charset="0"/>
                <a:cs typeface="Arial" panose="020B0604020202020204" pitchFamily="34" charset="0"/>
              </a:rPr>
              <a:t>eigenes, klar profiliertes pädagogisches Konzept</a:t>
            </a:r>
          </a:p>
          <a:p>
            <a:pPr marL="0" indent="0">
              <a:buNone/>
            </a:pPr>
            <a:endParaRPr lang="de-DE" sz="5600" b="1" i="1"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de-DE" sz="5600" b="1" i="1" dirty="0">
                <a:effectLst/>
                <a:latin typeface="Arial" panose="020B0604020202020204" pitchFamily="34" charset="0"/>
                <a:ea typeface="Times New Roman" panose="02020603050405020304" pitchFamily="18" charset="0"/>
                <a:cs typeface="Arial" panose="020B0604020202020204" pitchFamily="34" charset="0"/>
              </a:rPr>
              <a:t>Stärkung der Beziehungsebene</a:t>
            </a:r>
            <a:endParaRPr lang="de-DE" sz="5600" b="1" dirty="0">
              <a:effectLst/>
              <a:latin typeface="Arial" panose="020B0604020202020204" pitchFamily="34" charset="0"/>
              <a:ea typeface="Times New Roman" panose="02020603050405020304" pitchFamily="18" charset="0"/>
              <a:cs typeface="Arial" panose="020B0604020202020204" pitchFamily="34" charset="0"/>
            </a:endParaRP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Wegfall von Hausaufgabenkonflikten verbessert Beziehungsklima </a:t>
            </a: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mehr Zeit und emotionale Ressourcen für Gespräche, Begleitung und individuelle Zuwendung</a:t>
            </a:r>
          </a:p>
          <a:p>
            <a:pPr>
              <a:buFont typeface="Arial" panose="020B0604020202020204" pitchFamily="34" charset="0"/>
              <a:buChar char="•"/>
            </a:pPr>
            <a:r>
              <a:rPr lang="de-DE" sz="5600" dirty="0">
                <a:effectLst/>
                <a:latin typeface="Arial" panose="020B0604020202020204" pitchFamily="34" charset="0"/>
                <a:ea typeface="Times New Roman" panose="02020603050405020304" pitchFamily="18" charset="0"/>
                <a:cs typeface="Arial" panose="020B0604020202020204" pitchFamily="34" charset="0"/>
              </a:rPr>
              <a:t>Hort und ESB = geschützte Räume für Kinder (</a:t>
            </a:r>
            <a:r>
              <a:rPr lang="de-DE" sz="5600" dirty="0" err="1">
                <a:effectLst/>
                <a:latin typeface="Arial" panose="020B0604020202020204" pitchFamily="34" charset="0"/>
                <a:ea typeface="Times New Roman" panose="02020603050405020304" pitchFamily="18" charset="0"/>
                <a:cs typeface="Arial" panose="020B0604020202020204" pitchFamily="34" charset="0"/>
              </a:rPr>
              <a:t>ohen</a:t>
            </a:r>
            <a:r>
              <a:rPr lang="de-DE" sz="5600" dirty="0">
                <a:effectLst/>
                <a:latin typeface="Arial" panose="020B0604020202020204" pitchFamily="34" charset="0"/>
                <a:ea typeface="Times New Roman" panose="02020603050405020304" pitchFamily="18" charset="0"/>
                <a:cs typeface="Arial" panose="020B0604020202020204" pitchFamily="34" charset="0"/>
              </a:rPr>
              <a:t> schulische Leistungsanforderungen)</a:t>
            </a:r>
            <a:endParaRPr lang="de-DE" sz="4800" i="1"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63792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00820-7370-7F68-DF0E-54660C7DD2ED}"/>
              </a:ext>
            </a:extLst>
          </p:cNvPr>
          <p:cNvSpPr>
            <a:spLocks noGrp="1"/>
          </p:cNvSpPr>
          <p:nvPr>
            <p:ph type="title"/>
          </p:nvPr>
        </p:nvSpPr>
        <p:spPr/>
        <p:txBody>
          <a:bodyPr/>
          <a:lstStyle/>
          <a:p>
            <a:r>
              <a:rPr lang="de-DE" dirty="0"/>
              <a:t>Steigerung der Betreuungsqualität</a:t>
            </a:r>
          </a:p>
        </p:txBody>
      </p:sp>
      <p:sp>
        <p:nvSpPr>
          <p:cNvPr id="3" name="Inhaltsplatzhalter 2">
            <a:extLst>
              <a:ext uri="{FF2B5EF4-FFF2-40B4-BE49-F238E27FC236}">
                <a16:creationId xmlns:a16="http://schemas.microsoft.com/office/drawing/2014/main" id="{C3CB1E5B-2A84-41F8-FB41-07FFA0DB291A}"/>
              </a:ext>
            </a:extLst>
          </p:cNvPr>
          <p:cNvSpPr>
            <a:spLocks noGrp="1"/>
          </p:cNvSpPr>
          <p:nvPr>
            <p:ph idx="1"/>
          </p:nvPr>
        </p:nvSpPr>
        <p:spPr>
          <a:xfrm>
            <a:off x="677334" y="1362975"/>
            <a:ext cx="8596668" cy="4678388"/>
          </a:xfrm>
        </p:spPr>
        <p:txBody>
          <a:bodyPr>
            <a:normAutofit/>
          </a:bodyPr>
          <a:lstStyle/>
          <a:p>
            <a:pPr marL="0" indent="0">
              <a:buNone/>
            </a:pPr>
            <a:r>
              <a:rPr lang="de-DE" sz="1400" b="1" i="1" dirty="0">
                <a:effectLst/>
                <a:latin typeface="Arial" panose="020B0604020202020204" pitchFamily="34" charset="0"/>
                <a:ea typeface="Times New Roman" panose="02020603050405020304" pitchFamily="18" charset="0"/>
                <a:cs typeface="Arial" panose="020B0604020202020204" pitchFamily="34" charset="0"/>
              </a:rPr>
              <a:t>Verlässliche Zuständigkeiten und professionelle Rollenklärung</a:t>
            </a:r>
            <a:endParaRPr lang="de-DE" sz="1400" b="1" dirty="0">
              <a:effectLst/>
              <a:latin typeface="Arial" panose="020B0604020202020204" pitchFamily="34" charset="0"/>
              <a:ea typeface="Times New Roman" panose="02020603050405020304" pitchFamily="18" charset="0"/>
              <a:cs typeface="Arial" panose="020B0604020202020204" pitchFamily="34" charset="0"/>
            </a:endParaRPr>
          </a:p>
          <a:p>
            <a:pPr>
              <a:buFont typeface="Arial" panose="020B0604020202020204" pitchFamily="34" charset="0"/>
              <a:buChar char="•"/>
            </a:pPr>
            <a:r>
              <a:rPr lang="de-DE" sz="1400" dirty="0">
                <a:effectLst/>
                <a:latin typeface="Arial" panose="020B0604020202020204" pitchFamily="34" charset="0"/>
                <a:ea typeface="Times New Roman" panose="02020603050405020304" pitchFamily="18" charset="0"/>
                <a:cs typeface="Arial" panose="020B0604020202020204" pitchFamily="34" charset="0"/>
              </a:rPr>
              <a:t>Lernen, Üben und Fördern verbindlich im schulischen Kontext</a:t>
            </a:r>
          </a:p>
          <a:p>
            <a:pPr>
              <a:buFont typeface="Arial" panose="020B0604020202020204" pitchFamily="34" charset="0"/>
              <a:buChar char="•"/>
            </a:pPr>
            <a:r>
              <a:rPr lang="de-DE" sz="1400" dirty="0">
                <a:effectLst/>
                <a:latin typeface="Arial" panose="020B0604020202020204" pitchFamily="34" charset="0"/>
                <a:ea typeface="Times New Roman" panose="02020603050405020304" pitchFamily="18" charset="0"/>
                <a:cs typeface="Arial" panose="020B0604020202020204" pitchFamily="34" charset="0"/>
              </a:rPr>
              <a:t>Hort und ESB wirken ergänzend und nicht kompensatorisch </a:t>
            </a:r>
          </a:p>
          <a:p>
            <a:pPr>
              <a:buFont typeface="Arial" panose="020B0604020202020204" pitchFamily="34" charset="0"/>
              <a:buChar char="•"/>
            </a:pPr>
            <a:r>
              <a:rPr lang="de-DE" sz="1400" dirty="0">
                <a:effectLst/>
                <a:latin typeface="Arial" panose="020B0604020202020204" pitchFamily="34" charset="0"/>
                <a:ea typeface="Times New Roman" panose="02020603050405020304" pitchFamily="18" charset="0"/>
                <a:cs typeface="Arial" panose="020B0604020202020204" pitchFamily="34" charset="0"/>
              </a:rPr>
              <a:t>Aufgabentrennung erhöht die Professionalität aller Beteiligten, vermeidet Doppelstrukturen und stärkt die Zusammenarbeit zwischen Schule und Betreuung auf Augenhöhe</a:t>
            </a:r>
          </a:p>
          <a:p>
            <a:pPr marL="0" indent="0">
              <a:buNone/>
            </a:pPr>
            <a:r>
              <a:rPr lang="de-DE" sz="1400" dirty="0">
                <a:effectLst/>
                <a:latin typeface="Arial" panose="020B0604020202020204" pitchFamily="34" charset="0"/>
                <a:ea typeface="Times New Roman" panose="02020603050405020304" pitchFamily="18" charset="0"/>
                <a:cs typeface="Arial" panose="020B0604020202020204" pitchFamily="34" charset="0"/>
              </a:rPr>
              <a:t> </a:t>
            </a:r>
            <a:endParaRPr lang="de-DE" sz="1400" i="1" dirty="0">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de-DE" sz="1400" b="1" i="1" dirty="0">
                <a:effectLst/>
                <a:latin typeface="Arial" panose="020B0604020202020204" pitchFamily="34" charset="0"/>
                <a:ea typeface="Times New Roman" panose="02020603050405020304" pitchFamily="18" charset="0"/>
                <a:cs typeface="Arial" panose="020B0604020202020204" pitchFamily="34" charset="0"/>
              </a:rPr>
              <a:t>Mehr Zeit für Selbstwirksamkeit, Spiel und Erholung</a:t>
            </a:r>
            <a:endParaRPr lang="de-DE" sz="1400" b="1" dirty="0">
              <a:effectLst/>
              <a:latin typeface="Arial" panose="020B0604020202020204" pitchFamily="34" charset="0"/>
              <a:ea typeface="Times New Roman" panose="02020603050405020304" pitchFamily="18" charset="0"/>
              <a:cs typeface="Arial" panose="020B0604020202020204" pitchFamily="34" charset="0"/>
            </a:endParaRPr>
          </a:p>
          <a:p>
            <a:pPr>
              <a:buFont typeface="Arial" panose="020B0604020202020204" pitchFamily="34" charset="0"/>
              <a:buChar char="•"/>
            </a:pPr>
            <a:r>
              <a:rPr lang="de-DE" sz="1400" dirty="0">
                <a:effectLst/>
                <a:latin typeface="Arial" panose="020B0604020202020204" pitchFamily="34" charset="0"/>
                <a:ea typeface="Times New Roman" panose="02020603050405020304" pitchFamily="18" charset="0"/>
                <a:cs typeface="Arial" panose="020B0604020202020204" pitchFamily="34" charset="0"/>
              </a:rPr>
              <a:t>Nach langem Schultag benötigen Kinder Freiräume zur Erholung und zur selbstbestimmten Aktivität</a:t>
            </a:r>
          </a:p>
          <a:p>
            <a:pPr>
              <a:buFont typeface="Arial" panose="020B0604020202020204" pitchFamily="34" charset="0"/>
              <a:buChar char="•"/>
            </a:pPr>
            <a:r>
              <a:rPr lang="de-DE" sz="1400" dirty="0">
                <a:effectLst/>
                <a:latin typeface="Arial" panose="020B0604020202020204" pitchFamily="34" charset="0"/>
                <a:ea typeface="Times New Roman" panose="02020603050405020304" pitchFamily="18" charset="0"/>
                <a:cs typeface="Arial" panose="020B0604020202020204" pitchFamily="34" charset="0"/>
              </a:rPr>
              <a:t>Wegfall der Hausaufgaben = Zeitfenster für freies Spiel, soziale Aushandlungsprozesse und eigeninitiierte Projekte</a:t>
            </a:r>
          </a:p>
          <a:p>
            <a:pPr>
              <a:buFont typeface="Arial" panose="020B0604020202020204" pitchFamily="34" charset="0"/>
              <a:buChar char="•"/>
            </a:pPr>
            <a:r>
              <a:rPr lang="de-DE" sz="1400" dirty="0">
                <a:effectLst/>
                <a:latin typeface="Arial" panose="020B0604020202020204" pitchFamily="34" charset="0"/>
                <a:ea typeface="Times New Roman" panose="02020603050405020304" pitchFamily="18" charset="0"/>
                <a:cs typeface="Arial" panose="020B0604020202020204" pitchFamily="34" charset="0"/>
              </a:rPr>
              <a:t>Erfahrungen im Betreuungskontext sind zentral für emotionale Stabilität, Konfliktfähigkeit und Selbstvertrauen – Kompetenzen, die für schulisches Lernen ebenso bedeutsam sind</a:t>
            </a:r>
            <a:endParaRPr lang="de-DE"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0563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F96652-F4D6-FE54-AD87-1A1694E6C6C9}"/>
              </a:ext>
            </a:extLst>
          </p:cNvPr>
          <p:cNvSpPr>
            <a:spLocks noGrp="1"/>
          </p:cNvSpPr>
          <p:nvPr>
            <p:ph type="title"/>
          </p:nvPr>
        </p:nvSpPr>
        <p:spPr/>
        <p:txBody>
          <a:bodyPr/>
          <a:lstStyle/>
          <a:p>
            <a:r>
              <a:rPr lang="de-DE" dirty="0"/>
              <a:t>Entlastung der Familie</a:t>
            </a:r>
          </a:p>
        </p:txBody>
      </p:sp>
      <p:sp>
        <p:nvSpPr>
          <p:cNvPr id="3" name="Inhaltsplatzhalter 2">
            <a:extLst>
              <a:ext uri="{FF2B5EF4-FFF2-40B4-BE49-F238E27FC236}">
                <a16:creationId xmlns:a16="http://schemas.microsoft.com/office/drawing/2014/main" id="{1F2F45F8-A87F-F14B-164C-0A2435A5DAF5}"/>
              </a:ext>
            </a:extLst>
          </p:cNvPr>
          <p:cNvSpPr>
            <a:spLocks noGrp="1"/>
          </p:cNvSpPr>
          <p:nvPr>
            <p:ph idx="1"/>
          </p:nvPr>
        </p:nvSpPr>
        <p:spPr/>
        <p:txBody>
          <a:bodyPr/>
          <a:lstStyle/>
          <a:p>
            <a:r>
              <a:rPr lang="de-DE" sz="1800" dirty="0">
                <a:effectLst/>
                <a:latin typeface="Arial" panose="020B0604020202020204" pitchFamily="34" charset="0"/>
                <a:ea typeface="Times New Roman" panose="02020603050405020304" pitchFamily="18" charset="0"/>
              </a:rPr>
              <a:t>Wegfall von Hausaufgaben reduziert Konfliktpotenziale im häuslichen Umfeld</a:t>
            </a:r>
          </a:p>
          <a:p>
            <a:r>
              <a:rPr lang="de-DE" sz="1800" dirty="0">
                <a:effectLst/>
                <a:latin typeface="Arial" panose="020B0604020202020204" pitchFamily="34" charset="0"/>
                <a:ea typeface="Times New Roman" panose="02020603050405020304" pitchFamily="18" charset="0"/>
              </a:rPr>
              <a:t>Familienzeit bewusst für Erholung, gemeinsame Aktivitäten und Gespräche</a:t>
            </a:r>
          </a:p>
          <a:p>
            <a:r>
              <a:rPr lang="de-DE" sz="1800" dirty="0">
                <a:effectLst/>
                <a:latin typeface="Arial" panose="020B0604020202020204" pitchFamily="34" charset="0"/>
                <a:ea typeface="Times New Roman" panose="02020603050405020304" pitchFamily="18" charset="0"/>
              </a:rPr>
              <a:t>Entlastung der Eltern: weniger Rolle der „Ersatzlehrkräften“ </a:t>
            </a:r>
          </a:p>
          <a:p>
            <a:pPr marL="0" indent="0">
              <a:buNone/>
            </a:pPr>
            <a:endParaRPr lang="de-DE" dirty="0"/>
          </a:p>
        </p:txBody>
      </p:sp>
    </p:spTree>
    <p:extLst>
      <p:ext uri="{BB962C8B-B14F-4D97-AF65-F5344CB8AC3E}">
        <p14:creationId xmlns:p14="http://schemas.microsoft.com/office/powerpoint/2010/main" val="3813680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C6B377-CFD3-58A2-868F-ABDA0674DF21}"/>
              </a:ext>
            </a:extLst>
          </p:cNvPr>
          <p:cNvSpPr>
            <a:spLocks noGrp="1"/>
          </p:cNvSpPr>
          <p:nvPr>
            <p:ph type="title"/>
          </p:nvPr>
        </p:nvSpPr>
        <p:spPr/>
        <p:txBody>
          <a:bodyPr/>
          <a:lstStyle/>
          <a:p>
            <a:r>
              <a:rPr lang="de-DE" dirty="0"/>
              <a:t>Kindgerechter Tagesrhythmus – ganzheitliche Förderung</a:t>
            </a:r>
          </a:p>
        </p:txBody>
      </p:sp>
      <p:sp>
        <p:nvSpPr>
          <p:cNvPr id="3" name="Inhaltsplatzhalter 2">
            <a:extLst>
              <a:ext uri="{FF2B5EF4-FFF2-40B4-BE49-F238E27FC236}">
                <a16:creationId xmlns:a16="http://schemas.microsoft.com/office/drawing/2014/main" id="{A747E3A0-7CA8-C291-B358-C4C4BBBBD27C}"/>
              </a:ext>
            </a:extLst>
          </p:cNvPr>
          <p:cNvSpPr>
            <a:spLocks noGrp="1"/>
          </p:cNvSpPr>
          <p:nvPr>
            <p:ph idx="1"/>
          </p:nvPr>
        </p:nvSpPr>
        <p:spPr/>
        <p:txBody>
          <a:bodyPr/>
          <a:lstStyle/>
          <a:p>
            <a:r>
              <a:rPr lang="de-DE" sz="1800" dirty="0">
                <a:effectLst/>
                <a:latin typeface="Arial" panose="020B0604020202020204" pitchFamily="34" charset="0"/>
                <a:ea typeface="Times New Roman" panose="02020603050405020304" pitchFamily="18" charset="0"/>
              </a:rPr>
              <a:t>zentraler Anspruch des Ganztags ist ganzheitliche Förderung der Kinder</a:t>
            </a:r>
          </a:p>
          <a:p>
            <a:r>
              <a:rPr lang="de-DE" sz="1800" dirty="0">
                <a:effectLst/>
                <a:latin typeface="Arial" panose="020B0604020202020204" pitchFamily="34" charset="0"/>
                <a:ea typeface="Times New Roman" panose="02020603050405020304" pitchFamily="18" charset="0"/>
              </a:rPr>
              <a:t>Integration von Projekt-, Lern- und Übungszeiten (PLÜ) in den Schultag bleibt am Nachmittag Raum für Bewegung, kreative Angebote, soziales Lernen und Erholung. </a:t>
            </a:r>
          </a:p>
          <a:p>
            <a:r>
              <a:rPr lang="de-DE" sz="1800" dirty="0">
                <a:effectLst/>
                <a:latin typeface="Arial" panose="020B0604020202020204" pitchFamily="34" charset="0"/>
                <a:ea typeface="Times New Roman" panose="02020603050405020304" pitchFamily="18" charset="0"/>
              </a:rPr>
              <a:t>ausgewogener Tagesrhythmus (Zeit für Entspannung nach schulischer Anspannung)</a:t>
            </a:r>
          </a:p>
          <a:p>
            <a:r>
              <a:rPr lang="de-DE" sz="1800" dirty="0">
                <a:effectLst/>
                <a:latin typeface="Arial" panose="020B0604020202020204" pitchFamily="34" charset="0"/>
                <a:ea typeface="Times New Roman" panose="02020603050405020304" pitchFamily="18" charset="0"/>
              </a:rPr>
              <a:t>Motivation (Kinder sind freier in der Betreuung, kein „Druck“ schulischer Bewertungssituationen </a:t>
            </a:r>
          </a:p>
          <a:p>
            <a:r>
              <a:rPr lang="de-DE" sz="1800" dirty="0">
                <a:effectLst/>
                <a:latin typeface="Arial" panose="020B0604020202020204" pitchFamily="34" charset="0"/>
                <a:ea typeface="Times New Roman" panose="02020603050405020304" pitchFamily="18" charset="0"/>
              </a:rPr>
              <a:t>Konzentrationsfähigkeit auch durch freies Spielen, </a:t>
            </a:r>
            <a:r>
              <a:rPr lang="de-DE" sz="1800" dirty="0" err="1">
                <a:effectLst/>
                <a:latin typeface="Arial" panose="020B0604020202020204" pitchFamily="34" charset="0"/>
                <a:ea typeface="Times New Roman" panose="02020603050405020304" pitchFamily="18" charset="0"/>
              </a:rPr>
              <a:t>AGen</a:t>
            </a:r>
            <a:endParaRPr lang="de-DE" sz="1800" dirty="0">
              <a:effectLst/>
              <a:latin typeface="Arial" panose="020B0604020202020204" pitchFamily="34" charset="0"/>
              <a:ea typeface="Times New Roman" panose="02020603050405020304" pitchFamily="18" charset="0"/>
            </a:endParaRPr>
          </a:p>
          <a:p>
            <a:r>
              <a:rPr lang="de-DE" sz="1800" dirty="0">
                <a:effectLst/>
                <a:latin typeface="Arial" panose="020B0604020202020204" pitchFamily="34" charset="0"/>
                <a:ea typeface="Times New Roman" panose="02020603050405020304" pitchFamily="18" charset="0"/>
              </a:rPr>
              <a:t>psychische Gesundheit der Kinder wichtig im Ganztag</a:t>
            </a:r>
            <a:endParaRPr lang="de-DE" dirty="0"/>
          </a:p>
        </p:txBody>
      </p:sp>
    </p:spTree>
    <p:extLst>
      <p:ext uri="{BB962C8B-B14F-4D97-AF65-F5344CB8AC3E}">
        <p14:creationId xmlns:p14="http://schemas.microsoft.com/office/powerpoint/2010/main" val="4225590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FCE566-7CD0-BB43-F7C5-7979254A1934}"/>
              </a:ext>
            </a:extLst>
          </p:cNvPr>
          <p:cNvSpPr>
            <a:spLocks noGrp="1"/>
          </p:cNvSpPr>
          <p:nvPr>
            <p:ph type="title"/>
          </p:nvPr>
        </p:nvSpPr>
        <p:spPr/>
        <p:txBody>
          <a:bodyPr/>
          <a:lstStyle/>
          <a:p>
            <a:r>
              <a:rPr lang="de-DE" dirty="0"/>
              <a:t>Selbständigkeit und Lernfreude</a:t>
            </a:r>
          </a:p>
        </p:txBody>
      </p:sp>
      <p:sp>
        <p:nvSpPr>
          <p:cNvPr id="3" name="Inhaltsplatzhalter 2">
            <a:extLst>
              <a:ext uri="{FF2B5EF4-FFF2-40B4-BE49-F238E27FC236}">
                <a16:creationId xmlns:a16="http://schemas.microsoft.com/office/drawing/2014/main" id="{BD9CE4F8-F61F-268D-1F37-C8D49BA69D7F}"/>
              </a:ext>
            </a:extLst>
          </p:cNvPr>
          <p:cNvSpPr>
            <a:spLocks noGrp="1"/>
          </p:cNvSpPr>
          <p:nvPr>
            <p:ph idx="1"/>
          </p:nvPr>
        </p:nvSpPr>
        <p:spPr/>
        <p:txBody>
          <a:bodyPr/>
          <a:lstStyle/>
          <a:p>
            <a:r>
              <a:rPr lang="de-DE" sz="1800" dirty="0">
                <a:effectLst/>
                <a:latin typeface="Arial" panose="020B0604020202020204" pitchFamily="34" charset="0"/>
                <a:ea typeface="Times New Roman" panose="02020603050405020304" pitchFamily="18" charset="0"/>
              </a:rPr>
              <a:t>Lern- und Übungsphasen sinnvoll in Schulalltag eingebettet </a:t>
            </a:r>
          </a:p>
          <a:p>
            <a:r>
              <a:rPr lang="de-DE" sz="1800" dirty="0">
                <a:effectLst/>
                <a:latin typeface="Arial" panose="020B0604020202020204" pitchFamily="34" charset="0"/>
                <a:ea typeface="Times New Roman" panose="02020603050405020304" pitchFamily="18" charset="0"/>
              </a:rPr>
              <a:t>Kinder lernen Verantwortung für ihr Lernen innerhalb eines klaren Rahmens </a:t>
            </a:r>
          </a:p>
          <a:p>
            <a:r>
              <a:rPr lang="de-DE" sz="1800" dirty="0">
                <a:effectLst/>
                <a:latin typeface="Arial" panose="020B0604020202020204" pitchFamily="34" charset="0"/>
                <a:ea typeface="Times New Roman" panose="02020603050405020304" pitchFamily="18" charset="0"/>
              </a:rPr>
              <a:t>positive Lernerfahrungen ohne zusätzlichen Leistungsdruck am Nachmittag stärken die Lernfreude und die intrinsische Motivation</a:t>
            </a:r>
            <a:endParaRPr lang="de-DE" sz="1800" dirty="0">
              <a:effectLst/>
              <a:latin typeface="Times New Roman" panose="02020603050405020304" pitchFamily="18" charset="0"/>
              <a:ea typeface="Times New Roman" panose="02020603050405020304" pitchFamily="18" charset="0"/>
            </a:endParaRPr>
          </a:p>
          <a:p>
            <a:pPr marL="0" indent="0">
              <a:buNone/>
            </a:pPr>
            <a:endParaRPr lang="de-DE" dirty="0"/>
          </a:p>
        </p:txBody>
      </p:sp>
    </p:spTree>
    <p:extLst>
      <p:ext uri="{BB962C8B-B14F-4D97-AF65-F5344CB8AC3E}">
        <p14:creationId xmlns:p14="http://schemas.microsoft.com/office/powerpoint/2010/main" val="2469642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B12DB4-4D20-C670-D149-E7A28D9A3F26}"/>
              </a:ext>
            </a:extLst>
          </p:cNvPr>
          <p:cNvSpPr>
            <a:spLocks noGrp="1"/>
          </p:cNvSpPr>
          <p:nvPr>
            <p:ph type="title"/>
          </p:nvPr>
        </p:nvSpPr>
        <p:spPr/>
        <p:txBody>
          <a:bodyPr/>
          <a:lstStyle/>
          <a:p>
            <a:r>
              <a:rPr lang="de-DE" dirty="0"/>
              <a:t>FAZIT</a:t>
            </a:r>
          </a:p>
        </p:txBody>
      </p:sp>
      <p:sp>
        <p:nvSpPr>
          <p:cNvPr id="3" name="Inhaltsplatzhalter 2">
            <a:extLst>
              <a:ext uri="{FF2B5EF4-FFF2-40B4-BE49-F238E27FC236}">
                <a16:creationId xmlns:a16="http://schemas.microsoft.com/office/drawing/2014/main" id="{C6481100-208E-12C2-2D35-F59449E2B281}"/>
              </a:ext>
            </a:extLst>
          </p:cNvPr>
          <p:cNvSpPr>
            <a:spLocks noGrp="1"/>
          </p:cNvSpPr>
          <p:nvPr>
            <p:ph idx="1"/>
          </p:nvPr>
        </p:nvSpPr>
        <p:spPr/>
        <p:txBody>
          <a:bodyPr/>
          <a:lstStyle/>
          <a:p>
            <a:pPr marL="0" indent="0">
              <a:buNone/>
            </a:pPr>
            <a:r>
              <a:rPr lang="de-DE" sz="1800" dirty="0">
                <a:effectLst/>
                <a:latin typeface="Arial" panose="020B0604020202020204" pitchFamily="34" charset="0"/>
                <a:ea typeface="Times New Roman" panose="02020603050405020304" pitchFamily="18" charset="0"/>
              </a:rPr>
              <a:t>Die Abschaffung von Hausaufgaben im Rahmen der Weiterentwicklung des Ganztags an der Gruneliusschule ist ein konsequenter Schritt hin zu mehr Bildungsgerechtigkeit, höherer pädagogischer Qualität und besserer Vereinbarkeit von Schule und Familie. </a:t>
            </a:r>
          </a:p>
          <a:p>
            <a:pPr marL="0" indent="0">
              <a:buNone/>
            </a:pPr>
            <a:endParaRPr lang="de-DE" dirty="0">
              <a:latin typeface="Arial" panose="020B0604020202020204" pitchFamily="34"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Lernen wird verlässlich in der Schule verortet, professionell begleitet und mit einer ganzheitlichen Förderung der Kinder verbunden. Damit entspricht dieses Konzept sowohl aktuellen bildungspolitischen Zielen als auch den Bedürfnissen der Kinder und ihrer Familien.</a:t>
            </a:r>
            <a:endParaRPr lang="de-DE" sz="1800" dirty="0">
              <a:effectLst/>
              <a:latin typeface="Times New Roman" panose="02020603050405020304" pitchFamily="18"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 </a:t>
            </a:r>
            <a:endParaRPr lang="de-DE" sz="1800" dirty="0">
              <a:effectLst/>
              <a:latin typeface="Times New Roman" panose="02020603050405020304" pitchFamily="18" charset="0"/>
              <a:ea typeface="Times New Roman" panose="02020603050405020304" pitchFamily="18" charset="0"/>
            </a:endParaRPr>
          </a:p>
          <a:p>
            <a:pPr marL="0" indent="0">
              <a:buNone/>
            </a:pPr>
            <a:endParaRPr lang="de-DE" dirty="0"/>
          </a:p>
        </p:txBody>
      </p:sp>
    </p:spTree>
    <p:extLst>
      <p:ext uri="{BB962C8B-B14F-4D97-AF65-F5344CB8AC3E}">
        <p14:creationId xmlns:p14="http://schemas.microsoft.com/office/powerpoint/2010/main" val="1969207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6812BF-3E73-4BCA-6E30-1A9157EBC3BF}"/>
              </a:ext>
            </a:extLst>
          </p:cNvPr>
          <p:cNvSpPr>
            <a:spLocks noGrp="1"/>
          </p:cNvSpPr>
          <p:nvPr>
            <p:ph type="title"/>
          </p:nvPr>
        </p:nvSpPr>
        <p:spPr/>
        <p:txBody>
          <a:bodyPr/>
          <a:lstStyle/>
          <a:p>
            <a:r>
              <a:rPr lang="de-DE" dirty="0"/>
              <a:t>Erste Schritte …</a:t>
            </a:r>
          </a:p>
        </p:txBody>
      </p:sp>
      <p:sp>
        <p:nvSpPr>
          <p:cNvPr id="3" name="Inhaltsplatzhalter 2">
            <a:extLst>
              <a:ext uri="{FF2B5EF4-FFF2-40B4-BE49-F238E27FC236}">
                <a16:creationId xmlns:a16="http://schemas.microsoft.com/office/drawing/2014/main" id="{D1E02329-0F6D-DC8E-8553-C6175122813A}"/>
              </a:ext>
            </a:extLst>
          </p:cNvPr>
          <p:cNvSpPr>
            <a:spLocks noGrp="1"/>
          </p:cNvSpPr>
          <p:nvPr>
            <p:ph idx="1"/>
          </p:nvPr>
        </p:nvSpPr>
        <p:spPr/>
        <p:txBody>
          <a:bodyPr/>
          <a:lstStyle/>
          <a:p>
            <a:pPr marL="0" indent="0">
              <a:buNone/>
            </a:pPr>
            <a:r>
              <a:rPr lang="de-DE" sz="1800" dirty="0">
                <a:effectLst/>
                <a:latin typeface="Arial" panose="020B0604020202020204" pitchFamily="34" charset="0"/>
                <a:ea typeface="Times New Roman" panose="02020603050405020304" pitchFamily="18" charset="0"/>
              </a:rPr>
              <a:t>Pilotphase für Implementierung von PLÜ-Zeiten (= Projekt-, Lern- und Übungszeiten) im Schuljahr 2026/2027 verbunden mit der Abschaffung der Hausaufgaben</a:t>
            </a:r>
          </a:p>
          <a:p>
            <a:pPr marL="0" indent="0">
              <a:buNone/>
            </a:pPr>
            <a:endParaRPr lang="de-DE" dirty="0">
              <a:latin typeface="Arial" panose="020B0604020202020204" pitchFamily="34"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Entwicklung eines Konzeptes und ersten Curriculums für die Projekt-, Lern- und Übungszeiten beim Pädagogischen Tag</a:t>
            </a:r>
          </a:p>
          <a:p>
            <a:pPr marL="0" indent="0">
              <a:buNone/>
            </a:pPr>
            <a:endParaRPr lang="de-DE" dirty="0">
              <a:latin typeface="Arial" panose="020B0604020202020204" pitchFamily="34"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Vorstellung und Abstimmung des Konzepts und der Pilotierung in den schulischen Gremien</a:t>
            </a:r>
            <a:endParaRPr lang="de-DE" sz="1800" dirty="0">
              <a:effectLst/>
              <a:latin typeface="Times New Roman" panose="02020603050405020304" pitchFamily="18"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 </a:t>
            </a:r>
            <a:endParaRPr lang="de-DE" sz="1800" dirty="0">
              <a:effectLst/>
              <a:latin typeface="Times New Roman" panose="02020603050405020304" pitchFamily="18" charset="0"/>
              <a:ea typeface="Times New Roman" panose="02020603050405020304" pitchFamily="18" charset="0"/>
            </a:endParaRPr>
          </a:p>
          <a:p>
            <a:endParaRPr lang="de-DE" dirty="0"/>
          </a:p>
        </p:txBody>
      </p:sp>
    </p:spTree>
    <p:extLst>
      <p:ext uri="{BB962C8B-B14F-4D97-AF65-F5344CB8AC3E}">
        <p14:creationId xmlns:p14="http://schemas.microsoft.com/office/powerpoint/2010/main" val="2092504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0B4B1D-9B5D-CD82-54B6-04D290E555B3}"/>
              </a:ext>
            </a:extLst>
          </p:cNvPr>
          <p:cNvSpPr>
            <a:spLocks noGrp="1"/>
          </p:cNvSpPr>
          <p:nvPr>
            <p:ph type="title"/>
          </p:nvPr>
        </p:nvSpPr>
        <p:spPr>
          <a:xfrm>
            <a:off x="677334" y="609600"/>
            <a:ext cx="8596668" cy="1089804"/>
          </a:xfrm>
        </p:spPr>
        <p:txBody>
          <a:bodyPr>
            <a:normAutofit fontScale="90000"/>
          </a:bodyPr>
          <a:lstStyle/>
          <a:p>
            <a:r>
              <a:rPr lang="de-DE" dirty="0"/>
              <a:t>Quellen und Literaturnachweise der wissenschaftlichen Forschungen</a:t>
            </a:r>
          </a:p>
        </p:txBody>
      </p:sp>
      <p:sp>
        <p:nvSpPr>
          <p:cNvPr id="3" name="Inhaltsplatzhalter 2">
            <a:extLst>
              <a:ext uri="{FF2B5EF4-FFF2-40B4-BE49-F238E27FC236}">
                <a16:creationId xmlns:a16="http://schemas.microsoft.com/office/drawing/2014/main" id="{7771F8E7-1D63-4BC0-2F58-9EE43EBF0D3E}"/>
              </a:ext>
            </a:extLst>
          </p:cNvPr>
          <p:cNvSpPr>
            <a:spLocks noGrp="1"/>
          </p:cNvSpPr>
          <p:nvPr>
            <p:ph idx="1"/>
          </p:nvPr>
        </p:nvSpPr>
        <p:spPr>
          <a:xfrm>
            <a:off x="677334" y="1699404"/>
            <a:ext cx="8596668" cy="4701395"/>
          </a:xfrm>
        </p:spPr>
        <p:txBody>
          <a:bodyPr>
            <a:noAutofit/>
          </a:bodyPr>
          <a:lstStyle/>
          <a:p>
            <a:pPr marL="0" indent="0">
              <a:spcBef>
                <a:spcPts val="0"/>
              </a:spcBef>
              <a:buNone/>
            </a:pPr>
            <a:r>
              <a:rPr lang="de-DE" sz="1100" b="1" dirty="0">
                <a:effectLst/>
                <a:latin typeface="Arial" panose="020B0604020202020204" pitchFamily="34" charset="0"/>
                <a:ea typeface="Times New Roman" panose="02020603050405020304" pitchFamily="18" charset="0"/>
                <a:cs typeface="Arial" panose="020B0604020202020204" pitchFamily="34" charset="0"/>
              </a:rPr>
              <a:t>Grundlagenforschung zu Hausaufgaben</a:t>
            </a:r>
            <a:endParaRPr lang="de-DE" sz="11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Cooper, H. (1989):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Homework</a:t>
            </a:r>
            <a:r>
              <a:rPr lang="de-DE" sz="1100" dirty="0">
                <a:effectLst/>
                <a:latin typeface="Arial" panose="020B0604020202020204" pitchFamily="34" charset="0"/>
                <a:ea typeface="Times New Roman" panose="02020603050405020304" pitchFamily="18" charset="0"/>
                <a:cs typeface="Arial" panose="020B0604020202020204" pitchFamily="34" charset="0"/>
              </a:rPr>
              <a:t>. White Plains, NY: Longman. </a:t>
            </a: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Cooper, H., Robinson, J. C., &amp; </a:t>
            </a: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Trautwein, U., &amp; Köller, O. (2003): </a:t>
            </a:r>
            <a:r>
              <a:rPr lang="de-DE" sz="1100" i="1" dirty="0">
                <a:effectLst/>
                <a:latin typeface="Arial" panose="020B0604020202020204" pitchFamily="34" charset="0"/>
                <a:ea typeface="Times New Roman" panose="02020603050405020304" pitchFamily="18" charset="0"/>
                <a:cs typeface="Arial" panose="020B0604020202020204" pitchFamily="34" charset="0"/>
              </a:rPr>
              <a:t>The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relationship</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between</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homework</a:t>
            </a:r>
            <a:r>
              <a:rPr lang="de-DE" sz="1100" i="1" dirty="0">
                <a:effectLst/>
                <a:latin typeface="Arial" panose="020B0604020202020204" pitchFamily="34" charset="0"/>
                <a:ea typeface="Times New Roman" panose="02020603050405020304" pitchFamily="18" charset="0"/>
                <a:cs typeface="Arial" panose="020B0604020202020204" pitchFamily="34" charset="0"/>
              </a:rPr>
              <a:t> and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achievement</a:t>
            </a:r>
            <a:r>
              <a:rPr lang="de-DE" sz="1100" i="1" dirty="0">
                <a:effectLst/>
                <a:latin typeface="Arial" panose="020B0604020202020204" pitchFamily="34" charset="0"/>
                <a:ea typeface="Times New Roman" panose="02020603050405020304" pitchFamily="18" charset="0"/>
                <a:cs typeface="Arial" panose="020B0604020202020204" pitchFamily="34" charset="0"/>
              </a:rPr>
              <a:t>—Still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much</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of</a:t>
            </a:r>
            <a:r>
              <a:rPr lang="de-DE" sz="1100" i="1" dirty="0">
                <a:effectLst/>
                <a:latin typeface="Arial" panose="020B0604020202020204" pitchFamily="34" charset="0"/>
                <a:ea typeface="Times New Roman" panose="02020603050405020304" pitchFamily="18" charset="0"/>
                <a:cs typeface="Arial" panose="020B0604020202020204" pitchFamily="34" charset="0"/>
              </a:rPr>
              <a:t> a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mystery</a:t>
            </a:r>
            <a:r>
              <a:rPr lang="de-DE" sz="1100" dirty="0">
                <a:effectLst/>
                <a:latin typeface="Arial" panose="020B0604020202020204" pitchFamily="34" charset="0"/>
                <a:ea typeface="Times New Roman" panose="02020603050405020304" pitchFamily="18" charset="0"/>
                <a:cs typeface="Arial" panose="020B0604020202020204" pitchFamily="34" charset="0"/>
              </a:rPr>
              <a:t>.; Educational </a:t>
            </a:r>
            <a:r>
              <a:rPr lang="de-DE" sz="1100" dirty="0" err="1">
                <a:effectLst/>
                <a:latin typeface="Arial" panose="020B0604020202020204" pitchFamily="34" charset="0"/>
                <a:ea typeface="Times New Roman" panose="02020603050405020304" pitchFamily="18" charset="0"/>
                <a:cs typeface="Arial" panose="020B0604020202020204" pitchFamily="34" charset="0"/>
              </a:rPr>
              <a:t>Psychology</a:t>
            </a:r>
            <a:r>
              <a:rPr lang="de-DE" sz="1100" dirty="0">
                <a:effectLst/>
                <a:latin typeface="Arial" panose="020B0604020202020204" pitchFamily="34" charset="0"/>
                <a:ea typeface="Times New Roman" panose="02020603050405020304" pitchFamily="18" charset="0"/>
                <a:cs typeface="Arial" panose="020B0604020202020204" pitchFamily="34" charset="0"/>
              </a:rPr>
              <a:t> Review, 15(2), S. 115–145.</a:t>
            </a:r>
          </a:p>
          <a:p>
            <a:pPr marL="0" indent="0">
              <a:spcBef>
                <a:spcPts val="0"/>
              </a:spcBef>
              <a:buNone/>
            </a:pPr>
            <a:r>
              <a:rPr lang="de-DE" sz="11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1100" b="1" dirty="0">
                <a:effectLst/>
                <a:latin typeface="Arial" panose="020B0604020202020204" pitchFamily="34" charset="0"/>
                <a:ea typeface="Times New Roman" panose="02020603050405020304" pitchFamily="18" charset="0"/>
                <a:cs typeface="Arial" panose="020B0604020202020204" pitchFamily="34" charset="0"/>
              </a:rPr>
              <a:t>Metaanalysen &amp; internationale Übersichten</a:t>
            </a:r>
            <a:endParaRPr lang="de-DE" sz="11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Hattie, J. (2009 / 2013): </a:t>
            </a:r>
            <a:r>
              <a:rPr lang="de-DE" sz="1100" i="1" dirty="0">
                <a:effectLst/>
                <a:latin typeface="Arial" panose="020B0604020202020204" pitchFamily="34" charset="0"/>
                <a:ea typeface="Times New Roman" panose="02020603050405020304" pitchFamily="18" charset="0"/>
                <a:cs typeface="Arial" panose="020B0604020202020204" pitchFamily="34" charset="0"/>
              </a:rPr>
              <a:t>Visible Learning: A Synthesis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of</a:t>
            </a:r>
            <a:r>
              <a:rPr lang="de-DE" sz="1100" i="1" dirty="0">
                <a:effectLst/>
                <a:latin typeface="Arial" panose="020B0604020202020204" pitchFamily="34" charset="0"/>
                <a:ea typeface="Times New Roman" panose="02020603050405020304" pitchFamily="18" charset="0"/>
                <a:cs typeface="Arial" panose="020B0604020202020204" pitchFamily="34" charset="0"/>
              </a:rPr>
              <a:t> Over 800 Meta-</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Analyses</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Relating</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to</a:t>
            </a:r>
            <a:r>
              <a:rPr lang="de-DE" sz="1100" i="1" dirty="0">
                <a:effectLst/>
                <a:latin typeface="Arial" panose="020B0604020202020204" pitchFamily="34" charset="0"/>
                <a:ea typeface="Times New Roman" panose="02020603050405020304" pitchFamily="18" charset="0"/>
                <a:cs typeface="Arial" panose="020B0604020202020204" pitchFamily="34" charset="0"/>
              </a:rPr>
              <a:t> Achievement</a:t>
            </a:r>
            <a:r>
              <a:rPr lang="de-DE" sz="1100" dirty="0">
                <a:effectLst/>
                <a:latin typeface="Arial" panose="020B0604020202020204" pitchFamily="34" charset="0"/>
                <a:ea typeface="Times New Roman" panose="02020603050405020304" pitchFamily="18" charset="0"/>
                <a:cs typeface="Arial" panose="020B0604020202020204" pitchFamily="34" charset="0"/>
              </a:rPr>
              <a:t>. London: Routledge. </a:t>
            </a: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Dettmers, S., Trautwein, U., Lüdtke, O., Kunter, M., &amp; Baumert, J. (2010):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Homework</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works</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if</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homework</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quality</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is</a:t>
            </a:r>
            <a:r>
              <a:rPr lang="de-DE" sz="1100" i="1" dirty="0">
                <a:effectLst/>
                <a:latin typeface="Arial" panose="020B0604020202020204" pitchFamily="34" charset="0"/>
                <a:ea typeface="Times New Roman" panose="02020603050405020304" pitchFamily="18" charset="0"/>
                <a:cs typeface="Arial" panose="020B0604020202020204" pitchFamily="34" charset="0"/>
              </a:rPr>
              <a:t> high</a:t>
            </a:r>
            <a:r>
              <a:rPr lang="de-DE" sz="1100" dirty="0">
                <a:effectLst/>
                <a:latin typeface="Arial" panose="020B0604020202020204" pitchFamily="34" charset="0"/>
                <a:ea typeface="Times New Roman" panose="02020603050405020304" pitchFamily="18" charset="0"/>
                <a:cs typeface="Arial" panose="020B0604020202020204" pitchFamily="34" charset="0"/>
              </a:rPr>
              <a:t> in: Journal </a:t>
            </a:r>
            <a:r>
              <a:rPr lang="de-DE" sz="1100" dirty="0" err="1">
                <a:effectLst/>
                <a:latin typeface="Arial" panose="020B0604020202020204" pitchFamily="34" charset="0"/>
                <a:ea typeface="Times New Roman" panose="02020603050405020304" pitchFamily="18" charset="0"/>
                <a:cs typeface="Arial" panose="020B0604020202020204" pitchFamily="34" charset="0"/>
              </a:rPr>
              <a:t>of</a:t>
            </a:r>
            <a:r>
              <a:rPr lang="de-DE" sz="1100" dirty="0">
                <a:effectLst/>
                <a:latin typeface="Arial" panose="020B0604020202020204" pitchFamily="34" charset="0"/>
                <a:ea typeface="Times New Roman" panose="02020603050405020304" pitchFamily="18" charset="0"/>
                <a:cs typeface="Arial" panose="020B0604020202020204" pitchFamily="34" charset="0"/>
              </a:rPr>
              <a:t> Educational </a:t>
            </a:r>
            <a:r>
              <a:rPr lang="de-DE" sz="1100" dirty="0" err="1">
                <a:effectLst/>
                <a:latin typeface="Arial" panose="020B0604020202020204" pitchFamily="34" charset="0"/>
                <a:ea typeface="Times New Roman" panose="02020603050405020304" pitchFamily="18" charset="0"/>
                <a:cs typeface="Arial" panose="020B0604020202020204" pitchFamily="34" charset="0"/>
              </a:rPr>
              <a:t>Psychology</a:t>
            </a:r>
            <a:r>
              <a:rPr lang="de-DE" sz="1100" dirty="0">
                <a:effectLst/>
                <a:latin typeface="Arial" panose="020B0604020202020204" pitchFamily="34" charset="0"/>
                <a:ea typeface="Times New Roman" panose="02020603050405020304" pitchFamily="18" charset="0"/>
                <a:cs typeface="Arial" panose="020B0604020202020204" pitchFamily="34" charset="0"/>
              </a:rPr>
              <a:t>, 102(2), S. 467–482.</a:t>
            </a:r>
          </a:p>
          <a:p>
            <a:pPr marL="0" indent="0">
              <a:spcBef>
                <a:spcPts val="0"/>
              </a:spcBef>
              <a:buNone/>
            </a:pPr>
            <a:endParaRPr lang="de-DE" sz="1100" dirty="0">
              <a:effectLst/>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r>
              <a:rPr lang="de-DE" sz="1100" dirty="0">
                <a:effectLst/>
                <a:latin typeface="Arial" panose="020B0604020202020204" pitchFamily="34" charset="0"/>
                <a:ea typeface="Times New Roman" panose="02020603050405020304" pitchFamily="18" charset="0"/>
                <a:cs typeface="Arial" panose="020B0604020202020204" pitchFamily="34" charset="0"/>
              </a:rPr>
              <a:t> </a:t>
            </a:r>
            <a:r>
              <a:rPr lang="de-DE" sz="1100" b="1" dirty="0">
                <a:effectLst/>
                <a:latin typeface="Arial" panose="020B0604020202020204" pitchFamily="34" charset="0"/>
                <a:ea typeface="Times New Roman" panose="02020603050405020304" pitchFamily="18" charset="0"/>
                <a:cs typeface="Arial" panose="020B0604020202020204" pitchFamily="34" charset="0"/>
              </a:rPr>
              <a:t>Ganztagsschulforschung &amp; Lernzeiten</a:t>
            </a:r>
            <a:endParaRPr lang="de-DE" sz="11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 </a:t>
            </a:r>
            <a:r>
              <a:rPr lang="de-DE" sz="1100" dirty="0" err="1">
                <a:effectLst/>
                <a:latin typeface="Arial" panose="020B0604020202020204" pitchFamily="34" charset="0"/>
                <a:ea typeface="Times New Roman" panose="02020603050405020304" pitchFamily="18" charset="0"/>
                <a:cs typeface="Arial" panose="020B0604020202020204" pitchFamily="34" charset="0"/>
              </a:rPr>
              <a:t>StEG</a:t>
            </a:r>
            <a:r>
              <a:rPr lang="de-DE" sz="1100" dirty="0">
                <a:effectLst/>
                <a:latin typeface="Arial" panose="020B0604020202020204" pitchFamily="34" charset="0"/>
                <a:ea typeface="Times New Roman" panose="02020603050405020304" pitchFamily="18" charset="0"/>
                <a:cs typeface="Arial" panose="020B0604020202020204" pitchFamily="34" charset="0"/>
              </a:rPr>
              <a:t>-Konsortium (2016): </a:t>
            </a:r>
            <a:r>
              <a:rPr lang="de-DE" sz="1100" i="1" dirty="0">
                <a:effectLst/>
                <a:latin typeface="Arial" panose="020B0604020202020204" pitchFamily="34" charset="0"/>
                <a:ea typeface="Times New Roman" panose="02020603050405020304" pitchFamily="18" charset="0"/>
                <a:cs typeface="Arial" panose="020B0604020202020204" pitchFamily="34" charset="0"/>
              </a:rPr>
              <a:t>Ganztagsschule: Wirkungen, Qualität, Entwicklung</a:t>
            </a:r>
            <a:r>
              <a:rPr lang="de-DE" sz="1100" dirty="0">
                <a:effectLst/>
                <a:latin typeface="Arial" panose="020B0604020202020204" pitchFamily="34" charset="0"/>
                <a:ea typeface="Times New Roman" panose="02020603050405020304" pitchFamily="18" charset="0"/>
                <a:cs typeface="Arial" panose="020B0604020202020204" pitchFamily="34" charset="0"/>
              </a:rPr>
              <a:t>. Weinheim: Beltz Juventa.</a:t>
            </a: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Fischer, N., Holtappels, H. G., Klieme, E., Rauschenbach, T., Stecher, L., &amp; Züchner, I. (Hrsg.) (2011): </a:t>
            </a:r>
            <a:r>
              <a:rPr lang="de-DE" sz="1100" i="1" dirty="0">
                <a:effectLst/>
                <a:latin typeface="Arial" panose="020B0604020202020204" pitchFamily="34" charset="0"/>
                <a:ea typeface="Times New Roman" panose="02020603050405020304" pitchFamily="18" charset="0"/>
                <a:cs typeface="Arial" panose="020B0604020202020204" pitchFamily="34" charset="0"/>
              </a:rPr>
              <a:t>Ganztagsschule: Entwicklung, Qualität, Wirkungen</a:t>
            </a:r>
            <a:r>
              <a:rPr lang="de-DE" sz="1100" dirty="0">
                <a:effectLst/>
                <a:latin typeface="Arial" panose="020B0604020202020204" pitchFamily="34" charset="0"/>
                <a:ea typeface="Times New Roman" panose="02020603050405020304" pitchFamily="18" charset="0"/>
                <a:cs typeface="Arial" panose="020B0604020202020204" pitchFamily="34" charset="0"/>
              </a:rPr>
              <a:t>. Weinheim: Beltz Juventa. </a:t>
            </a: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Züchner, I., &amp; Fischer, N. (2014): </a:t>
            </a:r>
            <a:r>
              <a:rPr lang="de-DE" sz="1100" i="1" dirty="0">
                <a:effectLst/>
                <a:latin typeface="Arial" panose="020B0604020202020204" pitchFamily="34" charset="0"/>
                <a:ea typeface="Times New Roman" panose="02020603050405020304" pitchFamily="18" charset="0"/>
                <a:cs typeface="Arial" panose="020B0604020202020204" pitchFamily="34" charset="0"/>
              </a:rPr>
              <a:t>Qualität von Lernzeiten im Ganztag</a:t>
            </a:r>
            <a:r>
              <a:rPr lang="de-DE" sz="1100" dirty="0">
                <a:effectLst/>
                <a:latin typeface="Arial" panose="020B0604020202020204" pitchFamily="34" charset="0"/>
                <a:ea typeface="Times New Roman" panose="02020603050405020304" pitchFamily="18" charset="0"/>
                <a:cs typeface="Arial" panose="020B0604020202020204" pitchFamily="34" charset="0"/>
              </a:rPr>
              <a:t>. In: Zeitschrift für Erziehungswissenschaft, Sonderheft 27, S. 205–222.</a:t>
            </a:r>
          </a:p>
          <a:p>
            <a:pPr marL="0" indent="0">
              <a:spcBef>
                <a:spcPts val="0"/>
              </a:spcBef>
              <a:buNone/>
            </a:pPr>
            <a:endParaRPr lang="de-DE" sz="1100" b="1" dirty="0">
              <a:effectLst/>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r>
              <a:rPr lang="de-DE" sz="1100" b="1" dirty="0">
                <a:effectLst/>
                <a:latin typeface="Arial" panose="020B0604020202020204" pitchFamily="34" charset="0"/>
                <a:ea typeface="Times New Roman" panose="02020603050405020304" pitchFamily="18" charset="0"/>
                <a:cs typeface="Arial" panose="020B0604020202020204" pitchFamily="34" charset="0"/>
              </a:rPr>
              <a:t>Bildungsgerechtigkeit &amp; soziale Effekte</a:t>
            </a:r>
            <a:endParaRPr lang="de-DE" sz="11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Köller, O., Baumert, J., &amp; Schnabel, K. (2001):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Does</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interest</a:t>
            </a:r>
            <a:r>
              <a:rPr lang="de-DE" sz="1100" i="1" dirty="0">
                <a:effectLst/>
                <a:latin typeface="Arial" panose="020B0604020202020204" pitchFamily="34" charset="0"/>
                <a:ea typeface="Times New Roman" panose="02020603050405020304" pitchFamily="18" charset="0"/>
                <a:cs typeface="Arial" panose="020B0604020202020204" pitchFamily="34" charset="0"/>
              </a:rPr>
              <a:t> matter?</a:t>
            </a:r>
            <a:r>
              <a:rPr lang="de-DE" sz="1100" dirty="0">
                <a:effectLst/>
                <a:latin typeface="Arial" panose="020B0604020202020204" pitchFamily="34" charset="0"/>
                <a:ea typeface="Times New Roman" panose="02020603050405020304" pitchFamily="18" charset="0"/>
                <a:cs typeface="Arial" panose="020B0604020202020204" pitchFamily="34" charset="0"/>
              </a:rPr>
              <a:t>, In: Journal </a:t>
            </a:r>
            <a:r>
              <a:rPr lang="de-DE" sz="1100" dirty="0" err="1">
                <a:effectLst/>
                <a:latin typeface="Arial" panose="020B0604020202020204" pitchFamily="34" charset="0"/>
                <a:ea typeface="Times New Roman" panose="02020603050405020304" pitchFamily="18" charset="0"/>
                <a:cs typeface="Arial" panose="020B0604020202020204" pitchFamily="34" charset="0"/>
              </a:rPr>
              <a:t>of</a:t>
            </a:r>
            <a:r>
              <a:rPr lang="de-DE" sz="1100" dirty="0">
                <a:effectLst/>
                <a:latin typeface="Arial" panose="020B0604020202020204" pitchFamily="34" charset="0"/>
                <a:ea typeface="Times New Roman" panose="02020603050405020304" pitchFamily="18" charset="0"/>
                <a:cs typeface="Arial" panose="020B0604020202020204" pitchFamily="34" charset="0"/>
              </a:rPr>
              <a:t> Educational </a:t>
            </a:r>
            <a:r>
              <a:rPr lang="de-DE" sz="1100" dirty="0" err="1">
                <a:effectLst/>
                <a:latin typeface="Arial" panose="020B0604020202020204" pitchFamily="34" charset="0"/>
                <a:ea typeface="Times New Roman" panose="02020603050405020304" pitchFamily="18" charset="0"/>
                <a:cs typeface="Arial" panose="020B0604020202020204" pitchFamily="34" charset="0"/>
              </a:rPr>
              <a:t>Psychology</a:t>
            </a:r>
            <a:r>
              <a:rPr lang="de-DE" sz="1100" dirty="0">
                <a:effectLst/>
                <a:latin typeface="Arial" panose="020B0604020202020204" pitchFamily="34" charset="0"/>
                <a:ea typeface="Times New Roman" panose="02020603050405020304" pitchFamily="18" charset="0"/>
                <a:cs typeface="Arial" panose="020B0604020202020204" pitchFamily="34" charset="0"/>
              </a:rPr>
              <a:t>, 93(3), S. 497–510. </a:t>
            </a: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OECD (2014):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Does</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homework</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perpetuate</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inequities</a:t>
            </a:r>
            <a:r>
              <a:rPr lang="de-DE" sz="1100" i="1" dirty="0">
                <a:effectLst/>
                <a:latin typeface="Arial" panose="020B0604020202020204" pitchFamily="34" charset="0"/>
                <a:ea typeface="Times New Roman" panose="02020603050405020304" pitchFamily="18" charset="0"/>
                <a:cs typeface="Arial" panose="020B0604020202020204" pitchFamily="34" charset="0"/>
              </a:rPr>
              <a:t> in </a:t>
            </a:r>
            <a:r>
              <a:rPr lang="de-DE" sz="1100" i="1" dirty="0" err="1">
                <a:effectLst/>
                <a:latin typeface="Arial" panose="020B0604020202020204" pitchFamily="34" charset="0"/>
                <a:ea typeface="Times New Roman" panose="02020603050405020304" pitchFamily="18" charset="0"/>
                <a:cs typeface="Arial" panose="020B0604020202020204" pitchFamily="34" charset="0"/>
              </a:rPr>
              <a:t>education</a:t>
            </a:r>
            <a:r>
              <a:rPr lang="de-DE" sz="1100" i="1" dirty="0">
                <a:effectLst/>
                <a:latin typeface="Arial" panose="020B0604020202020204" pitchFamily="34" charset="0"/>
                <a:ea typeface="Times New Roman" panose="02020603050405020304" pitchFamily="18" charset="0"/>
                <a:cs typeface="Arial" panose="020B0604020202020204" pitchFamily="34" charset="0"/>
              </a:rPr>
              <a:t>?. </a:t>
            </a:r>
            <a:r>
              <a:rPr lang="de-DE" sz="1100" dirty="0">
                <a:effectLst/>
                <a:latin typeface="Arial" panose="020B0604020202020204" pitchFamily="34" charset="0"/>
                <a:ea typeface="Times New Roman" panose="02020603050405020304" pitchFamily="18" charset="0"/>
                <a:cs typeface="Arial" panose="020B0604020202020204" pitchFamily="34" charset="0"/>
              </a:rPr>
              <a:t>PISA in Focus, </a:t>
            </a:r>
            <a:r>
              <a:rPr lang="de-DE" sz="1100" dirty="0" err="1">
                <a:effectLst/>
                <a:latin typeface="Arial" panose="020B0604020202020204" pitchFamily="34" charset="0"/>
                <a:ea typeface="Times New Roman" panose="02020603050405020304" pitchFamily="18" charset="0"/>
                <a:cs typeface="Arial" panose="020B0604020202020204" pitchFamily="34" charset="0"/>
              </a:rPr>
              <a:t>No</a:t>
            </a:r>
            <a:r>
              <a:rPr lang="de-DE" sz="1100" dirty="0">
                <a:effectLst/>
                <a:latin typeface="Arial" panose="020B0604020202020204" pitchFamily="34" charset="0"/>
                <a:ea typeface="Times New Roman" panose="02020603050405020304" pitchFamily="18" charset="0"/>
                <a:cs typeface="Arial" panose="020B0604020202020204" pitchFamily="34" charset="0"/>
              </a:rPr>
              <a:t>. 46.</a:t>
            </a:r>
          </a:p>
          <a:p>
            <a:pPr marL="0" indent="0">
              <a:spcBef>
                <a:spcPts val="0"/>
              </a:spcBef>
              <a:buNone/>
            </a:pPr>
            <a:r>
              <a:rPr lang="de-DE" sz="11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11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1100" b="1" dirty="0">
                <a:effectLst/>
                <a:latin typeface="Arial" panose="020B0604020202020204" pitchFamily="34" charset="0"/>
                <a:ea typeface="Times New Roman" panose="02020603050405020304" pitchFamily="18" charset="0"/>
                <a:cs typeface="Arial" panose="020B0604020202020204" pitchFamily="34" charset="0"/>
              </a:rPr>
              <a:t>Bedeutung für Hort, ESB und außerunterrichtliche Bildung</a:t>
            </a:r>
            <a:endParaRPr lang="de-DE" sz="11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Rauschenbach, T., &amp; Züchner, I. (2012): </a:t>
            </a:r>
            <a:r>
              <a:rPr lang="de-DE" sz="1100" i="1" dirty="0">
                <a:effectLst/>
                <a:latin typeface="Arial" panose="020B0604020202020204" pitchFamily="34" charset="0"/>
                <a:ea typeface="Times New Roman" panose="02020603050405020304" pitchFamily="18" charset="0"/>
                <a:cs typeface="Arial" panose="020B0604020202020204" pitchFamily="34" charset="0"/>
              </a:rPr>
              <a:t>Ganztagsschule und Jugendhilfe – Kooperationspotenziale und Spannungsfelder</a:t>
            </a:r>
            <a:r>
              <a:rPr lang="de-DE" sz="1100" dirty="0">
                <a:effectLst/>
                <a:latin typeface="Arial" panose="020B0604020202020204" pitchFamily="34" charset="0"/>
                <a:ea typeface="Times New Roman" panose="02020603050405020304" pitchFamily="18" charset="0"/>
                <a:cs typeface="Arial" panose="020B0604020202020204" pitchFamily="34" charset="0"/>
              </a:rPr>
              <a:t>. Weinheim: Beltz Juventa. </a:t>
            </a:r>
          </a:p>
          <a:p>
            <a:pPr>
              <a:spcBef>
                <a:spcPts val="0"/>
              </a:spcBef>
              <a:buFont typeface="Symbol" panose="05050102010706020507" pitchFamily="18" charset="2"/>
              <a:buChar char="-"/>
            </a:pPr>
            <a:r>
              <a:rPr lang="de-DE" sz="1100" dirty="0">
                <a:effectLst/>
                <a:latin typeface="Arial" panose="020B0604020202020204" pitchFamily="34" charset="0"/>
                <a:ea typeface="Times New Roman" panose="02020603050405020304" pitchFamily="18" charset="0"/>
                <a:cs typeface="Arial" panose="020B0604020202020204" pitchFamily="34" charset="0"/>
              </a:rPr>
              <a:t>Andresen, S., &amp; </a:t>
            </a:r>
            <a:r>
              <a:rPr lang="de-DE" sz="1100" dirty="0" err="1">
                <a:effectLst/>
                <a:latin typeface="Arial" panose="020B0604020202020204" pitchFamily="34" charset="0"/>
                <a:ea typeface="Times New Roman" panose="02020603050405020304" pitchFamily="18" charset="0"/>
                <a:cs typeface="Arial" panose="020B0604020202020204" pitchFamily="34" charset="0"/>
              </a:rPr>
              <a:t>Fegter</a:t>
            </a:r>
            <a:r>
              <a:rPr lang="de-DE" sz="1100" dirty="0">
                <a:effectLst/>
                <a:latin typeface="Arial" panose="020B0604020202020204" pitchFamily="34" charset="0"/>
                <a:ea typeface="Times New Roman" panose="02020603050405020304" pitchFamily="18" charset="0"/>
                <a:cs typeface="Arial" panose="020B0604020202020204" pitchFamily="34" charset="0"/>
              </a:rPr>
              <a:t>, S. (2011): </a:t>
            </a:r>
            <a:r>
              <a:rPr lang="de-DE" sz="1100" i="1" dirty="0">
                <a:effectLst/>
                <a:latin typeface="Arial" panose="020B0604020202020204" pitchFamily="34" charset="0"/>
                <a:ea typeface="Times New Roman" panose="02020603050405020304" pitchFamily="18" charset="0"/>
                <a:cs typeface="Arial" panose="020B0604020202020204" pitchFamily="34" charset="0"/>
              </a:rPr>
              <a:t>Kindheit im Ganztag.</a:t>
            </a:r>
            <a:r>
              <a:rPr lang="de-DE" sz="1100" dirty="0">
                <a:effectLst/>
                <a:latin typeface="Arial" panose="020B0604020202020204" pitchFamily="34" charset="0"/>
                <a:ea typeface="Times New Roman" panose="02020603050405020304" pitchFamily="18" charset="0"/>
                <a:cs typeface="Arial" panose="020B0604020202020204" pitchFamily="34" charset="0"/>
              </a:rPr>
              <a:t> Wiesbaden: VS Verlag für Sozialwissenschaften.</a:t>
            </a:r>
          </a:p>
          <a:p>
            <a:pPr marL="0" indent="0">
              <a:spcBef>
                <a:spcPts val="0"/>
              </a:spcBef>
              <a:buNone/>
            </a:pPr>
            <a:endParaRPr lang="de-DE"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1183872"/>
      </p:ext>
    </p:extLst>
  </p:cSld>
  <p:clrMapOvr>
    <a:masterClrMapping/>
  </p:clrMapOvr>
</p:sld>
</file>

<file path=ppt/theme/theme1.xml><?xml version="1.0" encoding="utf-8"?>
<a:theme xmlns:a="http://schemas.openxmlformats.org/drawingml/2006/main" name="Facette">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1003</Words>
  <Application>Microsoft Office PowerPoint</Application>
  <PresentationFormat>Breitbild</PresentationFormat>
  <Paragraphs>92</Paragraphs>
  <Slides>11</Slides>
  <Notes>0</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11</vt:i4>
      </vt:variant>
    </vt:vector>
  </HeadingPairs>
  <TitlesOfParts>
    <vt:vector size="18" baseType="lpstr">
      <vt:lpstr>Arial</vt:lpstr>
      <vt:lpstr>Symbol</vt:lpstr>
      <vt:lpstr>Times New Roman</vt:lpstr>
      <vt:lpstr>Trebuchet MS</vt:lpstr>
      <vt:lpstr>Wingdings</vt:lpstr>
      <vt:lpstr>Wingdings 3</vt:lpstr>
      <vt:lpstr>Facette</vt:lpstr>
      <vt:lpstr>  Erläuterungen zur  Abschaffung der Hausaufgaben an der Gruneliusschule* </vt:lpstr>
      <vt:lpstr>Begründung </vt:lpstr>
      <vt:lpstr>Chancengerechtigkeit und soziale Ausgleichsfunktion</vt:lpstr>
      <vt:lpstr>Steigerung der Betreuungsqualität</vt:lpstr>
      <vt:lpstr>Steigerung der Betreuungsqualität</vt:lpstr>
      <vt:lpstr>Entlastung der Familie</vt:lpstr>
      <vt:lpstr>Kindgerechter Tagesrhythmus – ganzheitliche Förderung</vt:lpstr>
      <vt:lpstr>Selbständigkeit und Lernfreude</vt:lpstr>
      <vt:lpstr>FAZIT</vt:lpstr>
      <vt:lpstr>Erste Schritte …</vt:lpstr>
      <vt:lpstr>Quellen und Literaturnachweise der wissenschaftlichen Forschungen</vt:lpstr>
    </vt:vector>
  </TitlesOfParts>
  <Company>Stadtschulamt Frankfurt am Main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Gernoth, Anne</dc:creator>
  <cp:lastModifiedBy>Gernoth, Anne</cp:lastModifiedBy>
  <cp:revision>4</cp:revision>
  <dcterms:created xsi:type="dcterms:W3CDTF">2026-01-22T09:02:36Z</dcterms:created>
  <dcterms:modified xsi:type="dcterms:W3CDTF">2026-01-22T10:51:01Z</dcterms:modified>
</cp:coreProperties>
</file>