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61" r:id="rId4"/>
    <p:sldId id="275" r:id="rId5"/>
    <p:sldId id="276" r:id="rId6"/>
    <p:sldId id="280" r:id="rId7"/>
    <p:sldId id="263" r:id="rId8"/>
    <p:sldId id="279" r:id="rId9"/>
    <p:sldId id="265" r:id="rId10"/>
    <p:sldId id="270" r:id="rId11"/>
    <p:sldId id="281" r:id="rId12"/>
    <p:sldId id="264" r:id="rId13"/>
    <p:sldId id="266" r:id="rId14"/>
    <p:sldId id="267" r:id="rId15"/>
    <p:sldId id="277" r:id="rId16"/>
    <p:sldId id="274" r:id="rId17"/>
    <p:sldId id="273" r:id="rId18"/>
    <p:sldId id="282" r:id="rId19"/>
    <p:sldId id="272" r:id="rId20"/>
    <p:sldId id="278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s Dorfmeyer" userId="afea01e6-5716-45c1-88be-1e8010b13429" providerId="ADAL" clId="{F76E73DB-9ADB-F544-80D1-871D50A1F2D7}"/>
    <pc:docChg chg="custSel modSld">
      <pc:chgData name="Jens Dorfmeyer" userId="afea01e6-5716-45c1-88be-1e8010b13429" providerId="ADAL" clId="{F76E73DB-9ADB-F544-80D1-871D50A1F2D7}" dt="2022-09-15T17:02:09.036" v="22" actId="20577"/>
      <pc:docMkLst>
        <pc:docMk/>
      </pc:docMkLst>
      <pc:sldChg chg="modSp">
        <pc:chgData name="Jens Dorfmeyer" userId="afea01e6-5716-45c1-88be-1e8010b13429" providerId="ADAL" clId="{F76E73DB-9ADB-F544-80D1-871D50A1F2D7}" dt="2022-09-15T17:00:46.469" v="1" actId="27636"/>
        <pc:sldMkLst>
          <pc:docMk/>
          <pc:sldMk cId="3099850869" sldId="258"/>
        </pc:sldMkLst>
        <pc:spChg chg="mod">
          <ac:chgData name="Jens Dorfmeyer" userId="afea01e6-5716-45c1-88be-1e8010b13429" providerId="ADAL" clId="{F76E73DB-9ADB-F544-80D1-871D50A1F2D7}" dt="2022-09-15T17:00:46.469" v="1" actId="27636"/>
          <ac:spMkLst>
            <pc:docMk/>
            <pc:sldMk cId="3099850869" sldId="258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F76E73DB-9ADB-F544-80D1-871D50A1F2D7}" dt="2022-09-15T17:02:09.036" v="22" actId="20577"/>
        <pc:sldMkLst>
          <pc:docMk/>
          <pc:sldMk cId="3564571016" sldId="276"/>
        </pc:sldMkLst>
        <pc:spChg chg="mod">
          <ac:chgData name="Jens Dorfmeyer" userId="afea01e6-5716-45c1-88be-1e8010b13429" providerId="ADAL" clId="{F76E73DB-9ADB-F544-80D1-871D50A1F2D7}" dt="2022-09-15T17:02:09.036" v="22" actId="20577"/>
          <ac:spMkLst>
            <pc:docMk/>
            <pc:sldMk cId="3564571016" sldId="276"/>
            <ac:spMk id="3" creationId="{00000000-0000-0000-0000-000000000000}"/>
          </ac:spMkLst>
        </pc:spChg>
      </pc:sldChg>
    </pc:docChg>
  </pc:docChgLst>
  <pc:docChgLst>
    <pc:chgData name="Jens Dorfmeyer" userId="afea01e6-5716-45c1-88be-1e8010b13429" providerId="ADAL" clId="{97B0C473-B23D-3643-9B0D-82FA81469BBB}"/>
    <pc:docChg chg="addSld delSld modSld">
      <pc:chgData name="Jens Dorfmeyer" userId="afea01e6-5716-45c1-88be-1e8010b13429" providerId="ADAL" clId="{97B0C473-B23D-3643-9B0D-82FA81469BBB}" dt="2020-09-02T18:40:35.613" v="68" actId="2696"/>
      <pc:docMkLst>
        <pc:docMk/>
      </pc:docMkLst>
      <pc:sldChg chg="modSp">
        <pc:chgData name="Jens Dorfmeyer" userId="afea01e6-5716-45c1-88be-1e8010b13429" providerId="ADAL" clId="{97B0C473-B23D-3643-9B0D-82FA81469BBB}" dt="2020-09-02T18:37:39.426" v="7" actId="20577"/>
        <pc:sldMkLst>
          <pc:docMk/>
          <pc:sldMk cId="3099850869" sldId="258"/>
        </pc:sldMkLst>
        <pc:spChg chg="mod">
          <ac:chgData name="Jens Dorfmeyer" userId="afea01e6-5716-45c1-88be-1e8010b13429" providerId="ADAL" clId="{97B0C473-B23D-3643-9B0D-82FA81469BBB}" dt="2020-09-02T18:37:39.426" v="7" actId="20577"/>
          <ac:spMkLst>
            <pc:docMk/>
            <pc:sldMk cId="3099850869" sldId="258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97B0C473-B23D-3643-9B0D-82FA81469BBB}" dt="2020-09-02T18:38:06.332" v="12" actId="20577"/>
        <pc:sldMkLst>
          <pc:docMk/>
          <pc:sldMk cId="1916528228" sldId="261"/>
        </pc:sldMkLst>
        <pc:spChg chg="mod">
          <ac:chgData name="Jens Dorfmeyer" userId="afea01e6-5716-45c1-88be-1e8010b13429" providerId="ADAL" clId="{97B0C473-B23D-3643-9B0D-82FA81469BBB}" dt="2020-09-02T18:38:06.332" v="12" actId="20577"/>
          <ac:spMkLst>
            <pc:docMk/>
            <pc:sldMk cId="1916528228" sldId="261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97B0C473-B23D-3643-9B0D-82FA81469BBB}" dt="2020-09-02T18:38:31.775" v="17" actId="20577"/>
        <pc:sldMkLst>
          <pc:docMk/>
          <pc:sldMk cId="1758436924" sldId="263"/>
        </pc:sldMkLst>
        <pc:spChg chg="mod">
          <ac:chgData name="Jens Dorfmeyer" userId="afea01e6-5716-45c1-88be-1e8010b13429" providerId="ADAL" clId="{97B0C473-B23D-3643-9B0D-82FA81469BBB}" dt="2020-09-02T18:38:31.775" v="17" actId="20577"/>
          <ac:spMkLst>
            <pc:docMk/>
            <pc:sldMk cId="1758436924" sldId="263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97B0C473-B23D-3643-9B0D-82FA81469BBB}" dt="2020-09-02T18:39:00.572" v="22" actId="20577"/>
        <pc:sldMkLst>
          <pc:docMk/>
          <pc:sldMk cId="1447217326" sldId="265"/>
        </pc:sldMkLst>
        <pc:spChg chg="mod">
          <ac:chgData name="Jens Dorfmeyer" userId="afea01e6-5716-45c1-88be-1e8010b13429" providerId="ADAL" clId="{97B0C473-B23D-3643-9B0D-82FA81469BBB}" dt="2020-09-02T18:39:00.572" v="22" actId="20577"/>
          <ac:spMkLst>
            <pc:docMk/>
            <pc:sldMk cId="1447217326" sldId="265"/>
            <ac:spMk id="3" creationId="{00000000-0000-0000-0000-000000000000}"/>
          </ac:spMkLst>
        </pc:spChg>
      </pc:sldChg>
      <pc:sldChg chg="modSp new del">
        <pc:chgData name="Jens Dorfmeyer" userId="afea01e6-5716-45c1-88be-1e8010b13429" providerId="ADAL" clId="{97B0C473-B23D-3643-9B0D-82FA81469BBB}" dt="2020-09-02T18:40:35.613" v="68" actId="2696"/>
        <pc:sldMkLst>
          <pc:docMk/>
          <pc:sldMk cId="3731506302" sldId="273"/>
        </pc:sldMkLst>
        <pc:spChg chg="mod">
          <ac:chgData name="Jens Dorfmeyer" userId="afea01e6-5716-45c1-88be-1e8010b13429" providerId="ADAL" clId="{97B0C473-B23D-3643-9B0D-82FA81469BBB}" dt="2020-09-02T18:40:11.893" v="67" actId="20577"/>
          <ac:spMkLst>
            <pc:docMk/>
            <pc:sldMk cId="3731506302" sldId="273"/>
            <ac:spMk id="2" creationId="{8FC15396-AE6A-C14E-9907-3F66E07E943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3FD17-D3E7-4408-AA32-EED00ED11C63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EBBE4-F797-458F-94E1-FDBE5D72DAFD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4022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855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5018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4489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316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14490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66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6007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891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1388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976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4756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C9EB9-7953-40AC-9895-5C3A556EEEF9}" type="datetimeFigureOut">
              <a:rPr lang="de-DE" smtClean="0"/>
              <a:t>01.09.2026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4AF7C-6410-4472-A610-62943A59BAE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2744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Informationsabend Jahrgang 9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20892"/>
            <a:ext cx="9144000" cy="1655762"/>
          </a:xfrm>
        </p:spPr>
        <p:txBody>
          <a:bodyPr/>
          <a:lstStyle/>
          <a:p>
            <a:r>
              <a:rPr lang="de-DE" dirty="0"/>
              <a:t>Herzlich willkommen!</a:t>
            </a:r>
          </a:p>
          <a:p>
            <a:endParaRPr lang="de-DE" dirty="0"/>
          </a:p>
          <a:p>
            <a:endParaRPr lang="de-DE" dirty="0">
              <a:solidFill>
                <a:srgbClr val="FF000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6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Tagesordnung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dirty="0"/>
              <a:t>Vorstellung der GJb und BfA.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Digitale Pinnwand der Berufsorientierung.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Praktikum in Jahrgang 9.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Differenzierte Fächer im Jahrgang 9.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Informationen zur Projektprüfung und den zentralen Abschlussarbeiten.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Abschlüsse und Prognosen.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Wie geht es nach Jahrgang 9 weiter?</a:t>
            </a:r>
            <a:endParaRPr lang="de-DE" dirty="0">
              <a:solidFill>
                <a:srgbClr val="FF000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559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50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Angebote der Bundesagentur für Arbeit und GJB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Bundesagentur für Arbeit, Alexander Trenner</a:t>
            </a:r>
          </a:p>
          <a:p>
            <a:pPr lvl="1"/>
            <a:r>
              <a:rPr lang="de-DE" dirty="0"/>
              <a:t>Berufsorientierung.</a:t>
            </a:r>
          </a:p>
          <a:p>
            <a:pPr lvl="1"/>
            <a:r>
              <a:rPr lang="de-DE" dirty="0"/>
              <a:t>Berufsberatung.</a:t>
            </a:r>
          </a:p>
          <a:p>
            <a:pPr lvl="1"/>
            <a:r>
              <a:rPr lang="de-DE" dirty="0"/>
              <a:t>Schullaufbahnberatung.		</a:t>
            </a:r>
          </a:p>
          <a:p>
            <a:pPr lvl="1"/>
            <a:r>
              <a:rPr lang="de-DE" dirty="0"/>
              <a:t>Übergang an die Gymnasiale Oberstufe</a:t>
            </a:r>
          </a:p>
          <a:p>
            <a:r>
              <a:rPr lang="de-DE" dirty="0"/>
              <a:t>Gesellschaft für Jungendbeschäftigung (GJB), Isabell Woljanski</a:t>
            </a:r>
          </a:p>
          <a:p>
            <a:pPr lvl="1"/>
            <a:r>
              <a:rPr lang="de-DE" dirty="0"/>
              <a:t>Alle Formen der oben beschriebenen Beratungen.</a:t>
            </a:r>
          </a:p>
          <a:p>
            <a:pPr lvl="1"/>
            <a:r>
              <a:rPr lang="de-DE" dirty="0"/>
              <a:t>Fokus auf Ausbildung.</a:t>
            </a:r>
          </a:p>
          <a:p>
            <a:pPr lvl="1"/>
            <a:r>
              <a:rPr lang="de-DE" dirty="0"/>
              <a:t>Unterstützung bei Bewerbungen</a:t>
            </a:r>
          </a:p>
          <a:p>
            <a:pPr lvl="1"/>
            <a:r>
              <a:rPr lang="de-DE" dirty="0"/>
              <a:t>Nachhilfeangebot.</a:t>
            </a:r>
          </a:p>
          <a:p>
            <a:pPr lvl="1"/>
            <a:r>
              <a:rPr lang="de-DE" dirty="0"/>
              <a:t>Einverständnis!!!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058" y="895162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28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Digitale Pinnwand der Berufsorientierung.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/>
          <a:srcRect l="-1052" t="11766" r="44931" b="5612"/>
          <a:stretch/>
        </p:blipFill>
        <p:spPr>
          <a:xfrm>
            <a:off x="6354305" y="1960562"/>
            <a:ext cx="4463512" cy="410705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326" y="429931"/>
            <a:ext cx="1287252" cy="930463"/>
          </a:xfrm>
          <a:prstGeom prst="rect">
            <a:avLst/>
          </a:prstGeom>
        </p:spPr>
      </p:pic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121" y="1960562"/>
            <a:ext cx="4062761" cy="4062761"/>
          </a:xfrm>
        </p:spPr>
      </p:pic>
    </p:spTree>
    <p:extLst>
      <p:ext uri="{BB962C8B-B14F-4D97-AF65-F5344CB8AC3E}">
        <p14:creationId xmlns:p14="http://schemas.microsoft.com/office/powerpoint/2010/main" val="1742682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Praktikum in Jahrgang 9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de-DE" dirty="0"/>
              <a:t>Betriebe sind bestenfalls Ausbildungsbetriebe.</a:t>
            </a:r>
          </a:p>
          <a:p>
            <a:pPr lvl="0"/>
            <a:r>
              <a:rPr lang="de-DE" dirty="0"/>
              <a:t>Der Praktikumsplatz sollte sich innerhalb Frankfurts befinden. (Ausnahmen sind jedoch möglich).</a:t>
            </a:r>
          </a:p>
          <a:p>
            <a:pPr lvl="0"/>
            <a:r>
              <a:rPr lang="de-DE" dirty="0"/>
              <a:t>Vollständiges Ausfüllen der Praktikumsunterlagen. Ansprechpartner*innen müssen für alle klar sein. </a:t>
            </a:r>
          </a:p>
          <a:p>
            <a:pPr lvl="0"/>
            <a:r>
              <a:rPr lang="de-DE" dirty="0"/>
              <a:t>Unterlagen über Klassenleitung und digitale Pinnwand der Berufsorientierung.</a:t>
            </a:r>
          </a:p>
          <a:p>
            <a:pPr lvl="0"/>
            <a:r>
              <a:rPr lang="de-DE" dirty="0"/>
              <a:t>01.02.27 – 12.02.27</a:t>
            </a:r>
          </a:p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571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Differenzierte Fächer Jg. 9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5395622"/>
              </p:ext>
            </p:extLst>
          </p:nvPr>
        </p:nvGraphicFramePr>
        <p:xfrm>
          <a:off x="838198" y="1825625"/>
          <a:ext cx="10372596" cy="1811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766">
                  <a:extLst>
                    <a:ext uri="{9D8B030D-6E8A-4147-A177-3AD203B41FA5}">
                      <a16:colId xmlns:a16="http://schemas.microsoft.com/office/drawing/2014/main" val="494170038"/>
                    </a:ext>
                  </a:extLst>
                </a:gridCol>
                <a:gridCol w="1728766">
                  <a:extLst>
                    <a:ext uri="{9D8B030D-6E8A-4147-A177-3AD203B41FA5}">
                      <a16:colId xmlns:a16="http://schemas.microsoft.com/office/drawing/2014/main" val="3951860676"/>
                    </a:ext>
                  </a:extLst>
                </a:gridCol>
                <a:gridCol w="1728766">
                  <a:extLst>
                    <a:ext uri="{9D8B030D-6E8A-4147-A177-3AD203B41FA5}">
                      <a16:colId xmlns:a16="http://schemas.microsoft.com/office/drawing/2014/main" val="2164962538"/>
                    </a:ext>
                  </a:extLst>
                </a:gridCol>
                <a:gridCol w="1714910">
                  <a:extLst>
                    <a:ext uri="{9D8B030D-6E8A-4147-A177-3AD203B41FA5}">
                      <a16:colId xmlns:a16="http://schemas.microsoft.com/office/drawing/2014/main" val="39667436"/>
                    </a:ext>
                  </a:extLst>
                </a:gridCol>
                <a:gridCol w="1792901">
                  <a:extLst>
                    <a:ext uri="{9D8B030D-6E8A-4147-A177-3AD203B41FA5}">
                      <a16:colId xmlns:a16="http://schemas.microsoft.com/office/drawing/2014/main" val="2489308814"/>
                    </a:ext>
                  </a:extLst>
                </a:gridCol>
                <a:gridCol w="1678487">
                  <a:extLst>
                    <a:ext uri="{9D8B030D-6E8A-4147-A177-3AD203B41FA5}">
                      <a16:colId xmlns:a16="http://schemas.microsoft.com/office/drawing/2014/main" val="3722880201"/>
                    </a:ext>
                  </a:extLst>
                </a:gridCol>
              </a:tblGrid>
              <a:tr h="585606">
                <a:tc gridSpan="6">
                  <a:txBody>
                    <a:bodyPr/>
                    <a:lstStyle/>
                    <a:p>
                      <a:pPr algn="ctr"/>
                      <a:r>
                        <a:rPr lang="de-DE" dirty="0"/>
                        <a:t>Differenzierte</a:t>
                      </a:r>
                      <a:r>
                        <a:rPr lang="de-DE" baseline="0" dirty="0"/>
                        <a:t> Fächer in Jahrgang 9</a:t>
                      </a:r>
                      <a:endParaRPr lang="de-DE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8910"/>
                  </a:ext>
                </a:extLst>
              </a:tr>
              <a:tr h="585606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Deutsch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Englisch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Mathe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2. Fremdsprache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Chemie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Biologie (ab dem</a:t>
                      </a:r>
                      <a:r>
                        <a:rPr lang="de-DE" baseline="0" dirty="0"/>
                        <a:t> 2. HJ)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0459008"/>
                  </a:ext>
                </a:extLst>
              </a:tr>
              <a:tr h="585606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Klassenverband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Klassenverband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Klassenverband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Kurs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Klassenverband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Klassenverband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3415832"/>
                  </a:ext>
                </a:extLst>
              </a:tr>
            </a:tbl>
          </a:graphicData>
        </a:graphic>
      </p:graphicFrame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07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Projektprüfung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Alle Schülerinnen und Schüler der 9. Klassen arbeiten.</a:t>
            </a:r>
          </a:p>
          <a:p>
            <a:r>
              <a:rPr lang="de-DE" dirty="0"/>
              <a:t>Selbstständig.</a:t>
            </a:r>
            <a:endParaRPr lang="de-DE" sz="2000" dirty="0"/>
          </a:p>
          <a:p>
            <a:pPr lvl="0"/>
            <a:r>
              <a:rPr lang="de-DE" dirty="0"/>
              <a:t>An einem selbst gewählten Thema.</a:t>
            </a:r>
            <a:endParaRPr lang="de-DE" sz="2000" dirty="0"/>
          </a:p>
          <a:p>
            <a:pPr lvl="0"/>
            <a:r>
              <a:rPr lang="de-DE" dirty="0"/>
              <a:t>In bereits feststehenden Gruppen.</a:t>
            </a:r>
            <a:endParaRPr lang="de-DE" sz="2000" dirty="0"/>
          </a:p>
          <a:p>
            <a:pPr lvl="0"/>
            <a:r>
              <a:rPr lang="de-DE" dirty="0"/>
              <a:t>Produktorientiert.</a:t>
            </a:r>
            <a:endParaRPr lang="de-DE" sz="2000" dirty="0"/>
          </a:p>
          <a:p>
            <a:pPr lvl="0"/>
            <a:r>
              <a:rPr lang="de-DE" dirty="0"/>
              <a:t>Mit einer Zeitvorgabe.</a:t>
            </a:r>
            <a:endParaRPr lang="de-DE" sz="2000" dirty="0"/>
          </a:p>
          <a:p>
            <a:pPr lvl="0"/>
            <a:r>
              <a:rPr lang="de-DE" dirty="0"/>
              <a:t>Und präsentieren am Ende vor einer Prüfungskommission ihre Ergebnisse.</a:t>
            </a:r>
          </a:p>
          <a:p>
            <a:pPr marL="0" lvl="0" indent="0">
              <a:buNone/>
            </a:pPr>
            <a:endParaRPr lang="de-DE" sz="20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36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Überblick Projektprüfung</a:t>
            </a:r>
          </a:p>
        </p:txBody>
      </p:sp>
      <p:pic>
        <p:nvPicPr>
          <p:cNvPr id="6" name="Picture 2" descr="pp_übersich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558" y="1631896"/>
            <a:ext cx="3354884" cy="4559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1425844" y="2642461"/>
            <a:ext cx="3115159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Bis 04.09.26 -&gt; Abgabe des Themas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425842" y="3880836"/>
            <a:ext cx="311515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24.09.26-29.09.26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1425843" y="5119212"/>
            <a:ext cx="311515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30.09.26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8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Bewertung der Projektprüfung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07269"/>
              </p:ext>
            </p:extLst>
          </p:nvPr>
        </p:nvGraphicFramePr>
        <p:xfrm>
          <a:off x="1417413" y="2844696"/>
          <a:ext cx="9031707" cy="1542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09915">
                  <a:extLst>
                    <a:ext uri="{9D8B030D-6E8A-4147-A177-3AD203B41FA5}">
                      <a16:colId xmlns:a16="http://schemas.microsoft.com/office/drawing/2014/main" val="2642550515"/>
                    </a:ext>
                  </a:extLst>
                </a:gridCol>
                <a:gridCol w="3010896">
                  <a:extLst>
                    <a:ext uri="{9D8B030D-6E8A-4147-A177-3AD203B41FA5}">
                      <a16:colId xmlns:a16="http://schemas.microsoft.com/office/drawing/2014/main" val="2052516094"/>
                    </a:ext>
                  </a:extLst>
                </a:gridCol>
                <a:gridCol w="3010896">
                  <a:extLst>
                    <a:ext uri="{9D8B030D-6E8A-4147-A177-3AD203B41FA5}">
                      <a16:colId xmlns:a16="http://schemas.microsoft.com/office/drawing/2014/main" val="3122922229"/>
                    </a:ext>
                  </a:extLst>
                </a:gridCol>
              </a:tblGrid>
              <a:tr h="8046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Vorbereitungsphase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Durchführungsphase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Prüfungsphase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28601520"/>
                  </a:ext>
                </a:extLst>
              </a:tr>
              <a:tr h="7375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50%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410604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17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Prüfungen für den Erwerb des Hauptschulabschlusses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Zentrale Abschlussarbeiten in Deutsch, Englisch und Mathe:</a:t>
            </a:r>
          </a:p>
          <a:p>
            <a:pPr marL="0" indent="0">
              <a:buNone/>
            </a:pPr>
            <a:r>
              <a:rPr lang="de-DE" b="1" dirty="0"/>
              <a:t>10.05.2027 - 14.05.2027</a:t>
            </a:r>
          </a:p>
          <a:p>
            <a:r>
              <a:rPr lang="de-DE" dirty="0"/>
              <a:t>Nachprüfungen:</a:t>
            </a:r>
          </a:p>
          <a:p>
            <a:pPr marL="0" indent="0">
              <a:buNone/>
            </a:pPr>
            <a:r>
              <a:rPr lang="de-DE" b="1" dirty="0"/>
              <a:t>01.06.2027 - 03.06.2027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Alle Schüler*innen nehmen an den Prüfungen teil, unabhängig von der Prognose!</a:t>
            </a:r>
          </a:p>
          <a:p>
            <a:r>
              <a:rPr lang="de-DE" dirty="0"/>
              <a:t>Bei Krankheit Anruf bis 8h00 im Sekretariat!!!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80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an der FES am Ende Jahrgang 9</a:t>
            </a:r>
          </a:p>
        </p:txBody>
      </p:sp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892052"/>
              </p:ext>
            </p:extLst>
          </p:nvPr>
        </p:nvGraphicFramePr>
        <p:xfrm>
          <a:off x="2093993" y="2773191"/>
          <a:ext cx="6984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84000">
                  <a:extLst>
                    <a:ext uri="{9D8B030D-6E8A-4147-A177-3AD203B41FA5}">
                      <a16:colId xmlns:a16="http://schemas.microsoft.com/office/drawing/2014/main" val="3039850648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Berufsorientierte Abschluss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1087593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Hauptschulabschluss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80146137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Qualifizierender Hauptschulabschluss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5560043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020" y="450838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694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Berufsorientierter Abschluss (BoA)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In allen unterrichteten Fächern mindestens Note 4.</a:t>
            </a:r>
          </a:p>
          <a:p>
            <a:pPr lvl="0"/>
            <a:r>
              <a:rPr lang="de-DE" dirty="0"/>
              <a:t>Noten nach Anforderungen der Lernhilferichtlinien.</a:t>
            </a:r>
          </a:p>
          <a:p>
            <a:pPr lvl="0"/>
            <a:r>
              <a:rPr lang="de-DE" dirty="0"/>
              <a:t>Erfolgreiche Teilnahme an den Projektprüfungen.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77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Hauptschulabschluss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Alle unterrichteten Fächer mindestens Note 4 auf G-Kursniveau.</a:t>
            </a:r>
          </a:p>
          <a:p>
            <a:pPr lvl="0"/>
            <a:r>
              <a:rPr lang="de-DE" dirty="0"/>
              <a:t>Abschlussprüfung: Projektprüfung und zentrale Abschlussarbeiten in Mathe und Deutsch.</a:t>
            </a:r>
          </a:p>
          <a:p>
            <a:pPr lvl="0"/>
            <a:r>
              <a:rPr lang="de-DE" dirty="0"/>
              <a:t>Gesamtleistung für Abschluss: Noten + Prüfung mind. Schnitt 4,4.</a:t>
            </a:r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29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Qualifizierender Hauptschulabschluss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Abschlussprüfung: Projektprüfung und zentrale Abschlussarbeiten in Mathe, </a:t>
            </a:r>
            <a:r>
              <a:rPr lang="de-DE" b="1" dirty="0"/>
              <a:t>Englisch</a:t>
            </a:r>
            <a:r>
              <a:rPr lang="de-DE" dirty="0"/>
              <a:t> und Deutsch.</a:t>
            </a:r>
          </a:p>
          <a:p>
            <a:pPr lvl="0"/>
            <a:r>
              <a:rPr lang="de-DE" dirty="0"/>
              <a:t>Gesamtleistung für Abschluss: Noten + Prüfung mind. Schnitt 3,0.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55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Voraussetzungen für die Versetzung in Jahrgang 10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2 x E-Kurs (1 x aus D, E, M).</a:t>
            </a:r>
          </a:p>
          <a:p>
            <a:pPr lvl="0"/>
            <a:r>
              <a:rPr lang="de-DE" dirty="0"/>
              <a:t>Noten: G-Kurs Note 3, E-Kurs Note 4.</a:t>
            </a:r>
          </a:p>
          <a:p>
            <a:pPr lvl="0"/>
            <a:r>
              <a:rPr lang="de-DE" dirty="0"/>
              <a:t>Einhaltung aller Ausgleichsregelungen.</a:t>
            </a:r>
          </a:p>
          <a:p>
            <a:pPr lvl="0"/>
            <a:r>
              <a:rPr lang="de-DE" dirty="0"/>
              <a:t>Benötigte E-Kurse müssen zu Beginn des 2. Hj. erreicht sein. 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82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an der FES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C45DAAFF-B9FB-4B7C-177D-6F295CFB5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22" y="1380623"/>
            <a:ext cx="3724810" cy="484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41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>
            <a:off x="4490580" y="2279737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Abgang nach Jahrgang 9</a:t>
            </a:r>
          </a:p>
        </p:txBody>
      </p:sp>
      <p:sp>
        <p:nvSpPr>
          <p:cNvPr id="4" name="Ellipse 3"/>
          <p:cNvSpPr/>
          <p:nvPr/>
        </p:nvSpPr>
        <p:spPr>
          <a:xfrm>
            <a:off x="411681" y="711153"/>
            <a:ext cx="4610745" cy="210398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Ausbildung (dual)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Über 300 Berufe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Haupt-,Realschulabschluss, wenn erfolgreich bestanden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FOS, Gymnasium, Meister</a:t>
            </a:r>
          </a:p>
        </p:txBody>
      </p:sp>
      <p:sp>
        <p:nvSpPr>
          <p:cNvPr id="5" name="Ellipse 4"/>
          <p:cNvSpPr/>
          <p:nvPr/>
        </p:nvSpPr>
        <p:spPr>
          <a:xfrm>
            <a:off x="7284880" y="156022"/>
            <a:ext cx="4822750" cy="263027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Bildungsgang zur Berufsvorbereitung (BZB)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Hauptschulabschluss kann erworben werden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Agrarwirtschaft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Bautechnik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Holztechnik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Ernährung und Hauswirtschaft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…</a:t>
            </a:r>
          </a:p>
        </p:txBody>
      </p:sp>
      <p:sp>
        <p:nvSpPr>
          <p:cNvPr id="10" name="Ellipse 9"/>
          <p:cNvSpPr/>
          <p:nvPr/>
        </p:nvSpPr>
        <p:spPr>
          <a:xfrm>
            <a:off x="1844298" y="4563084"/>
            <a:ext cx="3817465" cy="1672225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Berufsfachschule (BFS)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Realschulabschluss kann erworben werden</a:t>
            </a:r>
          </a:p>
        </p:txBody>
      </p:sp>
      <p:cxnSp>
        <p:nvCxnSpPr>
          <p:cNvPr id="11" name="Gerader Verbinder 10"/>
          <p:cNvCxnSpPr/>
          <p:nvPr/>
        </p:nvCxnSpPr>
        <p:spPr>
          <a:xfrm>
            <a:off x="4641742" y="2340244"/>
            <a:ext cx="155726" cy="1399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r Verbinder 11"/>
          <p:cNvCxnSpPr/>
          <p:nvPr/>
        </p:nvCxnSpPr>
        <p:spPr>
          <a:xfrm flipH="1">
            <a:off x="6489915" y="2490083"/>
            <a:ext cx="1501240" cy="555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 flipH="1">
            <a:off x="4490580" y="3657600"/>
            <a:ext cx="531846" cy="10005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Ellipse 17"/>
          <p:cNvSpPr/>
          <p:nvPr/>
        </p:nvSpPr>
        <p:spPr>
          <a:xfrm>
            <a:off x="7082725" y="3264129"/>
            <a:ext cx="4448014" cy="2787959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Berufsfachschule zum Übergang in Ausbildung (BÜA)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Focus liegt auf den Übergang in die Ausbildung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Real- und Hauptschulabschluss können erworben werden.</a:t>
            </a:r>
          </a:p>
        </p:txBody>
      </p:sp>
      <p:cxnSp>
        <p:nvCxnSpPr>
          <p:cNvPr id="20" name="Gerader Verbinder 19"/>
          <p:cNvCxnSpPr>
            <a:stCxn id="3" idx="5"/>
            <a:endCxn id="18" idx="2"/>
          </p:cNvCxnSpPr>
          <p:nvPr/>
        </p:nvCxnSpPr>
        <p:spPr>
          <a:xfrm>
            <a:off x="6489915" y="3530658"/>
            <a:ext cx="592810" cy="11274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07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138407" y="2324745"/>
            <a:ext cx="6121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dirty="0"/>
              <a:t>Halbjahreszeugnis!!!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3729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5928" y="1825625"/>
            <a:ext cx="5840143" cy="435133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20521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466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			Vielen Dank für Ihre Aufmerksamkeit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57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</Words>
  <Application>Microsoft Office PowerPoint</Application>
  <PresentationFormat>Breitbild</PresentationFormat>
  <Paragraphs>114</Paragraphs>
  <Slides>20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</vt:lpstr>
      <vt:lpstr>Informationsabend Jahrgang 9</vt:lpstr>
      <vt:lpstr>Tagesordnung</vt:lpstr>
      <vt:lpstr>Angebote der Bundesagentur für Arbeit und GJB</vt:lpstr>
      <vt:lpstr>Digitale Pinnwand der Berufsorientierung.</vt:lpstr>
      <vt:lpstr>Praktikum in Jahrgang 9</vt:lpstr>
      <vt:lpstr>Differenzierte Fächer Jg. 9</vt:lpstr>
      <vt:lpstr>Projektprüfung</vt:lpstr>
      <vt:lpstr>Überblick Projektprüfung</vt:lpstr>
      <vt:lpstr>Bewertung der Projektprüfung</vt:lpstr>
      <vt:lpstr>Prüfungen für den Erwerb des Hauptschulabschlusses</vt:lpstr>
      <vt:lpstr>Abschlüsse an der FES am Ende Jahrgang 9</vt:lpstr>
      <vt:lpstr>Berufsorientierter Abschluss (BoA)</vt:lpstr>
      <vt:lpstr>Hauptschulabschluss</vt:lpstr>
      <vt:lpstr>Qualifizierender Hauptschulabschluss</vt:lpstr>
      <vt:lpstr>Voraussetzungen für die Versetzung in Jahrgang 10</vt:lpstr>
      <vt:lpstr>Abschlüsse an der FES</vt:lpstr>
      <vt:lpstr>PowerPoint-Präsentation</vt:lpstr>
      <vt:lpstr>PowerPoint-Präsentation</vt:lpstr>
      <vt:lpstr>PowerPoint-Präsentation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Informationsabend Jahrgang 10</dc:title>
  <dc:creator>Dorfmeyer, Jens</dc:creator>
  <cp:lastModifiedBy>Dorfmeyer, Jens</cp:lastModifiedBy>
  <cp:revision>93</cp:revision>
  <dcterms:created xsi:type="dcterms:W3CDTF">2020-09-01T12:40:15Z</dcterms:created>
  <dcterms:modified xsi:type="dcterms:W3CDTF">2026-09-01T12:58:26Z</dcterms:modified>
</cp:coreProperties>
</file>