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9" r:id="rId4"/>
  </p:sldMasterIdLst>
  <p:notesMasterIdLst>
    <p:notesMasterId r:id="rId17"/>
  </p:notesMasterIdLst>
  <p:sldIdLst>
    <p:sldId id="256" r:id="rId5"/>
    <p:sldId id="277" r:id="rId6"/>
    <p:sldId id="278" r:id="rId7"/>
    <p:sldId id="264" r:id="rId8"/>
    <p:sldId id="265" r:id="rId9"/>
    <p:sldId id="267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5143500" type="screen16x9"/>
  <p:notesSz cx="9926638" cy="6797675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56C434D-F8EA-C670-F4A7-4B575FA3A61D}" name="Valter, Stephanie" initials="VS" userId="S-1-5-21-343818398-1979792683-725345543-7266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99"/>
    <a:srgbClr val="E28700"/>
    <a:srgbClr val="996633"/>
    <a:srgbClr val="FFCC99"/>
    <a:srgbClr val="CC99FF"/>
    <a:srgbClr val="CCCCFF"/>
    <a:srgbClr val="FF9900"/>
    <a:srgbClr val="FF993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132" autoAdjust="0"/>
  </p:normalViewPr>
  <p:slideViewPr>
    <p:cSldViewPr>
      <p:cViewPr varScale="1">
        <p:scale>
          <a:sx n="163" d="100"/>
          <a:sy n="163" d="100"/>
        </p:scale>
        <p:origin x="150" y="2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1543" cy="33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798" y="0"/>
            <a:ext cx="4301543" cy="33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7163" y="509588"/>
            <a:ext cx="453231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664" y="3228896"/>
            <a:ext cx="7941310" cy="3058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612"/>
            <a:ext cx="4301543" cy="33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798" y="6456612"/>
            <a:ext cx="4301543" cy="339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0BC10CD-ACBC-4E28-8D0F-D6CF02DF84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07388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4604DE-A439-6340-F4CD-07B64EBE79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55AC4DB-6B19-E3E5-091A-4DAA5AFCF7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CDAA0D9-7AAE-01C8-01C5-A8023CC4D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C6013B2-EBA7-D5AA-F01B-E41A75DA0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1084183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9457A0-D5C0-4C1E-3C3F-59FD01B2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03258B0-C2F8-258E-96F6-03ABFB982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91FFA34-4D9E-1BE7-06D1-118C5B8F2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1D04A73-42B1-65B7-3F24-E14C5FAFD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60755266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60A3C5-1639-6893-2D89-350C01037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BA4C821-F0F7-58BA-EBBA-F968CF721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F65083B-51EE-9C48-565E-DDB3A237B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D8B96BC-CD34-9687-A3C2-538EBBD8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4706216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870800-CD05-95B3-B2FC-3BB740DBE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607820E-8615-23B4-4F11-66CD716DB3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A5DC29A-FA27-8B13-B4DA-1302B53409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0157754-5093-D927-B126-3EE676234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499663E-7C7A-0BB7-076F-E5A97A761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989568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1BB6A5-2388-82B6-453C-25EF9DC2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B1CCA4F-06DF-D3FD-901A-CE4CF486E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980984C-2CA5-A4D3-7024-12B66ED11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6E1651C-B451-837B-B7E2-03DF8F61FA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5E20151-1BE2-62D7-E6FD-028F4FB345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971803C-A57A-E3FC-7715-C0035D147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F7A70C9-73F9-FBD5-0174-EB295BBFB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89981098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98F9B4-B386-1A09-A708-752E8B4F7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7058D1A-E2C2-BE30-27E2-F07BB3B16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672E77E-D2D2-83AA-D44B-273EF84CD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64061870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16A346F-70EF-E073-334E-A4A12A4FB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AB72FCC-C0F4-D4A7-A931-8F13726B6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94001736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DE7094-DEF8-5C45-7B91-15752837D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BD631D1-D85B-7936-976F-FBC16CF62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B59D29D-9E0C-ECC9-7A53-C6CEB739D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310B968-00DE-85AE-077E-E15CB0BC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BB957F7-7EA9-E207-9FEE-C9A81E88C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92B9070-352D-4EDB-CD4C-C860D6D2D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3093098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35B540-D714-57E0-586D-113FE725F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85F044C-F087-0928-8A8B-F582F46149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4E3E2A1-6759-5612-17FD-8162869DB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5E44A5B-C000-7834-5ACC-E09A51135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3BAB6B5-B58C-E1A0-D4CE-A5B2A4812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A6CEA2C-C1FD-25F5-2C5A-3E7DEA122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44628541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0DF991-D69B-19AB-FF2E-F6E61EEA8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D7D1EF3-FC31-6487-A9DA-44EE26C96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488DD8D-4463-B1EB-49D1-58E5F8599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92554F2-0E2D-AC37-95E5-65306A105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9862832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671660A-DE8F-D715-DCDA-CB01384860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2DF3928D-F460-5123-28E4-B7ACD90DEA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A28778-AD2C-A39D-D5E7-358C9C09A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A1E68BF-08A7-67D8-F1E3-80C5707E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1278963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folie 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738188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70C90F2-01D9-4AA5-A85C-27A63631B086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26044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ndard-Tex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7544" y="670322"/>
            <a:ext cx="8497069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087"/>
                </a:solidFill>
              </a:defRPr>
            </a:lvl1pPr>
          </a:lstStyle>
          <a:p>
            <a:pPr lv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28" name="Rectangle 19"/>
          <p:cNvSpPr>
            <a:spLocks noGrp="1" noChangeArrowheads="1"/>
          </p:cNvSpPr>
          <p:nvPr>
            <p:ph type="dt" sz="quarter" idx="10"/>
          </p:nvPr>
        </p:nvSpPr>
        <p:spPr>
          <a:xfrm>
            <a:off x="7380289" y="4837510"/>
            <a:ext cx="1576387" cy="219075"/>
          </a:xfrm>
          <a:prstGeom prst="rect">
            <a:avLst/>
          </a:prstGeom>
        </p:spPr>
        <p:txBody>
          <a:bodyPr anchor="b" anchorCtr="0"/>
          <a:lstStyle>
            <a:lvl1pPr algn="r" eaLnBrk="0" hangingPunct="0">
              <a:defRPr sz="9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880D8169-47E9-4C41-A2C1-0ACE90524791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3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67545" y="1545432"/>
            <a:ext cx="8484370" cy="324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3087"/>
              </a:buClr>
              <a:defRPr/>
            </a:lvl1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" name="Datumsplatzhalter 2">
            <a:extLst>
              <a:ext uri="{FF2B5EF4-FFF2-40B4-BE49-F238E27FC236}">
                <a16:creationId xmlns:a16="http://schemas.microsoft.com/office/drawing/2014/main" id="{C869BA64-28BF-AFB8-2862-CA3A57EB72DE}"/>
              </a:ext>
            </a:extLst>
          </p:cNvPr>
          <p:cNvSpPr txBox="1">
            <a:spLocks/>
          </p:cNvSpPr>
          <p:nvPr userDrawn="1"/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870C90F2-01D9-4AA5-A85C-27A63631B086}" type="datetime1">
              <a:rPr lang="de-DE" smtClean="0"/>
              <a:pPr>
                <a:defRPr/>
              </a:pPr>
              <a:t>09.02.2026</a:t>
            </a:fld>
            <a:endParaRPr lang="de-DE" dirty="0"/>
          </a:p>
        </p:txBody>
      </p:sp>
      <p:sp>
        <p:nvSpPr>
          <p:cNvPr id="3" name="Foliennummernplatzhalter 4">
            <a:extLst>
              <a:ext uri="{FF2B5EF4-FFF2-40B4-BE49-F238E27FC236}">
                <a16:creationId xmlns:a16="http://schemas.microsoft.com/office/drawing/2014/main" id="{CCBB0F3B-56B9-9421-2A05-C1DF48C74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140076" y="4763146"/>
            <a:ext cx="2057400" cy="273844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262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schlic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96889" y="195719"/>
            <a:ext cx="7343775" cy="38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050" b="1" dirty="0">
                <a:solidFill>
                  <a:srgbClr val="003087"/>
                </a:solidFill>
              </a:rPr>
              <a:t>Staatliches Schulamt </a:t>
            </a:r>
            <a:br>
              <a:rPr lang="de-DE" sz="1050" b="1" dirty="0">
                <a:solidFill>
                  <a:srgbClr val="003087"/>
                </a:solidFill>
              </a:rPr>
            </a:br>
            <a:r>
              <a:rPr lang="de-DE" sz="1050" b="1" dirty="0">
                <a:solidFill>
                  <a:srgbClr val="003087"/>
                </a:solidFill>
              </a:rPr>
              <a:t>für die Stadt Frankfurt am Main</a:t>
            </a:r>
            <a:endParaRPr lang="de-DE" sz="900" b="0" dirty="0">
              <a:solidFill>
                <a:srgbClr val="003087"/>
              </a:solidFill>
            </a:endParaRPr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935" y="250033"/>
            <a:ext cx="509553" cy="6596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3" y="1488900"/>
            <a:ext cx="8477251" cy="525773"/>
          </a:xfrm>
        </p:spPr>
        <p:txBody>
          <a:bodyPr lIns="0" tIns="72000" rIns="0" bIns="0" anchor="t"/>
          <a:lstStyle>
            <a:lvl1pPr marL="0" indent="0">
              <a:lnSpc>
                <a:spcPts val="1800"/>
              </a:lnSpc>
              <a:spcAft>
                <a:spcPct val="0"/>
              </a:spcAft>
              <a:buFont typeface="Wingdings" pitchFamily="2" charset="2"/>
              <a:buNone/>
              <a:defRPr sz="1650"/>
            </a:lvl1pPr>
          </a:lstStyle>
          <a:p>
            <a:pPr lvl="0"/>
            <a:r>
              <a:rPr lang="de-DE" noProof="0"/>
              <a:t>Master-Untertitelformat bearbeiten</a:t>
            </a:r>
            <a:endParaRPr lang="de-DE" noProof="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87363" y="670322"/>
            <a:ext cx="8477251" cy="738188"/>
          </a:xfrm>
        </p:spPr>
        <p:txBody>
          <a:bodyPr lIns="0" rIns="0"/>
          <a:lstStyle>
            <a:lvl1pPr>
              <a:defRPr>
                <a:solidFill>
                  <a:srgbClr val="003087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2" name="Datumsplatzhalter 2">
            <a:extLst>
              <a:ext uri="{FF2B5EF4-FFF2-40B4-BE49-F238E27FC236}">
                <a16:creationId xmlns:a16="http://schemas.microsoft.com/office/drawing/2014/main" id="{6E149B00-7ED4-45B7-4715-23591C44FF0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pPr>
              <a:defRPr/>
            </a:pPr>
            <a:fld id="{870C90F2-01D9-4AA5-A85C-27A63631B086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4">
            <a:extLst>
              <a:ext uri="{FF2B5EF4-FFF2-40B4-BE49-F238E27FC236}">
                <a16:creationId xmlns:a16="http://schemas.microsoft.com/office/drawing/2014/main" id="{E9230AC2-3977-913A-C4CC-DBBB03A00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140076" y="4763146"/>
            <a:ext cx="2057400" cy="273844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5265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484487"/>
            <a:ext cx="8435975" cy="525773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lang="de-DE" sz="1650" noProof="0" dirty="0" smtClean="0"/>
            </a:lvl1pPr>
          </a:lstStyle>
          <a:p>
            <a:pPr marL="257175" lvl="0" indent="-257175">
              <a:lnSpc>
                <a:spcPts val="1800"/>
              </a:lnSpc>
              <a:spcAft>
                <a:spcPct val="0"/>
              </a:spcAft>
            </a:pPr>
            <a:r>
              <a:rPr lang="de-DE" noProof="0"/>
              <a:t>Master-Untertitelformat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673663"/>
            <a:ext cx="7688212" cy="74295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>
                <a:solidFill>
                  <a:srgbClr val="003087"/>
                </a:solidFill>
              </a:defRPr>
            </a:lvl1pPr>
          </a:lstStyle>
          <a:p>
            <a:pPr lvl="0"/>
            <a:r>
              <a:rPr lang="de-DE" noProof="0"/>
              <a:t>Mastertitelformat bearbeiten</a:t>
            </a:r>
            <a:endParaRPr lang="de-DE" noProof="0" dirty="0"/>
          </a:p>
        </p:txBody>
      </p:sp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9" y="195719"/>
            <a:ext cx="7343775" cy="38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050" b="1" dirty="0">
                <a:solidFill>
                  <a:srgbClr val="003087"/>
                </a:solidFill>
              </a:rPr>
              <a:t>Staatliches Schulamt </a:t>
            </a:r>
            <a:br>
              <a:rPr lang="de-DE" sz="1050" b="1" dirty="0">
                <a:solidFill>
                  <a:srgbClr val="003087"/>
                </a:solidFill>
              </a:rPr>
            </a:br>
            <a:r>
              <a:rPr lang="de-DE" sz="1050" b="1" dirty="0">
                <a:solidFill>
                  <a:srgbClr val="003087"/>
                </a:solidFill>
              </a:rPr>
              <a:t>für die Stadt Frankfurt am Main</a:t>
            </a:r>
            <a:endParaRPr lang="de-DE" sz="900" b="0" dirty="0">
              <a:solidFill>
                <a:srgbClr val="003087"/>
              </a:solidFill>
            </a:endParaRPr>
          </a:p>
        </p:txBody>
      </p:sp>
      <p:pic>
        <p:nvPicPr>
          <p:cNvPr id="23" name="Grafik 2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935" y="250033"/>
            <a:ext cx="509553" cy="65960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253587" y="2026444"/>
            <a:ext cx="8890413" cy="3117056"/>
          </a:xfrm>
        </p:spPr>
        <p:txBody>
          <a:bodyPr anchor="b"/>
          <a:lstStyle>
            <a:lvl1pPr marL="0" indent="0" algn="ctr">
              <a:buNone/>
              <a:defRPr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6007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ndard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6889" y="670322"/>
            <a:ext cx="8467724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087"/>
                </a:solidFill>
              </a:defRPr>
            </a:lvl1pPr>
          </a:lstStyle>
          <a:p>
            <a:pPr lv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2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03999" y="1582341"/>
            <a:ext cx="8447915" cy="320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3087"/>
              </a:buClr>
              <a:defRPr/>
            </a:lvl1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5" name="Text Box 7"/>
          <p:cNvSpPr txBox="1">
            <a:spLocks noChangeArrowheads="1"/>
          </p:cNvSpPr>
          <p:nvPr userDrawn="1"/>
        </p:nvSpPr>
        <p:spPr bwMode="auto">
          <a:xfrm>
            <a:off x="496889" y="189310"/>
            <a:ext cx="7343775" cy="38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050" b="1" dirty="0">
                <a:solidFill>
                  <a:srgbClr val="003087"/>
                </a:solidFill>
              </a:rPr>
              <a:t>Staatliches Schulamt </a:t>
            </a:r>
            <a:br>
              <a:rPr lang="de-DE" sz="1050" b="1" dirty="0">
                <a:solidFill>
                  <a:srgbClr val="003087"/>
                </a:solidFill>
              </a:rPr>
            </a:br>
            <a:r>
              <a:rPr lang="de-DE" sz="1050" b="1" dirty="0">
                <a:solidFill>
                  <a:srgbClr val="003087"/>
                </a:solidFill>
              </a:rPr>
              <a:t>für die Stadt Frankfurt am Main</a:t>
            </a:r>
            <a:endParaRPr lang="de-DE" sz="900" b="0" dirty="0">
              <a:solidFill>
                <a:srgbClr val="003087"/>
              </a:solidFill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98DDA1F3-266A-4F1C-A356-2C60C262C5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68219" y="195720"/>
            <a:ext cx="1296269" cy="382411"/>
          </a:xfrm>
          <a:prstGeom prst="rect">
            <a:avLst/>
          </a:prstGeom>
        </p:spPr>
      </p:pic>
      <p:sp>
        <p:nvSpPr>
          <p:cNvPr id="2" name="Datumsplatzhalter 2">
            <a:extLst>
              <a:ext uri="{FF2B5EF4-FFF2-40B4-BE49-F238E27FC236}">
                <a16:creationId xmlns:a16="http://schemas.microsoft.com/office/drawing/2014/main" id="{20DE00FE-AA30-4501-4037-40D58AF48CE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628650" y="4767263"/>
            <a:ext cx="2057400" cy="273844"/>
          </a:xfrm>
        </p:spPr>
        <p:txBody>
          <a:bodyPr/>
          <a:lstStyle/>
          <a:p>
            <a:pPr>
              <a:defRPr/>
            </a:pPr>
            <a:fld id="{870C90F2-01D9-4AA5-A85C-27A63631B086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3" name="Foliennummernplatzhalter 4">
            <a:extLst>
              <a:ext uri="{FF2B5EF4-FFF2-40B4-BE49-F238E27FC236}">
                <a16:creationId xmlns:a16="http://schemas.microsoft.com/office/drawing/2014/main" id="{32D32BF3-07A2-6258-BDDE-DE67C53AA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140076" y="4763146"/>
            <a:ext cx="2057400" cy="273844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5099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738188"/>
          </a:xfrm>
        </p:spPr>
        <p:txBody>
          <a:bodyPr/>
          <a:lstStyle>
            <a:lvl1pPr>
              <a:defRPr>
                <a:solidFill>
                  <a:srgbClr val="003087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A2DC49A-64FA-4C3F-80F3-AF205E2A1F91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716016" y="1545637"/>
            <a:ext cx="4240083" cy="324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467544" y="1545637"/>
            <a:ext cx="4152223" cy="3240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63932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 - ohne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8251A07-1F74-4A98-82D5-CBD0DE5164A2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87621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61FF7AE-E47F-48DC-9035-E2B5C6B71021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23715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 - schlic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42086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ABC6915-E11F-44E2-A087-31E6B6A359CE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685800"/>
            <a:ext cx="5256584" cy="4046190"/>
          </a:xfrm>
        </p:spPr>
        <p:txBody>
          <a:bodyPr>
            <a:normAutofit/>
          </a:bodyPr>
          <a:lstStyle>
            <a:lvl1pPr eaLnBrk="1" latinLnBrk="0" hangingPunct="1">
              <a:defRPr kumimoji="0" lang="de-DE" sz="1800"/>
            </a:lvl1pPr>
            <a:lvl2pPr eaLnBrk="1" latinLnBrk="0" hangingPunct="1">
              <a:defRPr kumimoji="0" lang="de-DE" sz="1500"/>
            </a:lvl2pPr>
            <a:lvl3pPr eaLnBrk="1" latinLnBrk="0" hangingPunct="1">
              <a:defRPr kumimoji="0" lang="de-DE" sz="1350"/>
            </a:lvl3pPr>
            <a:lvl4pPr eaLnBrk="1" latinLnBrk="0" hangingPunct="1">
              <a:defRPr kumimoji="0" lang="de-DE" sz="1200"/>
            </a:lvl4pPr>
            <a:lvl5pPr eaLnBrk="1" latinLnBrk="0" hangingPunct="1">
              <a:defRPr kumimoji="0" lang="de-DE" sz="1200"/>
            </a:lvl5pPr>
            <a:lvl6pPr eaLnBrk="1" latinLnBrk="0" hangingPunct="1">
              <a:defRPr kumimoji="0" lang="de-DE" sz="1500"/>
            </a:lvl6pPr>
            <a:lvl7pPr eaLnBrk="1" latinLnBrk="0" hangingPunct="1">
              <a:defRPr kumimoji="0" lang="de-DE" sz="1500"/>
            </a:lvl7pPr>
            <a:lvl8pPr eaLnBrk="1" latinLnBrk="0" hangingPunct="1">
              <a:defRPr kumimoji="0" lang="de-DE" sz="1500"/>
            </a:lvl8pPr>
            <a:lvl9pPr eaLnBrk="1" latinLnBrk="0" hangingPunct="1">
              <a:defRPr kumimoji="0" lang="de-DE" sz="1500"/>
            </a:lvl9pPr>
          </a:lstStyle>
          <a:p>
            <a:pPr lvl="0" eaLnBrk="1" latinLnBrk="0" hangingPunct="1"/>
            <a:r>
              <a:rPr lang="de-DE"/>
              <a:t>Mastertextformat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6" y="1509918"/>
            <a:ext cx="3008313" cy="3240360"/>
          </a:xfrm>
        </p:spPr>
        <p:txBody>
          <a:bodyPr/>
          <a:lstStyle>
            <a:lvl1pPr marL="0" indent="0" eaLnBrk="1" latinLnBrk="0" hangingPunct="1">
              <a:buNone/>
              <a:defRPr kumimoji="0" lang="de-DE" sz="1050"/>
            </a:lvl1pPr>
            <a:lvl2pPr marL="342900" indent="0" eaLnBrk="1" latinLnBrk="0" hangingPunct="1">
              <a:buNone/>
              <a:defRPr kumimoji="0" lang="de-DE" sz="900"/>
            </a:lvl2pPr>
            <a:lvl3pPr marL="685800" indent="0" eaLnBrk="1" latinLnBrk="0" hangingPunct="1">
              <a:buNone/>
              <a:defRPr kumimoji="0" lang="de-DE" sz="750"/>
            </a:lvl3pPr>
            <a:lvl4pPr marL="1028700" indent="0" eaLnBrk="1" latinLnBrk="0" hangingPunct="1">
              <a:buNone/>
              <a:defRPr kumimoji="0" lang="de-DE" sz="675"/>
            </a:lvl4pPr>
            <a:lvl5pPr marL="1371600" indent="0" eaLnBrk="1" latinLnBrk="0" hangingPunct="1">
              <a:buNone/>
              <a:defRPr kumimoji="0" lang="de-DE" sz="675"/>
            </a:lvl5pPr>
            <a:lvl6pPr marL="1714500" indent="0" eaLnBrk="1" latinLnBrk="0" hangingPunct="1">
              <a:buNone/>
              <a:defRPr kumimoji="0" lang="de-DE" sz="675"/>
            </a:lvl6pPr>
            <a:lvl7pPr marL="2057400" indent="0" eaLnBrk="1" latinLnBrk="0" hangingPunct="1">
              <a:buNone/>
              <a:defRPr kumimoji="0" lang="de-DE" sz="675"/>
            </a:lvl7pPr>
            <a:lvl8pPr marL="2400300" indent="0" eaLnBrk="1" latinLnBrk="0" hangingPunct="1">
              <a:buNone/>
              <a:defRPr kumimoji="0" lang="de-DE" sz="675"/>
            </a:lvl8pPr>
            <a:lvl9pPr marL="2743200" indent="0" eaLnBrk="1" latinLnBrk="0" hangingPunct="1">
              <a:buNone/>
              <a:defRPr kumimoji="0" lang="de-DE" sz="675"/>
            </a:lvl9pPr>
          </a:lstStyle>
          <a:p>
            <a:pPr lvl="0" eaLnBrk="1" latinLnBrk="0" hangingPunct="1"/>
            <a:r>
              <a:rPr lang="de-DE"/>
              <a:t>Mastertextformat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1" y="737379"/>
            <a:ext cx="3011438" cy="605284"/>
          </a:xfrm>
        </p:spPr>
        <p:txBody>
          <a:bodyPr anchor="t"/>
          <a:lstStyle>
            <a:lvl1pPr>
              <a:defRPr sz="1350">
                <a:solidFill>
                  <a:srgbClr val="003087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32651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D85C73B-8746-43D2-B2DF-264E9B26874F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685800"/>
            <a:ext cx="5256584" cy="4046190"/>
          </a:xfrm>
        </p:spPr>
        <p:txBody>
          <a:bodyPr>
            <a:normAutofit/>
          </a:bodyPr>
          <a:lstStyle>
            <a:lvl1pPr eaLnBrk="1" latinLnBrk="0" hangingPunct="1">
              <a:defRPr kumimoji="0" lang="de-DE" sz="1800"/>
            </a:lvl1pPr>
            <a:lvl2pPr eaLnBrk="1" latinLnBrk="0" hangingPunct="1">
              <a:defRPr kumimoji="0" lang="de-DE" sz="1500"/>
            </a:lvl2pPr>
            <a:lvl3pPr eaLnBrk="1" latinLnBrk="0" hangingPunct="1">
              <a:defRPr kumimoji="0" lang="de-DE" sz="1350"/>
            </a:lvl3pPr>
            <a:lvl4pPr eaLnBrk="1" latinLnBrk="0" hangingPunct="1">
              <a:defRPr kumimoji="0" lang="de-DE" sz="1200"/>
            </a:lvl4pPr>
            <a:lvl5pPr eaLnBrk="1" latinLnBrk="0" hangingPunct="1">
              <a:defRPr kumimoji="0" lang="de-DE" sz="1200"/>
            </a:lvl5pPr>
            <a:lvl6pPr eaLnBrk="1" latinLnBrk="0" hangingPunct="1">
              <a:defRPr kumimoji="0" lang="de-DE" sz="1500"/>
            </a:lvl6pPr>
            <a:lvl7pPr eaLnBrk="1" latinLnBrk="0" hangingPunct="1">
              <a:defRPr kumimoji="0" lang="de-DE" sz="1500"/>
            </a:lvl7pPr>
            <a:lvl8pPr eaLnBrk="1" latinLnBrk="0" hangingPunct="1">
              <a:defRPr kumimoji="0" lang="de-DE" sz="1500"/>
            </a:lvl8pPr>
            <a:lvl9pPr eaLnBrk="1" latinLnBrk="0" hangingPunct="1">
              <a:defRPr kumimoji="0" lang="de-DE" sz="1500"/>
            </a:lvl9pPr>
          </a:lstStyle>
          <a:p>
            <a:pPr lvl="0" eaLnBrk="1" latinLnBrk="0" hangingPunct="1"/>
            <a:r>
              <a:rPr lang="de-DE"/>
              <a:t>Mastertextformat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6" y="1347614"/>
            <a:ext cx="3008313" cy="3384376"/>
          </a:xfrm>
        </p:spPr>
        <p:txBody>
          <a:bodyPr/>
          <a:lstStyle>
            <a:lvl1pPr marL="0" indent="0" eaLnBrk="1" latinLnBrk="0" hangingPunct="1">
              <a:buNone/>
              <a:defRPr kumimoji="0" lang="de-DE" sz="1050"/>
            </a:lvl1pPr>
            <a:lvl2pPr marL="342900" indent="0" eaLnBrk="1" latinLnBrk="0" hangingPunct="1">
              <a:buNone/>
              <a:defRPr kumimoji="0" lang="de-DE" sz="900"/>
            </a:lvl2pPr>
            <a:lvl3pPr marL="685800" indent="0" eaLnBrk="1" latinLnBrk="0" hangingPunct="1">
              <a:buNone/>
              <a:defRPr kumimoji="0" lang="de-DE" sz="750"/>
            </a:lvl3pPr>
            <a:lvl4pPr marL="1028700" indent="0" eaLnBrk="1" latinLnBrk="0" hangingPunct="1">
              <a:buNone/>
              <a:defRPr kumimoji="0" lang="de-DE" sz="675"/>
            </a:lvl4pPr>
            <a:lvl5pPr marL="1371600" indent="0" eaLnBrk="1" latinLnBrk="0" hangingPunct="1">
              <a:buNone/>
              <a:defRPr kumimoji="0" lang="de-DE" sz="675"/>
            </a:lvl5pPr>
            <a:lvl6pPr marL="1714500" indent="0" eaLnBrk="1" latinLnBrk="0" hangingPunct="1">
              <a:buNone/>
              <a:defRPr kumimoji="0" lang="de-DE" sz="675"/>
            </a:lvl6pPr>
            <a:lvl7pPr marL="2057400" indent="0" eaLnBrk="1" latinLnBrk="0" hangingPunct="1">
              <a:buNone/>
              <a:defRPr kumimoji="0" lang="de-DE" sz="675"/>
            </a:lvl7pPr>
            <a:lvl8pPr marL="2400300" indent="0" eaLnBrk="1" latinLnBrk="0" hangingPunct="1">
              <a:buNone/>
              <a:defRPr kumimoji="0" lang="de-DE" sz="675"/>
            </a:lvl8pPr>
            <a:lvl9pPr marL="2743200" indent="0" eaLnBrk="1" latinLnBrk="0" hangingPunct="1">
              <a:buNone/>
              <a:defRPr kumimoji="0" lang="de-DE" sz="675"/>
            </a:lvl9pPr>
          </a:lstStyle>
          <a:p>
            <a:pPr lvl="0" eaLnBrk="1" latinLnBrk="0" hangingPunct="1"/>
            <a:r>
              <a:rPr lang="de-DE"/>
              <a:t>Mastertextformat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0" y="734973"/>
            <a:ext cx="3011438" cy="504057"/>
          </a:xfrm>
        </p:spPr>
        <p:txBody>
          <a:bodyPr anchor="t"/>
          <a:lstStyle>
            <a:lvl1pPr>
              <a:defRPr sz="1350">
                <a:solidFill>
                  <a:srgbClr val="003087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4979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E00A7AD-59B9-3028-EC87-38EA1CBC3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C6E3CC1-F774-B531-76E1-489F2DB12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4919B6-26E8-9613-56A3-9EC89383C9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7C1E37B6-3E02-4C4C-884B-FC01FA70DD6A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44955A4-24F0-BB85-98B7-8B5A5E009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40076" y="4763146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3EF28118-C204-2C01-E0CF-92642E1BE1B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96889" y="195720"/>
            <a:ext cx="7343775" cy="38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050" b="1" dirty="0">
                <a:solidFill>
                  <a:srgbClr val="003087"/>
                </a:solidFill>
              </a:rPr>
              <a:t>Staatliches Schulamt </a:t>
            </a:r>
            <a:br>
              <a:rPr lang="de-DE" sz="1050" b="1" dirty="0">
                <a:solidFill>
                  <a:srgbClr val="003087"/>
                </a:solidFill>
              </a:rPr>
            </a:br>
            <a:r>
              <a:rPr lang="de-DE" sz="1050" b="1" dirty="0">
                <a:solidFill>
                  <a:srgbClr val="003087"/>
                </a:solidFill>
              </a:rPr>
              <a:t>für die Stadt Frankfurt am Main</a:t>
            </a:r>
            <a:endParaRPr lang="de-DE" sz="900" b="0" dirty="0">
              <a:solidFill>
                <a:srgbClr val="003087"/>
              </a:solidFill>
            </a:endParaRP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4432E79E-4DC7-7185-3517-790B0BE3FCD6}"/>
              </a:ext>
            </a:extLst>
          </p:cNvPr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6979524" y="4629208"/>
            <a:ext cx="1722279" cy="407782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33280334-C60D-E7C1-058A-1EBD14C74868}"/>
              </a:ext>
            </a:extLst>
          </p:cNvPr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95720"/>
            <a:ext cx="2267744" cy="32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99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663" r:id="rId14"/>
    <p:sldLayoutId id="2147483688" r:id="rId15"/>
    <p:sldLayoutId id="2147483666" r:id="rId16"/>
    <p:sldLayoutId id="2147483676" r:id="rId17"/>
    <p:sldLayoutId id="2147483680" r:id="rId18"/>
    <p:sldLayoutId id="2147483687" r:id="rId19"/>
    <p:sldLayoutId id="2147483682" r:id="rId20"/>
    <p:sldLayoutId id="2147483678" r:id="rId21"/>
    <p:sldLayoutId id="2147483681" r:id="rId2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1445CC14-9015-4C9B-9016-27BC75E1E4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Pakt für den Ganztag – Frankfurter Modell</a:t>
            </a: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7BE02970-3AE6-4767-8DB0-FFCDBBCA1F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Organisatorische Grundlagen ab dem SJ 26/27</a:t>
            </a:r>
          </a:p>
          <a:p>
            <a:r>
              <a:rPr lang="de-DE" sz="1100" dirty="0"/>
              <a:t>								</a:t>
            </a:r>
            <a:r>
              <a:rPr lang="de-DE" sz="1200" dirty="0"/>
              <a:t>(Stand 01.2026)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3471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1E0AD9-58DB-354C-9DDC-AC2D8DC7F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89260"/>
          </a:xfrm>
        </p:spPr>
        <p:txBody>
          <a:bodyPr>
            <a:normAutofit fontScale="90000"/>
          </a:bodyPr>
          <a:lstStyle/>
          <a:p>
            <a:br>
              <a:rPr lang="de-DE" dirty="0"/>
            </a:br>
            <a:r>
              <a:rPr lang="de-DE" dirty="0"/>
              <a:t>Gliederung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8A7FF0E-3ADE-F988-96F4-3237D575C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572000" y="4731990"/>
            <a:ext cx="706438" cy="225028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E28E4B9-13AE-0912-BA03-2CA3D47A2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779662"/>
            <a:ext cx="4896544" cy="1800200"/>
          </a:xfrm>
        </p:spPr>
        <p:txBody>
          <a:bodyPr/>
          <a:lstStyle/>
          <a:p>
            <a:pPr marL="342900" indent="-342900">
              <a:buSzPct val="100000"/>
              <a:buFont typeface="+mj-lt"/>
              <a:buAutoNum type="arabicPeriod"/>
            </a:pPr>
            <a:r>
              <a:rPr lang="de-DE" sz="2000" dirty="0">
                <a:solidFill>
                  <a:schemeClr val="tx2"/>
                </a:solidFill>
              </a:rPr>
              <a:t>Rechtliche Grundlagen</a:t>
            </a:r>
          </a:p>
          <a:p>
            <a:pPr marL="342900" indent="-342900">
              <a:buSzPct val="100000"/>
              <a:buFont typeface="+mj-lt"/>
              <a:buAutoNum type="arabicPeriod"/>
            </a:pPr>
            <a:r>
              <a:rPr lang="de-DE" sz="2000" dirty="0">
                <a:solidFill>
                  <a:schemeClr val="tx2"/>
                </a:solidFill>
              </a:rPr>
              <a:t>Organisatorische Grundlagen</a:t>
            </a:r>
          </a:p>
          <a:p>
            <a:pPr marL="342900" indent="-342900">
              <a:buSzPct val="100000"/>
              <a:buFont typeface="+mj-lt"/>
              <a:buAutoNum type="arabicPeriod"/>
            </a:pPr>
            <a:r>
              <a:rPr lang="de-DE" sz="2000" dirty="0">
                <a:solidFill>
                  <a:schemeClr val="tx2"/>
                </a:solidFill>
              </a:rPr>
              <a:t>Pädagogische Grundlagen</a:t>
            </a:r>
          </a:p>
          <a:p>
            <a:pPr marL="342900" indent="-342900">
              <a:buSzPct val="100000"/>
              <a:buFont typeface="+mj-lt"/>
              <a:buAutoNum type="arabicPeriod"/>
            </a:pPr>
            <a:r>
              <a:rPr lang="de-DE" sz="2000" dirty="0">
                <a:solidFill>
                  <a:schemeClr val="tx2"/>
                </a:solidFill>
              </a:rPr>
              <a:t>Pädagogische Unterstützungsangebote</a:t>
            </a:r>
          </a:p>
        </p:txBody>
      </p:sp>
    </p:spTree>
    <p:extLst>
      <p:ext uri="{BB962C8B-B14F-4D97-AF65-F5344CB8AC3E}">
        <p14:creationId xmlns:p14="http://schemas.microsoft.com/office/powerpoint/2010/main" val="1760047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D72D2E2-565D-6721-650C-72D2D698952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80D8169-47E9-4C41-A2C1-0ACE90524791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8A7FF0E-3ADE-F988-96F4-3237D575C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99992" y="4798195"/>
            <a:ext cx="706438" cy="225028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  <p:sp>
        <p:nvSpPr>
          <p:cNvPr id="8" name="Titel 6">
            <a:extLst>
              <a:ext uri="{FF2B5EF4-FFF2-40B4-BE49-F238E27FC236}">
                <a16:creationId xmlns:a16="http://schemas.microsoft.com/office/drawing/2014/main" id="{CBDAA3BF-FE58-CE91-45F0-BB0CD4DC2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>
                <a:solidFill>
                  <a:schemeClr val="tx1"/>
                </a:solidFill>
              </a:rPr>
              <a:t>1. Rechtliche Grundlagen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0005840-552F-17DD-2334-1C4AE508CFAC}"/>
              </a:ext>
            </a:extLst>
          </p:cNvPr>
          <p:cNvSpPr/>
          <p:nvPr/>
        </p:nvSpPr>
        <p:spPr>
          <a:xfrm>
            <a:off x="459882" y="1253024"/>
            <a:ext cx="6920408" cy="33178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Ganztagsförderungsgesetz 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SGB VIII und HKJGB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Hessisches Schulgesetz § 15 und 16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Hessischer Referenzrahmen Schulqualität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Richtlinie für ganztägig arbeitende Schulen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Qualitätsrahmen für die Profile ganztägig arbeitender Schulen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Bildungs- und Erziehungsplan für Kinder von 0-10 Jahren in Hessen</a:t>
            </a:r>
          </a:p>
          <a:p>
            <a:pPr marL="285750" lvl="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Planungsrahmen Grundschulen Frankfurt am Main</a:t>
            </a:r>
          </a:p>
          <a:p>
            <a:pPr marL="285750" indent="-28575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/>
              <a:buChar char="•"/>
            </a:pPr>
            <a:r>
              <a:rPr lang="de-DE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Kooperationsvereinbarungen</a:t>
            </a:r>
          </a:p>
        </p:txBody>
      </p:sp>
    </p:spTree>
    <p:extLst>
      <p:ext uri="{BB962C8B-B14F-4D97-AF65-F5344CB8AC3E}">
        <p14:creationId xmlns:p14="http://schemas.microsoft.com/office/powerpoint/2010/main" val="824182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  <p:sp>
        <p:nvSpPr>
          <p:cNvPr id="112" name="Rechteck 111">
            <a:extLst>
              <a:ext uri="{FF2B5EF4-FFF2-40B4-BE49-F238E27FC236}">
                <a16:creationId xmlns:a16="http://schemas.microsoft.com/office/drawing/2014/main" id="{6CA3D12E-43E6-4275-8D06-9A06A4BF09D7}"/>
              </a:ext>
            </a:extLst>
          </p:cNvPr>
          <p:cNvSpPr/>
          <p:nvPr/>
        </p:nvSpPr>
        <p:spPr>
          <a:xfrm>
            <a:off x="634039" y="1939831"/>
            <a:ext cx="1183642" cy="860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/>
              <a:t>HMKB</a:t>
            </a:r>
          </a:p>
        </p:txBody>
      </p:sp>
      <p:cxnSp>
        <p:nvCxnSpPr>
          <p:cNvPr id="113" name="Gerade Verbindung mit Pfeil 112">
            <a:extLst>
              <a:ext uri="{FF2B5EF4-FFF2-40B4-BE49-F238E27FC236}">
                <a16:creationId xmlns:a16="http://schemas.microsoft.com/office/drawing/2014/main" id="{B82D12F2-D937-4ECE-A5C0-2B3485DC7BA1}"/>
              </a:ext>
            </a:extLst>
          </p:cNvPr>
          <p:cNvCxnSpPr>
            <a:cxnSpLocks/>
          </p:cNvCxnSpPr>
          <p:nvPr/>
        </p:nvCxnSpPr>
        <p:spPr>
          <a:xfrm>
            <a:off x="1586608" y="3251560"/>
            <a:ext cx="0" cy="4544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hteck 113">
            <a:extLst>
              <a:ext uri="{FF2B5EF4-FFF2-40B4-BE49-F238E27FC236}">
                <a16:creationId xmlns:a16="http://schemas.microsoft.com/office/drawing/2014/main" id="{1793DBDC-0674-4111-9D12-53C4967854B7}"/>
              </a:ext>
            </a:extLst>
          </p:cNvPr>
          <p:cNvSpPr/>
          <p:nvPr/>
        </p:nvSpPr>
        <p:spPr>
          <a:xfrm>
            <a:off x="987775" y="3233219"/>
            <a:ext cx="1183643" cy="841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dirty="0"/>
              <a:t>Staatliches Schulamt</a:t>
            </a:r>
          </a:p>
        </p:txBody>
      </p:sp>
      <p:pic>
        <p:nvPicPr>
          <p:cNvPr id="115" name="Grafik 114">
            <a:extLst>
              <a:ext uri="{FF2B5EF4-FFF2-40B4-BE49-F238E27FC236}">
                <a16:creationId xmlns:a16="http://schemas.microsoft.com/office/drawing/2014/main" id="{3A1402C9-9905-4523-B169-AAAF4939B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939" y="1700007"/>
            <a:ext cx="397283" cy="47964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6" name="Rechteck: obere Ecken abgerundet 115">
            <a:extLst>
              <a:ext uri="{FF2B5EF4-FFF2-40B4-BE49-F238E27FC236}">
                <a16:creationId xmlns:a16="http://schemas.microsoft.com/office/drawing/2014/main" id="{F632DE19-52F2-41D4-B35B-6374E839DD80}"/>
              </a:ext>
            </a:extLst>
          </p:cNvPr>
          <p:cNvSpPr/>
          <p:nvPr/>
        </p:nvSpPr>
        <p:spPr>
          <a:xfrm>
            <a:off x="1633802" y="2955755"/>
            <a:ext cx="126503" cy="235745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7" name="Smiley 116">
            <a:extLst>
              <a:ext uri="{FF2B5EF4-FFF2-40B4-BE49-F238E27FC236}">
                <a16:creationId xmlns:a16="http://schemas.microsoft.com/office/drawing/2014/main" id="{5CE7B78B-87B5-404A-AABE-23F54EA98674}"/>
              </a:ext>
            </a:extLst>
          </p:cNvPr>
          <p:cNvSpPr/>
          <p:nvPr/>
        </p:nvSpPr>
        <p:spPr>
          <a:xfrm>
            <a:off x="1641173" y="2817130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9" name="Gerade Verbindung mit Pfeil 118">
            <a:extLst>
              <a:ext uri="{FF2B5EF4-FFF2-40B4-BE49-F238E27FC236}">
                <a16:creationId xmlns:a16="http://schemas.microsoft.com/office/drawing/2014/main" id="{057DD900-7D0F-4AA9-BBA9-223D21810232}"/>
              </a:ext>
            </a:extLst>
          </p:cNvPr>
          <p:cNvCxnSpPr>
            <a:cxnSpLocks/>
          </p:cNvCxnSpPr>
          <p:nvPr/>
        </p:nvCxnSpPr>
        <p:spPr>
          <a:xfrm flipH="1" flipV="1">
            <a:off x="7616110" y="3371754"/>
            <a:ext cx="23427" cy="119861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Gerader Verbinder 119">
            <a:extLst>
              <a:ext uri="{FF2B5EF4-FFF2-40B4-BE49-F238E27FC236}">
                <a16:creationId xmlns:a16="http://schemas.microsoft.com/office/drawing/2014/main" id="{9DE443F7-B6C9-4C87-883F-581B4BEB6786}"/>
              </a:ext>
            </a:extLst>
          </p:cNvPr>
          <p:cNvCxnSpPr>
            <a:cxnSpLocks/>
          </p:cNvCxnSpPr>
          <p:nvPr/>
        </p:nvCxnSpPr>
        <p:spPr>
          <a:xfrm>
            <a:off x="805487" y="4563621"/>
            <a:ext cx="6851985" cy="6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Gerader Verbinder 120">
            <a:extLst>
              <a:ext uri="{FF2B5EF4-FFF2-40B4-BE49-F238E27FC236}">
                <a16:creationId xmlns:a16="http://schemas.microsoft.com/office/drawing/2014/main" id="{F17E2DAA-9BA2-4DAA-9B91-5375ED3692E2}"/>
              </a:ext>
            </a:extLst>
          </p:cNvPr>
          <p:cNvCxnSpPr>
            <a:cxnSpLocks/>
          </p:cNvCxnSpPr>
          <p:nvPr/>
        </p:nvCxnSpPr>
        <p:spPr>
          <a:xfrm flipV="1">
            <a:off x="790539" y="2779137"/>
            <a:ext cx="6514" cy="178486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Rechteck 123">
            <a:extLst>
              <a:ext uri="{FF2B5EF4-FFF2-40B4-BE49-F238E27FC236}">
                <a16:creationId xmlns:a16="http://schemas.microsoft.com/office/drawing/2014/main" id="{5FBEF661-CE62-4BB9-822C-ED7224D7449F}"/>
              </a:ext>
            </a:extLst>
          </p:cNvPr>
          <p:cNvSpPr/>
          <p:nvPr/>
        </p:nvSpPr>
        <p:spPr>
          <a:xfrm>
            <a:off x="7157383" y="1909794"/>
            <a:ext cx="1183642" cy="854011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/>
              <a:t>HMSI</a:t>
            </a:r>
          </a:p>
        </p:txBody>
      </p:sp>
      <p:sp>
        <p:nvSpPr>
          <p:cNvPr id="136" name="Rechteck 135">
            <a:extLst>
              <a:ext uri="{FF2B5EF4-FFF2-40B4-BE49-F238E27FC236}">
                <a16:creationId xmlns:a16="http://schemas.microsoft.com/office/drawing/2014/main" id="{71C3E4BC-B0B3-4F73-9928-AD0262354C09}"/>
              </a:ext>
            </a:extLst>
          </p:cNvPr>
          <p:cNvSpPr/>
          <p:nvPr/>
        </p:nvSpPr>
        <p:spPr>
          <a:xfrm>
            <a:off x="3029505" y="2070922"/>
            <a:ext cx="2449290" cy="21460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7" name="Gleichschenkliges Dreieck 136">
            <a:extLst>
              <a:ext uri="{FF2B5EF4-FFF2-40B4-BE49-F238E27FC236}">
                <a16:creationId xmlns:a16="http://schemas.microsoft.com/office/drawing/2014/main" id="{F4E1BCD6-8043-4B8A-92B9-6896BFD46FB7}"/>
              </a:ext>
            </a:extLst>
          </p:cNvPr>
          <p:cNvSpPr/>
          <p:nvPr/>
        </p:nvSpPr>
        <p:spPr>
          <a:xfrm>
            <a:off x="3047031" y="1275606"/>
            <a:ext cx="2449291" cy="795316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cxnSp>
        <p:nvCxnSpPr>
          <p:cNvPr id="138" name="Gerade Verbindung mit Pfeil 137">
            <a:extLst>
              <a:ext uri="{FF2B5EF4-FFF2-40B4-BE49-F238E27FC236}">
                <a16:creationId xmlns:a16="http://schemas.microsoft.com/office/drawing/2014/main" id="{1578D50E-75DF-4D22-8DAA-347B31674FC2}"/>
              </a:ext>
            </a:extLst>
          </p:cNvPr>
          <p:cNvCxnSpPr>
            <a:cxnSpLocks/>
          </p:cNvCxnSpPr>
          <p:nvPr/>
        </p:nvCxnSpPr>
        <p:spPr>
          <a:xfrm flipV="1">
            <a:off x="2186233" y="2595523"/>
            <a:ext cx="817532" cy="85192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xtfeld 142">
            <a:extLst>
              <a:ext uri="{FF2B5EF4-FFF2-40B4-BE49-F238E27FC236}">
                <a16:creationId xmlns:a16="http://schemas.microsoft.com/office/drawing/2014/main" id="{D2826AF0-D466-4CFD-ABEB-4D1147FC925B}"/>
              </a:ext>
            </a:extLst>
          </p:cNvPr>
          <p:cNvSpPr txBox="1"/>
          <p:nvPr/>
        </p:nvSpPr>
        <p:spPr>
          <a:xfrm>
            <a:off x="3104827" y="2550675"/>
            <a:ext cx="1084550" cy="246221"/>
          </a:xfrm>
          <a:prstGeom prst="rect">
            <a:avLst/>
          </a:prstGeom>
          <a:solidFill>
            <a:srgbClr val="BEE39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000" dirty="0"/>
              <a:t>Förderangebote</a:t>
            </a:r>
          </a:p>
        </p:txBody>
      </p:sp>
      <p:sp>
        <p:nvSpPr>
          <p:cNvPr id="151" name="Rechteck: obere Ecken abgerundet 150">
            <a:extLst>
              <a:ext uri="{FF2B5EF4-FFF2-40B4-BE49-F238E27FC236}">
                <a16:creationId xmlns:a16="http://schemas.microsoft.com/office/drawing/2014/main" id="{BB981721-9D91-4DCD-AA65-795D6BF5C342}"/>
              </a:ext>
            </a:extLst>
          </p:cNvPr>
          <p:cNvSpPr/>
          <p:nvPr/>
        </p:nvSpPr>
        <p:spPr>
          <a:xfrm>
            <a:off x="2390316" y="3007474"/>
            <a:ext cx="126503" cy="235745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2" name="Smiley 151">
            <a:extLst>
              <a:ext uri="{FF2B5EF4-FFF2-40B4-BE49-F238E27FC236}">
                <a16:creationId xmlns:a16="http://schemas.microsoft.com/office/drawing/2014/main" id="{FF60ACA0-ABC3-4264-889E-245ADC8ED8CF}"/>
              </a:ext>
            </a:extLst>
          </p:cNvPr>
          <p:cNvSpPr/>
          <p:nvPr/>
        </p:nvSpPr>
        <p:spPr>
          <a:xfrm>
            <a:off x="2397687" y="2868849"/>
            <a:ext cx="111759" cy="119914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3" name="Rechteck: obere Ecken abgerundet 152">
            <a:extLst>
              <a:ext uri="{FF2B5EF4-FFF2-40B4-BE49-F238E27FC236}">
                <a16:creationId xmlns:a16="http://schemas.microsoft.com/office/drawing/2014/main" id="{37183723-771B-4E3D-9244-4AB19242C3FE}"/>
              </a:ext>
            </a:extLst>
          </p:cNvPr>
          <p:cNvSpPr/>
          <p:nvPr/>
        </p:nvSpPr>
        <p:spPr>
          <a:xfrm>
            <a:off x="2565693" y="2866338"/>
            <a:ext cx="126503" cy="235745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4" name="Smiley 153">
            <a:extLst>
              <a:ext uri="{FF2B5EF4-FFF2-40B4-BE49-F238E27FC236}">
                <a16:creationId xmlns:a16="http://schemas.microsoft.com/office/drawing/2014/main" id="{F7A1B227-6497-44B2-B25F-81C45C5D9F6C}"/>
              </a:ext>
            </a:extLst>
          </p:cNvPr>
          <p:cNvSpPr/>
          <p:nvPr/>
        </p:nvSpPr>
        <p:spPr>
          <a:xfrm>
            <a:off x="2573064" y="2727713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5" name="Rechteck: obere Ecken abgerundet 154">
            <a:extLst>
              <a:ext uri="{FF2B5EF4-FFF2-40B4-BE49-F238E27FC236}">
                <a16:creationId xmlns:a16="http://schemas.microsoft.com/office/drawing/2014/main" id="{3921C371-112E-4700-B366-B3E1FA36BC7D}"/>
              </a:ext>
            </a:extLst>
          </p:cNvPr>
          <p:cNvSpPr/>
          <p:nvPr/>
        </p:nvSpPr>
        <p:spPr>
          <a:xfrm>
            <a:off x="2723133" y="2729754"/>
            <a:ext cx="126503" cy="235745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6" name="Smiley 155">
            <a:extLst>
              <a:ext uri="{FF2B5EF4-FFF2-40B4-BE49-F238E27FC236}">
                <a16:creationId xmlns:a16="http://schemas.microsoft.com/office/drawing/2014/main" id="{B5B4998F-EBE4-4B17-B474-83CDBC344A0A}"/>
              </a:ext>
            </a:extLst>
          </p:cNvPr>
          <p:cNvSpPr/>
          <p:nvPr/>
        </p:nvSpPr>
        <p:spPr>
          <a:xfrm>
            <a:off x="2730504" y="2591129"/>
            <a:ext cx="111759" cy="119914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7" name="Rechteck: obere Ecken abgerundet 166">
            <a:extLst>
              <a:ext uri="{FF2B5EF4-FFF2-40B4-BE49-F238E27FC236}">
                <a16:creationId xmlns:a16="http://schemas.microsoft.com/office/drawing/2014/main" id="{2ADDB646-A79A-42D2-AA8E-C356DC016E9D}"/>
              </a:ext>
            </a:extLst>
          </p:cNvPr>
          <p:cNvSpPr/>
          <p:nvPr/>
        </p:nvSpPr>
        <p:spPr>
          <a:xfrm>
            <a:off x="3986892" y="1639781"/>
            <a:ext cx="126503" cy="235745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8" name="Smiley 167">
            <a:extLst>
              <a:ext uri="{FF2B5EF4-FFF2-40B4-BE49-F238E27FC236}">
                <a16:creationId xmlns:a16="http://schemas.microsoft.com/office/drawing/2014/main" id="{E508861E-166A-4706-8349-2C3D0EA73388}"/>
              </a:ext>
            </a:extLst>
          </p:cNvPr>
          <p:cNvSpPr/>
          <p:nvPr/>
        </p:nvSpPr>
        <p:spPr>
          <a:xfrm>
            <a:off x="4001636" y="1505797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0" name="Textfeld 169">
            <a:extLst>
              <a:ext uri="{FF2B5EF4-FFF2-40B4-BE49-F238E27FC236}">
                <a16:creationId xmlns:a16="http://schemas.microsoft.com/office/drawing/2014/main" id="{1A7A0D52-E840-49AB-982A-4A152EFF9026}"/>
              </a:ext>
            </a:extLst>
          </p:cNvPr>
          <p:cNvSpPr txBox="1"/>
          <p:nvPr/>
        </p:nvSpPr>
        <p:spPr>
          <a:xfrm>
            <a:off x="3453064" y="1847320"/>
            <a:ext cx="74034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tx1"/>
                </a:solidFill>
              </a:rPr>
              <a:t>Schulleitung</a:t>
            </a:r>
            <a:endParaRPr lang="de-DE" dirty="0"/>
          </a:p>
        </p:txBody>
      </p:sp>
      <p:sp>
        <p:nvSpPr>
          <p:cNvPr id="174" name="Flussdiagramm: Verbinder 173">
            <a:extLst>
              <a:ext uri="{FF2B5EF4-FFF2-40B4-BE49-F238E27FC236}">
                <a16:creationId xmlns:a16="http://schemas.microsoft.com/office/drawing/2014/main" id="{609AAC30-6866-49D1-82C8-4A84F47CBE25}"/>
              </a:ext>
            </a:extLst>
          </p:cNvPr>
          <p:cNvSpPr/>
          <p:nvPr/>
        </p:nvSpPr>
        <p:spPr>
          <a:xfrm>
            <a:off x="664132" y="3524004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5" name="Flussdiagramm: Zusammenführen 174">
            <a:extLst>
              <a:ext uri="{FF2B5EF4-FFF2-40B4-BE49-F238E27FC236}">
                <a16:creationId xmlns:a16="http://schemas.microsoft.com/office/drawing/2014/main" id="{9B9D838A-AA4B-4A8A-A7DE-58E7637AF109}"/>
              </a:ext>
            </a:extLst>
          </p:cNvPr>
          <p:cNvSpPr/>
          <p:nvPr/>
        </p:nvSpPr>
        <p:spPr>
          <a:xfrm>
            <a:off x="701259" y="3455506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6" name="Flussdiagramm: Verbinder 175">
            <a:extLst>
              <a:ext uri="{FF2B5EF4-FFF2-40B4-BE49-F238E27FC236}">
                <a16:creationId xmlns:a16="http://schemas.microsoft.com/office/drawing/2014/main" id="{C45499C5-E466-41BF-BF18-B28A88BBEAFA}"/>
              </a:ext>
            </a:extLst>
          </p:cNvPr>
          <p:cNvSpPr/>
          <p:nvPr/>
        </p:nvSpPr>
        <p:spPr>
          <a:xfrm>
            <a:off x="3864580" y="4462900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7" name="Flussdiagramm: Zusammenführen 176">
            <a:extLst>
              <a:ext uri="{FF2B5EF4-FFF2-40B4-BE49-F238E27FC236}">
                <a16:creationId xmlns:a16="http://schemas.microsoft.com/office/drawing/2014/main" id="{6436BEBE-474F-418E-84CC-617731AFE4E4}"/>
              </a:ext>
            </a:extLst>
          </p:cNvPr>
          <p:cNvSpPr/>
          <p:nvPr/>
        </p:nvSpPr>
        <p:spPr>
          <a:xfrm>
            <a:off x="3901707" y="4394402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4" name="Smiley 183">
            <a:extLst>
              <a:ext uri="{FF2B5EF4-FFF2-40B4-BE49-F238E27FC236}">
                <a16:creationId xmlns:a16="http://schemas.microsoft.com/office/drawing/2014/main" id="{8E2085F0-6940-44D2-8B91-B4A33EBB2408}"/>
              </a:ext>
            </a:extLst>
          </p:cNvPr>
          <p:cNvSpPr/>
          <p:nvPr/>
        </p:nvSpPr>
        <p:spPr>
          <a:xfrm>
            <a:off x="4544590" y="3213605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2" name="Rechteck: obere Ecken abgerundet 211">
            <a:extLst>
              <a:ext uri="{FF2B5EF4-FFF2-40B4-BE49-F238E27FC236}">
                <a16:creationId xmlns:a16="http://schemas.microsoft.com/office/drawing/2014/main" id="{0E7F49A8-9423-44D1-A725-A96127DAC232}"/>
              </a:ext>
            </a:extLst>
          </p:cNvPr>
          <p:cNvSpPr/>
          <p:nvPr/>
        </p:nvSpPr>
        <p:spPr>
          <a:xfrm>
            <a:off x="3062967" y="2599155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3" name="Smiley 212">
            <a:extLst>
              <a:ext uri="{FF2B5EF4-FFF2-40B4-BE49-F238E27FC236}">
                <a16:creationId xmlns:a16="http://schemas.microsoft.com/office/drawing/2014/main" id="{90FDDC59-BC2B-46C3-8249-46A2D7270458}"/>
              </a:ext>
            </a:extLst>
          </p:cNvPr>
          <p:cNvSpPr/>
          <p:nvPr/>
        </p:nvSpPr>
        <p:spPr>
          <a:xfrm>
            <a:off x="3070338" y="2509426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4" name="Gerade Verbindung mit Pfeil 213">
            <a:extLst>
              <a:ext uri="{FF2B5EF4-FFF2-40B4-BE49-F238E27FC236}">
                <a16:creationId xmlns:a16="http://schemas.microsoft.com/office/drawing/2014/main" id="{909F6F79-C70A-418C-9472-6E43BF4D987D}"/>
              </a:ext>
            </a:extLst>
          </p:cNvPr>
          <p:cNvCxnSpPr>
            <a:cxnSpLocks/>
          </p:cNvCxnSpPr>
          <p:nvPr/>
        </p:nvCxnSpPr>
        <p:spPr>
          <a:xfrm>
            <a:off x="7600386" y="2763845"/>
            <a:ext cx="0" cy="383872"/>
          </a:xfrm>
          <a:prstGeom prst="straightConnector1">
            <a:avLst/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Gerade Verbindung mit Pfeil 223">
            <a:extLst>
              <a:ext uri="{FF2B5EF4-FFF2-40B4-BE49-F238E27FC236}">
                <a16:creationId xmlns:a16="http://schemas.microsoft.com/office/drawing/2014/main" id="{F1A59FB6-8031-4121-835F-E015C32ECABC}"/>
              </a:ext>
            </a:extLst>
          </p:cNvPr>
          <p:cNvCxnSpPr>
            <a:cxnSpLocks/>
          </p:cNvCxnSpPr>
          <p:nvPr/>
        </p:nvCxnSpPr>
        <p:spPr>
          <a:xfrm flipV="1">
            <a:off x="2194671" y="3297198"/>
            <a:ext cx="799977" cy="4800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" name="Rechteck: obere Ecken abgerundet 226">
            <a:extLst>
              <a:ext uri="{FF2B5EF4-FFF2-40B4-BE49-F238E27FC236}">
                <a16:creationId xmlns:a16="http://schemas.microsoft.com/office/drawing/2014/main" id="{279FF73A-7F77-410F-A87B-D17D816E57F1}"/>
              </a:ext>
            </a:extLst>
          </p:cNvPr>
          <p:cNvSpPr/>
          <p:nvPr/>
        </p:nvSpPr>
        <p:spPr>
          <a:xfrm>
            <a:off x="2393551" y="3561103"/>
            <a:ext cx="126503" cy="235745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8" name="Smiley 227">
            <a:extLst>
              <a:ext uri="{FF2B5EF4-FFF2-40B4-BE49-F238E27FC236}">
                <a16:creationId xmlns:a16="http://schemas.microsoft.com/office/drawing/2014/main" id="{C1328CA1-7023-4B6D-BC17-9255F0DB9B60}"/>
              </a:ext>
            </a:extLst>
          </p:cNvPr>
          <p:cNvSpPr/>
          <p:nvPr/>
        </p:nvSpPr>
        <p:spPr>
          <a:xfrm>
            <a:off x="2400922" y="3422478"/>
            <a:ext cx="111759" cy="119914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9" name="Rechteck: obere Ecken abgerundet 228">
            <a:extLst>
              <a:ext uri="{FF2B5EF4-FFF2-40B4-BE49-F238E27FC236}">
                <a16:creationId xmlns:a16="http://schemas.microsoft.com/office/drawing/2014/main" id="{5608DE00-B4A0-479A-86EE-B6B304D437F8}"/>
              </a:ext>
            </a:extLst>
          </p:cNvPr>
          <p:cNvSpPr/>
          <p:nvPr/>
        </p:nvSpPr>
        <p:spPr>
          <a:xfrm>
            <a:off x="2568928" y="3419967"/>
            <a:ext cx="126503" cy="235745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0" name="Smiley 229">
            <a:extLst>
              <a:ext uri="{FF2B5EF4-FFF2-40B4-BE49-F238E27FC236}">
                <a16:creationId xmlns:a16="http://schemas.microsoft.com/office/drawing/2014/main" id="{65BDD1DF-774C-435D-B379-AEC10DD00D99}"/>
              </a:ext>
            </a:extLst>
          </p:cNvPr>
          <p:cNvSpPr/>
          <p:nvPr/>
        </p:nvSpPr>
        <p:spPr>
          <a:xfrm>
            <a:off x="2576299" y="3281342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1" name="Rechteck: obere Ecken abgerundet 230">
            <a:extLst>
              <a:ext uri="{FF2B5EF4-FFF2-40B4-BE49-F238E27FC236}">
                <a16:creationId xmlns:a16="http://schemas.microsoft.com/office/drawing/2014/main" id="{AF486097-6E44-44E7-933A-77ACC84755E0}"/>
              </a:ext>
            </a:extLst>
          </p:cNvPr>
          <p:cNvSpPr/>
          <p:nvPr/>
        </p:nvSpPr>
        <p:spPr>
          <a:xfrm>
            <a:off x="2726368" y="3283383"/>
            <a:ext cx="126503" cy="235745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2" name="Smiley 231">
            <a:extLst>
              <a:ext uri="{FF2B5EF4-FFF2-40B4-BE49-F238E27FC236}">
                <a16:creationId xmlns:a16="http://schemas.microsoft.com/office/drawing/2014/main" id="{4318A964-0DC5-42A3-8FE1-2F3122300393}"/>
              </a:ext>
            </a:extLst>
          </p:cNvPr>
          <p:cNvSpPr/>
          <p:nvPr/>
        </p:nvSpPr>
        <p:spPr>
          <a:xfrm>
            <a:off x="2733739" y="3144758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0" name="Textfeld 249">
            <a:extLst>
              <a:ext uri="{FF2B5EF4-FFF2-40B4-BE49-F238E27FC236}">
                <a16:creationId xmlns:a16="http://schemas.microsoft.com/office/drawing/2014/main" id="{B7072848-B7CE-4380-975C-F7EAFF68B7B8}"/>
              </a:ext>
            </a:extLst>
          </p:cNvPr>
          <p:cNvSpPr txBox="1"/>
          <p:nvPr/>
        </p:nvSpPr>
        <p:spPr>
          <a:xfrm>
            <a:off x="3094708" y="3179976"/>
            <a:ext cx="1073633" cy="26161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100" dirty="0"/>
              <a:t>Lernzeiten</a:t>
            </a:r>
          </a:p>
        </p:txBody>
      </p:sp>
      <p:sp>
        <p:nvSpPr>
          <p:cNvPr id="251" name="Rechteck: obere Ecken abgerundet 250">
            <a:extLst>
              <a:ext uri="{FF2B5EF4-FFF2-40B4-BE49-F238E27FC236}">
                <a16:creationId xmlns:a16="http://schemas.microsoft.com/office/drawing/2014/main" id="{3516ABA8-C55C-4F4C-A646-939D17292744}"/>
              </a:ext>
            </a:extLst>
          </p:cNvPr>
          <p:cNvSpPr/>
          <p:nvPr/>
        </p:nvSpPr>
        <p:spPr>
          <a:xfrm>
            <a:off x="3063528" y="3269951"/>
            <a:ext cx="74685" cy="164690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2" name="Smiley 251">
            <a:extLst>
              <a:ext uri="{FF2B5EF4-FFF2-40B4-BE49-F238E27FC236}">
                <a16:creationId xmlns:a16="http://schemas.microsoft.com/office/drawing/2014/main" id="{FD8F09BD-AF73-423B-88AD-50726B3DC541}"/>
              </a:ext>
            </a:extLst>
          </p:cNvPr>
          <p:cNvSpPr/>
          <p:nvPr/>
        </p:nvSpPr>
        <p:spPr>
          <a:xfrm>
            <a:off x="3070899" y="3180222"/>
            <a:ext cx="67313" cy="90645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3" name="Textfeld 252">
            <a:extLst>
              <a:ext uri="{FF2B5EF4-FFF2-40B4-BE49-F238E27FC236}">
                <a16:creationId xmlns:a16="http://schemas.microsoft.com/office/drawing/2014/main" id="{7020F9DD-5264-4505-BBAD-BD6D3AC96A5F}"/>
              </a:ext>
            </a:extLst>
          </p:cNvPr>
          <p:cNvSpPr txBox="1"/>
          <p:nvPr/>
        </p:nvSpPr>
        <p:spPr>
          <a:xfrm>
            <a:off x="3078107" y="3534440"/>
            <a:ext cx="1090234" cy="26161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100" dirty="0"/>
              <a:t>Mittagessen</a:t>
            </a:r>
          </a:p>
        </p:txBody>
      </p:sp>
      <p:sp>
        <p:nvSpPr>
          <p:cNvPr id="254" name="Rechteck: obere Ecken abgerundet 253">
            <a:extLst>
              <a:ext uri="{FF2B5EF4-FFF2-40B4-BE49-F238E27FC236}">
                <a16:creationId xmlns:a16="http://schemas.microsoft.com/office/drawing/2014/main" id="{9BBA2A0C-64CE-45BB-8F21-FF6D4A41C7E6}"/>
              </a:ext>
            </a:extLst>
          </p:cNvPr>
          <p:cNvSpPr/>
          <p:nvPr/>
        </p:nvSpPr>
        <p:spPr>
          <a:xfrm>
            <a:off x="3068497" y="3623522"/>
            <a:ext cx="74685" cy="164690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5" name="Smiley 254">
            <a:extLst>
              <a:ext uri="{FF2B5EF4-FFF2-40B4-BE49-F238E27FC236}">
                <a16:creationId xmlns:a16="http://schemas.microsoft.com/office/drawing/2014/main" id="{C6862C0A-5741-4BC2-9324-72EFF706CC11}"/>
              </a:ext>
            </a:extLst>
          </p:cNvPr>
          <p:cNvSpPr/>
          <p:nvPr/>
        </p:nvSpPr>
        <p:spPr>
          <a:xfrm>
            <a:off x="3075868" y="3533793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6" name="Textfeld 255">
            <a:extLst>
              <a:ext uri="{FF2B5EF4-FFF2-40B4-BE49-F238E27FC236}">
                <a16:creationId xmlns:a16="http://schemas.microsoft.com/office/drawing/2014/main" id="{185E25D0-BC99-476E-BAC4-E13A1160B76D}"/>
              </a:ext>
            </a:extLst>
          </p:cNvPr>
          <p:cNvSpPr txBox="1"/>
          <p:nvPr/>
        </p:nvSpPr>
        <p:spPr>
          <a:xfrm>
            <a:off x="3094708" y="2853405"/>
            <a:ext cx="1080047" cy="26161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100" dirty="0"/>
              <a:t>(Lehrer-)AG</a:t>
            </a:r>
          </a:p>
        </p:txBody>
      </p:sp>
      <p:sp>
        <p:nvSpPr>
          <p:cNvPr id="257" name="Rechteck: obere Ecken abgerundet 256">
            <a:extLst>
              <a:ext uri="{FF2B5EF4-FFF2-40B4-BE49-F238E27FC236}">
                <a16:creationId xmlns:a16="http://schemas.microsoft.com/office/drawing/2014/main" id="{A3D42F3B-4CCC-482C-92CE-7144C14B5F06}"/>
              </a:ext>
            </a:extLst>
          </p:cNvPr>
          <p:cNvSpPr/>
          <p:nvPr/>
        </p:nvSpPr>
        <p:spPr>
          <a:xfrm>
            <a:off x="3068498" y="2951176"/>
            <a:ext cx="74685" cy="164690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8" name="Smiley 257">
            <a:extLst>
              <a:ext uri="{FF2B5EF4-FFF2-40B4-BE49-F238E27FC236}">
                <a16:creationId xmlns:a16="http://schemas.microsoft.com/office/drawing/2014/main" id="{AB26FF72-447E-474C-95A7-3D1A59596104}"/>
              </a:ext>
            </a:extLst>
          </p:cNvPr>
          <p:cNvSpPr/>
          <p:nvPr/>
        </p:nvSpPr>
        <p:spPr>
          <a:xfrm>
            <a:off x="3075869" y="2861447"/>
            <a:ext cx="67313" cy="90645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7" name="Rechteck 96">
            <a:extLst>
              <a:ext uri="{FF2B5EF4-FFF2-40B4-BE49-F238E27FC236}">
                <a16:creationId xmlns:a16="http://schemas.microsoft.com/office/drawing/2014/main" id="{A4DF393F-1DEF-495B-B7BA-1960AA7A1395}"/>
              </a:ext>
            </a:extLst>
          </p:cNvPr>
          <p:cNvSpPr/>
          <p:nvPr/>
        </p:nvSpPr>
        <p:spPr>
          <a:xfrm>
            <a:off x="4259856" y="2078375"/>
            <a:ext cx="1247791" cy="2130024"/>
          </a:xfrm>
          <a:prstGeom prst="rect">
            <a:avLst/>
          </a:prstGeom>
          <a:solidFill>
            <a:srgbClr val="FFCC99"/>
          </a:solidFill>
          <a:ln w="1270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8" name="Gleichschenkliges Dreieck 97">
            <a:extLst>
              <a:ext uri="{FF2B5EF4-FFF2-40B4-BE49-F238E27FC236}">
                <a16:creationId xmlns:a16="http://schemas.microsoft.com/office/drawing/2014/main" id="{C043C125-808A-4F84-95D1-1C0A5A881A91}"/>
              </a:ext>
            </a:extLst>
          </p:cNvPr>
          <p:cNvSpPr/>
          <p:nvPr/>
        </p:nvSpPr>
        <p:spPr>
          <a:xfrm>
            <a:off x="4257458" y="1294599"/>
            <a:ext cx="1279042" cy="771296"/>
          </a:xfrm>
          <a:prstGeom prst="triangle">
            <a:avLst>
              <a:gd name="adj" fmla="val 129"/>
            </a:avLst>
          </a:prstGeom>
          <a:solidFill>
            <a:srgbClr val="FFAE5D"/>
          </a:solidFill>
          <a:ln w="12700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99" name="Rechteck: obere Ecken abgerundet 98">
            <a:extLst>
              <a:ext uri="{FF2B5EF4-FFF2-40B4-BE49-F238E27FC236}">
                <a16:creationId xmlns:a16="http://schemas.microsoft.com/office/drawing/2014/main" id="{CAB0978E-AF88-4BEB-BB31-F7F9EFD6F052}"/>
              </a:ext>
            </a:extLst>
          </p:cNvPr>
          <p:cNvSpPr/>
          <p:nvPr/>
        </p:nvSpPr>
        <p:spPr>
          <a:xfrm>
            <a:off x="4330021" y="1620853"/>
            <a:ext cx="126503" cy="235745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0" name="Smiley 99">
            <a:extLst>
              <a:ext uri="{FF2B5EF4-FFF2-40B4-BE49-F238E27FC236}">
                <a16:creationId xmlns:a16="http://schemas.microsoft.com/office/drawing/2014/main" id="{F486DABD-EDC5-410E-87DC-16FBBF36405B}"/>
              </a:ext>
            </a:extLst>
          </p:cNvPr>
          <p:cNvSpPr/>
          <p:nvPr/>
        </p:nvSpPr>
        <p:spPr>
          <a:xfrm>
            <a:off x="4337941" y="1500517"/>
            <a:ext cx="111759" cy="119914"/>
          </a:xfrm>
          <a:prstGeom prst="smileyFace">
            <a:avLst/>
          </a:prstGeom>
          <a:solidFill>
            <a:srgbClr val="E287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1" name="Textfeld 100">
            <a:extLst>
              <a:ext uri="{FF2B5EF4-FFF2-40B4-BE49-F238E27FC236}">
                <a16:creationId xmlns:a16="http://schemas.microsoft.com/office/drawing/2014/main" id="{30168A96-63BA-4C94-A461-1960F20C2930}"/>
              </a:ext>
            </a:extLst>
          </p:cNvPr>
          <p:cNvSpPr txBox="1"/>
          <p:nvPr/>
        </p:nvSpPr>
        <p:spPr>
          <a:xfrm>
            <a:off x="4240289" y="1856620"/>
            <a:ext cx="83236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>
                <a:solidFill>
                  <a:schemeClr val="tx1"/>
                </a:solidFill>
              </a:rPr>
              <a:t>Trägerleitung</a:t>
            </a:r>
            <a:endParaRPr lang="de-DE" dirty="0"/>
          </a:p>
        </p:txBody>
      </p:sp>
      <p:sp>
        <p:nvSpPr>
          <p:cNvPr id="102" name="Textfeld 101">
            <a:extLst>
              <a:ext uri="{FF2B5EF4-FFF2-40B4-BE49-F238E27FC236}">
                <a16:creationId xmlns:a16="http://schemas.microsoft.com/office/drawing/2014/main" id="{3BC50B06-393E-4E08-A796-8B6F80604CE3}"/>
              </a:ext>
            </a:extLst>
          </p:cNvPr>
          <p:cNvSpPr txBox="1"/>
          <p:nvPr/>
        </p:nvSpPr>
        <p:spPr>
          <a:xfrm>
            <a:off x="4346694" y="2129895"/>
            <a:ext cx="1109204" cy="369332"/>
          </a:xfrm>
          <a:prstGeom prst="rect">
            <a:avLst/>
          </a:prstGeom>
          <a:solidFill>
            <a:srgbClr val="FFDC6D"/>
          </a:solidFill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de-DE" sz="900" dirty="0"/>
              <a:t>päd. Betreuungs-angebote</a:t>
            </a:r>
          </a:p>
        </p:txBody>
      </p:sp>
      <p:sp>
        <p:nvSpPr>
          <p:cNvPr id="107" name="Rechteck: obere Ecken abgerundet 106">
            <a:extLst>
              <a:ext uri="{FF2B5EF4-FFF2-40B4-BE49-F238E27FC236}">
                <a16:creationId xmlns:a16="http://schemas.microsoft.com/office/drawing/2014/main" id="{88BF1240-D482-4A06-81F6-E217572E919E}"/>
              </a:ext>
            </a:extLst>
          </p:cNvPr>
          <p:cNvSpPr/>
          <p:nvPr/>
        </p:nvSpPr>
        <p:spPr>
          <a:xfrm>
            <a:off x="5404043" y="2280197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8" name="Smiley 107">
            <a:extLst>
              <a:ext uri="{FF2B5EF4-FFF2-40B4-BE49-F238E27FC236}">
                <a16:creationId xmlns:a16="http://schemas.microsoft.com/office/drawing/2014/main" id="{04109BE3-BE56-4587-A621-DDC1CAA9A0BE}"/>
              </a:ext>
            </a:extLst>
          </p:cNvPr>
          <p:cNvSpPr/>
          <p:nvPr/>
        </p:nvSpPr>
        <p:spPr>
          <a:xfrm>
            <a:off x="5405833" y="2200212"/>
            <a:ext cx="74685" cy="68167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9" name="Textfeld 108">
            <a:extLst>
              <a:ext uri="{FF2B5EF4-FFF2-40B4-BE49-F238E27FC236}">
                <a16:creationId xmlns:a16="http://schemas.microsoft.com/office/drawing/2014/main" id="{A7B6C5B7-8349-45F0-8C03-69408F298406}"/>
              </a:ext>
            </a:extLst>
          </p:cNvPr>
          <p:cNvSpPr txBox="1"/>
          <p:nvPr/>
        </p:nvSpPr>
        <p:spPr>
          <a:xfrm>
            <a:off x="4340053" y="3854448"/>
            <a:ext cx="1108636" cy="261610"/>
          </a:xfrm>
          <a:prstGeom prst="rect">
            <a:avLst/>
          </a:prstGeom>
          <a:solidFill>
            <a:srgbClr val="CC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de-DE" sz="1100" dirty="0"/>
              <a:t>(externe) AG</a:t>
            </a:r>
          </a:p>
        </p:txBody>
      </p:sp>
      <p:sp>
        <p:nvSpPr>
          <p:cNvPr id="110" name="Rechteck: obere Ecken abgerundet 109">
            <a:extLst>
              <a:ext uri="{FF2B5EF4-FFF2-40B4-BE49-F238E27FC236}">
                <a16:creationId xmlns:a16="http://schemas.microsoft.com/office/drawing/2014/main" id="{A089FA61-24BB-45BC-81D7-524F3509ADFA}"/>
              </a:ext>
            </a:extLst>
          </p:cNvPr>
          <p:cNvSpPr/>
          <p:nvPr/>
        </p:nvSpPr>
        <p:spPr>
          <a:xfrm>
            <a:off x="5393185" y="3934108"/>
            <a:ext cx="74685" cy="164690"/>
          </a:xfrm>
          <a:prstGeom prst="round2SameRect">
            <a:avLst/>
          </a:prstGeom>
          <a:solidFill>
            <a:srgbClr val="8F8FFF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1" name="Smiley 110">
            <a:extLst>
              <a:ext uri="{FF2B5EF4-FFF2-40B4-BE49-F238E27FC236}">
                <a16:creationId xmlns:a16="http://schemas.microsoft.com/office/drawing/2014/main" id="{87A08ACC-6DED-4D5A-A0C1-F291D5A4A863}"/>
              </a:ext>
            </a:extLst>
          </p:cNvPr>
          <p:cNvSpPr/>
          <p:nvPr/>
        </p:nvSpPr>
        <p:spPr>
          <a:xfrm>
            <a:off x="5400556" y="3844379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2" name="Textfeld 121">
            <a:extLst>
              <a:ext uri="{FF2B5EF4-FFF2-40B4-BE49-F238E27FC236}">
                <a16:creationId xmlns:a16="http://schemas.microsoft.com/office/drawing/2014/main" id="{69C70F3D-E413-4F1B-AB00-A6887420FFE6}"/>
              </a:ext>
            </a:extLst>
          </p:cNvPr>
          <p:cNvSpPr txBox="1"/>
          <p:nvPr/>
        </p:nvSpPr>
        <p:spPr>
          <a:xfrm>
            <a:off x="4341542" y="2851629"/>
            <a:ext cx="1108637" cy="261610"/>
          </a:xfrm>
          <a:prstGeom prst="rect">
            <a:avLst/>
          </a:prstGeom>
          <a:solidFill>
            <a:srgbClr val="FFDC6D"/>
          </a:solidFill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de-DE" sz="1100" dirty="0"/>
              <a:t>(Träger-)AG</a:t>
            </a:r>
          </a:p>
        </p:txBody>
      </p:sp>
      <p:sp>
        <p:nvSpPr>
          <p:cNvPr id="123" name="Rechteck: obere Ecken abgerundet 122">
            <a:extLst>
              <a:ext uri="{FF2B5EF4-FFF2-40B4-BE49-F238E27FC236}">
                <a16:creationId xmlns:a16="http://schemas.microsoft.com/office/drawing/2014/main" id="{09202994-F910-4858-B74B-E6CB20E46DC9}"/>
              </a:ext>
            </a:extLst>
          </p:cNvPr>
          <p:cNvSpPr/>
          <p:nvPr/>
        </p:nvSpPr>
        <p:spPr>
          <a:xfrm>
            <a:off x="5398274" y="2938185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8" name="Smiley 127">
            <a:extLst>
              <a:ext uri="{FF2B5EF4-FFF2-40B4-BE49-F238E27FC236}">
                <a16:creationId xmlns:a16="http://schemas.microsoft.com/office/drawing/2014/main" id="{DBA08F9A-A5DE-4089-9934-8EB35B296225}"/>
              </a:ext>
            </a:extLst>
          </p:cNvPr>
          <p:cNvSpPr/>
          <p:nvPr/>
        </p:nvSpPr>
        <p:spPr>
          <a:xfrm>
            <a:off x="5395823" y="2864313"/>
            <a:ext cx="74685" cy="68167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0" name="Textfeld 129">
            <a:extLst>
              <a:ext uri="{FF2B5EF4-FFF2-40B4-BE49-F238E27FC236}">
                <a16:creationId xmlns:a16="http://schemas.microsoft.com/office/drawing/2014/main" id="{1E2D344E-221F-4750-8A4D-F6A211FA78AE}"/>
              </a:ext>
            </a:extLst>
          </p:cNvPr>
          <p:cNvSpPr txBox="1"/>
          <p:nvPr/>
        </p:nvSpPr>
        <p:spPr>
          <a:xfrm>
            <a:off x="4346694" y="3175250"/>
            <a:ext cx="1109203" cy="261610"/>
          </a:xfrm>
          <a:prstGeom prst="rect">
            <a:avLst/>
          </a:prstGeom>
          <a:solidFill>
            <a:srgbClr val="FFDC6D"/>
          </a:solidFill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de-DE" sz="1100" dirty="0"/>
              <a:t>Lernzeiten</a:t>
            </a:r>
          </a:p>
        </p:txBody>
      </p:sp>
      <p:sp>
        <p:nvSpPr>
          <p:cNvPr id="131" name="Rechteck: obere Ecken abgerundet 130">
            <a:extLst>
              <a:ext uri="{FF2B5EF4-FFF2-40B4-BE49-F238E27FC236}">
                <a16:creationId xmlns:a16="http://schemas.microsoft.com/office/drawing/2014/main" id="{B1D1425A-A44E-412B-BD1F-B5FD565C61A6}"/>
              </a:ext>
            </a:extLst>
          </p:cNvPr>
          <p:cNvSpPr/>
          <p:nvPr/>
        </p:nvSpPr>
        <p:spPr>
          <a:xfrm>
            <a:off x="5395636" y="3260538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2" name="Smiley 131">
            <a:extLst>
              <a:ext uri="{FF2B5EF4-FFF2-40B4-BE49-F238E27FC236}">
                <a16:creationId xmlns:a16="http://schemas.microsoft.com/office/drawing/2014/main" id="{12CAE23C-4E2C-4627-935E-9F2F704268EB}"/>
              </a:ext>
            </a:extLst>
          </p:cNvPr>
          <p:cNvSpPr/>
          <p:nvPr/>
        </p:nvSpPr>
        <p:spPr>
          <a:xfrm>
            <a:off x="5393185" y="3186666"/>
            <a:ext cx="74685" cy="68167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3" name="Textfeld 132">
            <a:extLst>
              <a:ext uri="{FF2B5EF4-FFF2-40B4-BE49-F238E27FC236}">
                <a16:creationId xmlns:a16="http://schemas.microsoft.com/office/drawing/2014/main" id="{2CA47701-FF11-4C37-B860-8E7440BBC94E}"/>
              </a:ext>
            </a:extLst>
          </p:cNvPr>
          <p:cNvSpPr txBox="1"/>
          <p:nvPr/>
        </p:nvSpPr>
        <p:spPr>
          <a:xfrm>
            <a:off x="4340354" y="3520357"/>
            <a:ext cx="1108637" cy="261610"/>
          </a:xfrm>
          <a:prstGeom prst="rect">
            <a:avLst/>
          </a:prstGeom>
          <a:solidFill>
            <a:srgbClr val="FFDC6D"/>
          </a:solidFill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de-DE" sz="1100" dirty="0"/>
              <a:t>Mittagessen</a:t>
            </a:r>
          </a:p>
        </p:txBody>
      </p:sp>
      <p:sp>
        <p:nvSpPr>
          <p:cNvPr id="134" name="Rechteck: obere Ecken abgerundet 133">
            <a:extLst>
              <a:ext uri="{FF2B5EF4-FFF2-40B4-BE49-F238E27FC236}">
                <a16:creationId xmlns:a16="http://schemas.microsoft.com/office/drawing/2014/main" id="{A43424E8-BD05-4791-847C-66F5AEC5662D}"/>
              </a:ext>
            </a:extLst>
          </p:cNvPr>
          <p:cNvSpPr/>
          <p:nvPr/>
        </p:nvSpPr>
        <p:spPr>
          <a:xfrm>
            <a:off x="5383664" y="3591570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5" name="Smiley 134">
            <a:extLst>
              <a:ext uri="{FF2B5EF4-FFF2-40B4-BE49-F238E27FC236}">
                <a16:creationId xmlns:a16="http://schemas.microsoft.com/office/drawing/2014/main" id="{F37CAF0F-B750-42BA-9B14-1BA697AE3548}"/>
              </a:ext>
            </a:extLst>
          </p:cNvPr>
          <p:cNvSpPr/>
          <p:nvPr/>
        </p:nvSpPr>
        <p:spPr>
          <a:xfrm>
            <a:off x="5381213" y="3517698"/>
            <a:ext cx="74685" cy="68167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9" name="Gerade Verbindung mit Pfeil 138">
            <a:extLst>
              <a:ext uri="{FF2B5EF4-FFF2-40B4-BE49-F238E27FC236}">
                <a16:creationId xmlns:a16="http://schemas.microsoft.com/office/drawing/2014/main" id="{CA911DB7-7CFA-4AAE-A4C3-52109ADBA684}"/>
              </a:ext>
            </a:extLst>
          </p:cNvPr>
          <p:cNvCxnSpPr>
            <a:cxnSpLocks/>
          </p:cNvCxnSpPr>
          <p:nvPr/>
        </p:nvCxnSpPr>
        <p:spPr>
          <a:xfrm>
            <a:off x="4157057" y="3143188"/>
            <a:ext cx="200801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41" name="Gerade Verbindung mit Pfeil 140">
            <a:extLst>
              <a:ext uri="{FF2B5EF4-FFF2-40B4-BE49-F238E27FC236}">
                <a16:creationId xmlns:a16="http://schemas.microsoft.com/office/drawing/2014/main" id="{B4CAA236-270B-470F-B14C-23ACC6ADFB9F}"/>
              </a:ext>
            </a:extLst>
          </p:cNvPr>
          <p:cNvCxnSpPr>
            <a:cxnSpLocks/>
          </p:cNvCxnSpPr>
          <p:nvPr/>
        </p:nvCxnSpPr>
        <p:spPr>
          <a:xfrm>
            <a:off x="4189377" y="3461521"/>
            <a:ext cx="200801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40" name="Textfeld 139">
            <a:extLst>
              <a:ext uri="{FF2B5EF4-FFF2-40B4-BE49-F238E27FC236}">
                <a16:creationId xmlns:a16="http://schemas.microsoft.com/office/drawing/2014/main" id="{7EE03D1C-F24E-425C-B78F-FF6BFD7E3BAA}"/>
              </a:ext>
            </a:extLst>
          </p:cNvPr>
          <p:cNvSpPr txBox="1"/>
          <p:nvPr/>
        </p:nvSpPr>
        <p:spPr>
          <a:xfrm>
            <a:off x="3112408" y="2168311"/>
            <a:ext cx="1080997" cy="261610"/>
          </a:xfrm>
          <a:prstGeom prst="rect">
            <a:avLst/>
          </a:prstGeom>
          <a:solidFill>
            <a:srgbClr val="BEE39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de-DE" sz="1100" dirty="0"/>
              <a:t>Unterricht</a:t>
            </a:r>
          </a:p>
        </p:txBody>
      </p:sp>
      <p:cxnSp>
        <p:nvCxnSpPr>
          <p:cNvPr id="142" name="Gerade Verbindung mit Pfeil 141">
            <a:extLst>
              <a:ext uri="{FF2B5EF4-FFF2-40B4-BE49-F238E27FC236}">
                <a16:creationId xmlns:a16="http://schemas.microsoft.com/office/drawing/2014/main" id="{C51C509F-3CEB-4AE4-9E0E-0E4A1052577D}"/>
              </a:ext>
            </a:extLst>
          </p:cNvPr>
          <p:cNvCxnSpPr>
            <a:cxnSpLocks/>
          </p:cNvCxnSpPr>
          <p:nvPr/>
        </p:nvCxnSpPr>
        <p:spPr>
          <a:xfrm>
            <a:off x="4137140" y="2499227"/>
            <a:ext cx="200801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44" name="Gerade Verbindung mit Pfeil 143">
            <a:extLst>
              <a:ext uri="{FF2B5EF4-FFF2-40B4-BE49-F238E27FC236}">
                <a16:creationId xmlns:a16="http://schemas.microsoft.com/office/drawing/2014/main" id="{C0D8447F-DD68-49F9-ADBA-BCCADC37B4AF}"/>
              </a:ext>
            </a:extLst>
          </p:cNvPr>
          <p:cNvCxnSpPr>
            <a:cxnSpLocks/>
          </p:cNvCxnSpPr>
          <p:nvPr/>
        </p:nvCxnSpPr>
        <p:spPr>
          <a:xfrm>
            <a:off x="4157057" y="2796896"/>
            <a:ext cx="200801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9" name="Gerade Verbindung mit Pfeil 128">
            <a:extLst>
              <a:ext uri="{FF2B5EF4-FFF2-40B4-BE49-F238E27FC236}">
                <a16:creationId xmlns:a16="http://schemas.microsoft.com/office/drawing/2014/main" id="{8ED52BAE-0C0D-477D-9B97-BD8C401DC679}"/>
              </a:ext>
            </a:extLst>
          </p:cNvPr>
          <p:cNvCxnSpPr>
            <a:cxnSpLocks/>
            <a:stCxn id="126" idx="1"/>
          </p:cNvCxnSpPr>
          <p:nvPr/>
        </p:nvCxnSpPr>
        <p:spPr>
          <a:xfrm flipH="1" flipV="1">
            <a:off x="5513652" y="3546940"/>
            <a:ext cx="1627469" cy="31083"/>
          </a:xfrm>
          <a:prstGeom prst="straightConnector1">
            <a:avLst/>
          </a:prstGeom>
          <a:ln w="28575">
            <a:solidFill>
              <a:srgbClr val="CC66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1" name="Rechteck: obere Ecken abgerundet 220">
            <a:extLst>
              <a:ext uri="{FF2B5EF4-FFF2-40B4-BE49-F238E27FC236}">
                <a16:creationId xmlns:a16="http://schemas.microsoft.com/office/drawing/2014/main" id="{9CF8685C-2BD0-4FC4-A657-EE8A51FAB2D8}"/>
              </a:ext>
            </a:extLst>
          </p:cNvPr>
          <p:cNvSpPr/>
          <p:nvPr/>
        </p:nvSpPr>
        <p:spPr>
          <a:xfrm>
            <a:off x="5614860" y="3420668"/>
            <a:ext cx="126503" cy="235745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8" name="Gerade Verbindung mit Pfeil 117">
            <a:extLst>
              <a:ext uri="{FF2B5EF4-FFF2-40B4-BE49-F238E27FC236}">
                <a16:creationId xmlns:a16="http://schemas.microsoft.com/office/drawing/2014/main" id="{32184054-362B-4C0B-A41F-8F15D2DF82FF}"/>
              </a:ext>
            </a:extLst>
          </p:cNvPr>
          <p:cNvCxnSpPr>
            <a:cxnSpLocks/>
          </p:cNvCxnSpPr>
          <p:nvPr/>
        </p:nvCxnSpPr>
        <p:spPr>
          <a:xfrm flipH="1" flipV="1">
            <a:off x="5580083" y="2650009"/>
            <a:ext cx="1979135" cy="11166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Flussdiagramm: Verbinder 177">
            <a:extLst>
              <a:ext uri="{FF2B5EF4-FFF2-40B4-BE49-F238E27FC236}">
                <a16:creationId xmlns:a16="http://schemas.microsoft.com/office/drawing/2014/main" id="{755D7146-C7C0-4145-B8BA-0665BE0DB9EE}"/>
              </a:ext>
            </a:extLst>
          </p:cNvPr>
          <p:cNvSpPr/>
          <p:nvPr/>
        </p:nvSpPr>
        <p:spPr>
          <a:xfrm>
            <a:off x="5784921" y="2672887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9" name="Flussdiagramm: Zusammenführen 178">
            <a:extLst>
              <a:ext uri="{FF2B5EF4-FFF2-40B4-BE49-F238E27FC236}">
                <a16:creationId xmlns:a16="http://schemas.microsoft.com/office/drawing/2014/main" id="{59B3A049-494B-4FC9-8F03-B014B0DDADCA}"/>
              </a:ext>
            </a:extLst>
          </p:cNvPr>
          <p:cNvSpPr/>
          <p:nvPr/>
        </p:nvSpPr>
        <p:spPr>
          <a:xfrm>
            <a:off x="5822048" y="2604389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6" name="Rechteck 125">
            <a:extLst>
              <a:ext uri="{FF2B5EF4-FFF2-40B4-BE49-F238E27FC236}">
                <a16:creationId xmlns:a16="http://schemas.microsoft.com/office/drawing/2014/main" id="{A39A3838-8922-483E-BB37-6A1B1D0FC8FA}"/>
              </a:ext>
            </a:extLst>
          </p:cNvPr>
          <p:cNvSpPr/>
          <p:nvPr/>
        </p:nvSpPr>
        <p:spPr>
          <a:xfrm>
            <a:off x="7141121" y="3147838"/>
            <a:ext cx="1183642" cy="860370"/>
          </a:xfrm>
          <a:prstGeom prst="rect">
            <a:avLst/>
          </a:prstGeom>
          <a:solidFill>
            <a:srgbClr val="FFAE5D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rgbClr val="CC6600"/>
                </a:solidFill>
              </a:rPr>
              <a:t>Kommune:</a:t>
            </a:r>
          </a:p>
          <a:p>
            <a:pPr algn="ctr"/>
            <a:r>
              <a:rPr lang="de-DE" dirty="0">
                <a:solidFill>
                  <a:srgbClr val="CC6600"/>
                </a:solidFill>
              </a:rPr>
              <a:t>Stadt-Schulamt</a:t>
            </a:r>
          </a:p>
        </p:txBody>
      </p:sp>
      <p:sp>
        <p:nvSpPr>
          <p:cNvPr id="127" name="Rechteck 126">
            <a:extLst>
              <a:ext uri="{FF2B5EF4-FFF2-40B4-BE49-F238E27FC236}">
                <a16:creationId xmlns:a16="http://schemas.microsoft.com/office/drawing/2014/main" id="{8D232F99-72FD-459F-ABE3-FB4E546E6713}"/>
              </a:ext>
            </a:extLst>
          </p:cNvPr>
          <p:cNvSpPr/>
          <p:nvPr/>
        </p:nvSpPr>
        <p:spPr>
          <a:xfrm>
            <a:off x="5816136" y="3159418"/>
            <a:ext cx="1190576" cy="837210"/>
          </a:xfrm>
          <a:prstGeom prst="rect">
            <a:avLst/>
          </a:prstGeom>
          <a:solidFill>
            <a:srgbClr val="FFAE5D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>
                <a:solidFill>
                  <a:srgbClr val="CC6600"/>
                </a:solidFill>
              </a:rPr>
              <a:t>Träger der Jugendhilfe</a:t>
            </a:r>
          </a:p>
        </p:txBody>
      </p:sp>
      <p:sp>
        <p:nvSpPr>
          <p:cNvPr id="222" name="Smiley 221">
            <a:extLst>
              <a:ext uri="{FF2B5EF4-FFF2-40B4-BE49-F238E27FC236}">
                <a16:creationId xmlns:a16="http://schemas.microsoft.com/office/drawing/2014/main" id="{87EF0299-36A8-4390-B033-9619EB1242D8}"/>
              </a:ext>
            </a:extLst>
          </p:cNvPr>
          <p:cNvSpPr/>
          <p:nvPr/>
        </p:nvSpPr>
        <p:spPr>
          <a:xfrm>
            <a:off x="5622780" y="3300332"/>
            <a:ext cx="111759" cy="119914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9" name="Flussdiagramm: Verbinder 218">
            <a:extLst>
              <a:ext uri="{FF2B5EF4-FFF2-40B4-BE49-F238E27FC236}">
                <a16:creationId xmlns:a16="http://schemas.microsoft.com/office/drawing/2014/main" id="{77E74D24-A750-4AEE-B94E-A28FBACD65B8}"/>
              </a:ext>
            </a:extLst>
          </p:cNvPr>
          <p:cNvSpPr/>
          <p:nvPr/>
        </p:nvSpPr>
        <p:spPr>
          <a:xfrm>
            <a:off x="5739040" y="3416534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0" name="Flussdiagramm: Zusammenführen 219">
            <a:extLst>
              <a:ext uri="{FF2B5EF4-FFF2-40B4-BE49-F238E27FC236}">
                <a16:creationId xmlns:a16="http://schemas.microsoft.com/office/drawing/2014/main" id="{38F9F4DB-7976-44CD-AFFC-B73FF8F9125F}"/>
              </a:ext>
            </a:extLst>
          </p:cNvPr>
          <p:cNvSpPr/>
          <p:nvPr/>
        </p:nvSpPr>
        <p:spPr>
          <a:xfrm>
            <a:off x="5776167" y="3348036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3164F60-62EF-4334-85EC-85B8918B31E3}"/>
              </a:ext>
            </a:extLst>
          </p:cNvPr>
          <p:cNvSpPr txBox="1"/>
          <p:nvPr/>
        </p:nvSpPr>
        <p:spPr>
          <a:xfrm rot="20517688">
            <a:off x="2367147" y="3602860"/>
            <a:ext cx="598000" cy="276999"/>
          </a:xfrm>
          <a:prstGeom prst="rect">
            <a:avLst/>
          </a:prstGeom>
          <a:solidFill>
            <a:srgbClr val="9BFFC8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de-DE" sz="1200" dirty="0"/>
              <a:t>Stelle</a:t>
            </a:r>
          </a:p>
        </p:txBody>
      </p:sp>
      <p:sp>
        <p:nvSpPr>
          <p:cNvPr id="146" name="Textfeld 145">
            <a:extLst>
              <a:ext uri="{FF2B5EF4-FFF2-40B4-BE49-F238E27FC236}">
                <a16:creationId xmlns:a16="http://schemas.microsoft.com/office/drawing/2014/main" id="{F739B87F-CA62-4377-993C-CFEF53303FD9}"/>
              </a:ext>
            </a:extLst>
          </p:cNvPr>
          <p:cNvSpPr txBox="1"/>
          <p:nvPr/>
        </p:nvSpPr>
        <p:spPr>
          <a:xfrm>
            <a:off x="3719580" y="4605464"/>
            <a:ext cx="598000" cy="276999"/>
          </a:xfrm>
          <a:prstGeom prst="rect">
            <a:avLst/>
          </a:prstGeom>
          <a:solidFill>
            <a:srgbClr val="9BFFC8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de-DE" sz="1200" dirty="0"/>
              <a:t>Mittel</a:t>
            </a:r>
          </a:p>
        </p:txBody>
      </p:sp>
      <p:sp>
        <p:nvSpPr>
          <p:cNvPr id="5" name="Pfeil: nach rechts 4">
            <a:extLst>
              <a:ext uri="{FF2B5EF4-FFF2-40B4-BE49-F238E27FC236}">
                <a16:creationId xmlns:a16="http://schemas.microsoft.com/office/drawing/2014/main" id="{47AE6599-62B7-4364-ECCF-AFD7C05F6D34}"/>
              </a:ext>
            </a:extLst>
          </p:cNvPr>
          <p:cNvSpPr/>
          <p:nvPr/>
        </p:nvSpPr>
        <p:spPr>
          <a:xfrm>
            <a:off x="1745342" y="4405050"/>
            <a:ext cx="658726" cy="3306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Pfeil: nach rechts 5">
            <a:extLst>
              <a:ext uri="{FF2B5EF4-FFF2-40B4-BE49-F238E27FC236}">
                <a16:creationId xmlns:a16="http://schemas.microsoft.com/office/drawing/2014/main" id="{33169908-A576-AAB1-9FD4-9EE29F730EE8}"/>
              </a:ext>
            </a:extLst>
          </p:cNvPr>
          <p:cNvSpPr/>
          <p:nvPr/>
        </p:nvSpPr>
        <p:spPr>
          <a:xfrm>
            <a:off x="5871565" y="4396008"/>
            <a:ext cx="666057" cy="348721"/>
          </a:xfrm>
          <a:prstGeom prst="rightArrow">
            <a:avLst>
              <a:gd name="adj1" fmla="val 50000"/>
              <a:gd name="adj2" fmla="val 5539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" name="Gerade Verbindung mit Pfeil 7">
            <a:extLst>
              <a:ext uri="{FF2B5EF4-FFF2-40B4-BE49-F238E27FC236}">
                <a16:creationId xmlns:a16="http://schemas.microsoft.com/office/drawing/2014/main" id="{102DBDF9-0CE6-9669-9978-65E380E5BBCE}"/>
              </a:ext>
            </a:extLst>
          </p:cNvPr>
          <p:cNvCxnSpPr>
            <a:cxnSpLocks/>
          </p:cNvCxnSpPr>
          <p:nvPr/>
        </p:nvCxnSpPr>
        <p:spPr>
          <a:xfrm>
            <a:off x="1570577" y="2814642"/>
            <a:ext cx="8629" cy="4507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Rechteck: obere Ecken abgerundet 156">
            <a:extLst>
              <a:ext uri="{FF2B5EF4-FFF2-40B4-BE49-F238E27FC236}">
                <a16:creationId xmlns:a16="http://schemas.microsoft.com/office/drawing/2014/main" id="{B596FC76-F9A4-4003-9318-82AD465C837D}"/>
              </a:ext>
            </a:extLst>
          </p:cNvPr>
          <p:cNvSpPr/>
          <p:nvPr/>
        </p:nvSpPr>
        <p:spPr>
          <a:xfrm>
            <a:off x="3067073" y="2258040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8" name="Smiley 157">
            <a:extLst>
              <a:ext uri="{FF2B5EF4-FFF2-40B4-BE49-F238E27FC236}">
                <a16:creationId xmlns:a16="http://schemas.microsoft.com/office/drawing/2014/main" id="{0FE1AD0F-544F-4F6E-A60D-D56F5934B76A}"/>
              </a:ext>
            </a:extLst>
          </p:cNvPr>
          <p:cNvSpPr/>
          <p:nvPr/>
        </p:nvSpPr>
        <p:spPr>
          <a:xfrm>
            <a:off x="3074444" y="2168311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3A7AB847-7687-9106-DA84-A111BDF56C4C}"/>
              </a:ext>
            </a:extLst>
          </p:cNvPr>
          <p:cNvSpPr txBox="1"/>
          <p:nvPr/>
        </p:nvSpPr>
        <p:spPr>
          <a:xfrm>
            <a:off x="4357027" y="2550001"/>
            <a:ext cx="1105556" cy="246221"/>
          </a:xfrm>
          <a:prstGeom prst="rect">
            <a:avLst/>
          </a:prstGeom>
          <a:solidFill>
            <a:srgbClr val="FFDC6D"/>
          </a:solidFill>
          <a:ln>
            <a:solidFill>
              <a:srgbClr val="993300"/>
            </a:solidFill>
          </a:ln>
        </p:spPr>
        <p:txBody>
          <a:bodyPr wrap="square" rtlCol="0">
            <a:spAutoFit/>
          </a:bodyPr>
          <a:lstStyle/>
          <a:p>
            <a:r>
              <a:rPr lang="de-DE" sz="1000" dirty="0"/>
              <a:t>Förderangebote</a:t>
            </a:r>
          </a:p>
        </p:txBody>
      </p:sp>
      <p:sp>
        <p:nvSpPr>
          <p:cNvPr id="14" name="Rechteck: obere Ecken abgerundet 13">
            <a:extLst>
              <a:ext uri="{FF2B5EF4-FFF2-40B4-BE49-F238E27FC236}">
                <a16:creationId xmlns:a16="http://schemas.microsoft.com/office/drawing/2014/main" id="{F5F5A89E-3FB7-EF44-8B61-5CAA1C00713B}"/>
              </a:ext>
            </a:extLst>
          </p:cNvPr>
          <p:cNvSpPr/>
          <p:nvPr/>
        </p:nvSpPr>
        <p:spPr>
          <a:xfrm>
            <a:off x="5418555" y="2629408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Smiley 14">
            <a:extLst>
              <a:ext uri="{FF2B5EF4-FFF2-40B4-BE49-F238E27FC236}">
                <a16:creationId xmlns:a16="http://schemas.microsoft.com/office/drawing/2014/main" id="{21BE92AB-7B3C-F32E-235F-B1279CB030BA}"/>
              </a:ext>
            </a:extLst>
          </p:cNvPr>
          <p:cNvSpPr/>
          <p:nvPr/>
        </p:nvSpPr>
        <p:spPr>
          <a:xfrm>
            <a:off x="5416104" y="2555536"/>
            <a:ext cx="74685" cy="68167"/>
          </a:xfrm>
          <a:prstGeom prst="smileyFace">
            <a:avLst/>
          </a:prstGeom>
          <a:solidFill>
            <a:srgbClr val="FF99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499D95B-9E2A-37EF-436E-52F6DCF0E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9125" y="1673264"/>
            <a:ext cx="397283" cy="47964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17" name="Flussdiagramm: Verbinder 216">
            <a:extLst>
              <a:ext uri="{FF2B5EF4-FFF2-40B4-BE49-F238E27FC236}">
                <a16:creationId xmlns:a16="http://schemas.microsoft.com/office/drawing/2014/main" id="{EB84D5EF-73EA-42FA-A17F-085B1982440D}"/>
              </a:ext>
            </a:extLst>
          </p:cNvPr>
          <p:cNvSpPr/>
          <p:nvPr/>
        </p:nvSpPr>
        <p:spPr>
          <a:xfrm>
            <a:off x="7085181" y="3449443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8" name="Flussdiagramm: Zusammenführen 217">
            <a:extLst>
              <a:ext uri="{FF2B5EF4-FFF2-40B4-BE49-F238E27FC236}">
                <a16:creationId xmlns:a16="http://schemas.microsoft.com/office/drawing/2014/main" id="{65D3F0A8-A4CE-45AE-A702-D3E7ABDE5C1C}"/>
              </a:ext>
            </a:extLst>
          </p:cNvPr>
          <p:cNvSpPr/>
          <p:nvPr/>
        </p:nvSpPr>
        <p:spPr>
          <a:xfrm>
            <a:off x="7122308" y="3380945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7841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3" y="664276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A3AC214-4F6D-4BFB-9FF9-0FFD8440170F}"/>
              </a:ext>
            </a:extLst>
          </p:cNvPr>
          <p:cNvSpPr/>
          <p:nvPr/>
        </p:nvSpPr>
        <p:spPr>
          <a:xfrm>
            <a:off x="4846282" y="1303107"/>
            <a:ext cx="4032162" cy="2893100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lvl="0"/>
            <a:r>
              <a:rPr lang="de-DE" sz="1600" b="1" dirty="0"/>
              <a:t>Gestaltung des </a:t>
            </a:r>
            <a:r>
              <a:rPr lang="de-DE" sz="1600" b="1" dirty="0" err="1"/>
              <a:t>PfdG</a:t>
            </a:r>
            <a:r>
              <a:rPr lang="de-DE" sz="1600" b="1" dirty="0"/>
              <a:t> am Schulstandort und im Schulbezirk</a:t>
            </a:r>
          </a:p>
          <a:p>
            <a:pPr lvl="0"/>
            <a:endParaRPr lang="de-DE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1400" dirty="0">
                <a:latin typeface="Calibri" panose="020F0502020204030204" pitchFamily="34" charset="0"/>
                <a:cs typeface="Calibri" panose="020F0502020204030204" pitchFamily="34" charset="0"/>
              </a:rPr>
              <a:t>Alle Kinder der Schule erhalten ein Ganztagsangebot im Schulbezirk (in der Schule oder im Hort).</a:t>
            </a:r>
          </a:p>
          <a:p>
            <a:pPr lvl="0"/>
            <a:endParaRPr lang="de-D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de-DE" sz="1400" dirty="0">
                <a:latin typeface="Calibri" panose="020F0502020204030204" pitchFamily="34" charset="0"/>
                <a:cs typeface="Calibri" panose="020F0502020204030204" pitchFamily="34" charset="0"/>
              </a:rPr>
              <a:t>Kooperation im Schulbezirk zwischen: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Schule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Träger der Ganztagsangebote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Horten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Angeboten der offenen Kinder- und Jugendarbeit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sz="1200" dirty="0">
                <a:latin typeface="Calibri" panose="020F0502020204030204" pitchFamily="34" charset="0"/>
                <a:cs typeface="Calibri" panose="020F0502020204030204" pitchFamily="34" charset="0"/>
              </a:rPr>
              <a:t>weiteren Kooperationspartnern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3D2C0666-0091-438F-FFE8-6F8651E7F9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77" y="1165197"/>
            <a:ext cx="4128601" cy="357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38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6</a:t>
            </a:fld>
            <a:endParaRPr lang="de-DE" dirty="0"/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A3AC214-4F6D-4BFB-9FF9-0FFD8440170F}"/>
              </a:ext>
            </a:extLst>
          </p:cNvPr>
          <p:cNvSpPr/>
          <p:nvPr/>
        </p:nvSpPr>
        <p:spPr>
          <a:xfrm>
            <a:off x="4860032" y="1347614"/>
            <a:ext cx="4032162" cy="630942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>
                <a:latin typeface="+mj-lt"/>
              </a:rPr>
              <a:t>Betreuungsgarantie</a:t>
            </a:r>
          </a:p>
          <a:p>
            <a:pPr marL="266700" lvl="1" indent="-952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Jedes Kind mit einem Bedarf erhält ein Ganztagsangebot in der Schule oder im Hort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8B2086E3-56EE-4A38-BB0B-86B85BA1C28E}"/>
              </a:ext>
            </a:extLst>
          </p:cNvPr>
          <p:cNvSpPr/>
          <p:nvPr/>
        </p:nvSpPr>
        <p:spPr>
          <a:xfrm>
            <a:off x="4852100" y="2139281"/>
            <a:ext cx="4032162" cy="307777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>
                <a:latin typeface="+mj-lt"/>
              </a:rPr>
              <a:t>Freiwillige Anmeldung</a:t>
            </a:r>
            <a:endParaRPr lang="de-DE" sz="1050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33CD9216-9237-4BD8-8081-44D8E8EA9596}"/>
              </a:ext>
            </a:extLst>
          </p:cNvPr>
          <p:cNvSpPr/>
          <p:nvPr/>
        </p:nvSpPr>
        <p:spPr>
          <a:xfrm>
            <a:off x="4860032" y="2600810"/>
            <a:ext cx="4032162" cy="307777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>
                <a:latin typeface="+mj-lt"/>
              </a:rPr>
              <a:t>Verpflichtende Teilnahme nach Anmeldung</a:t>
            </a:r>
            <a:endParaRPr lang="de-DE" sz="1050" dirty="0">
              <a:latin typeface="+mj-lt"/>
              <a:cs typeface="Calibri" panose="020F0502020204030204" pitchFamily="34" charset="0"/>
            </a:endParaRP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DE5B42BB-3868-4751-8095-3697005B6E17}"/>
              </a:ext>
            </a:extLst>
          </p:cNvPr>
          <p:cNvSpPr/>
          <p:nvPr/>
        </p:nvSpPr>
        <p:spPr>
          <a:xfrm>
            <a:off x="4860032" y="3069312"/>
            <a:ext cx="4032162" cy="792525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>
                <a:latin typeface="+mj-lt"/>
              </a:rPr>
              <a:t>Kooperation im Schulbezirk </a:t>
            </a:r>
          </a:p>
          <a:p>
            <a:pPr marL="271463" lvl="1" indent="-952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</a:rPr>
              <a:t>zwischen Schule, Ganztagsträger, Horten, Angeboten der offenen Kinder- und Jugendarbeit und weiteren Kooperationspartnern</a:t>
            </a:r>
            <a:endParaRPr lang="de-DE" sz="1050" dirty="0"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1FF54A6-49E3-CFA7-F41F-71A027BC2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77" y="1165197"/>
            <a:ext cx="4128601" cy="357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4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C9324E50-48D5-B28F-AE57-7DB36FA4A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77" y="1165197"/>
            <a:ext cx="4128601" cy="3579862"/>
          </a:xfrm>
          <a:prstGeom prst="rect">
            <a:avLst/>
          </a:prstGeom>
        </p:spPr>
      </p:pic>
      <p:sp>
        <p:nvSpPr>
          <p:cNvPr id="40" name="Rechteck: obere Ecken abgerundet 39">
            <a:extLst>
              <a:ext uri="{FF2B5EF4-FFF2-40B4-BE49-F238E27FC236}">
                <a16:creationId xmlns:a16="http://schemas.microsoft.com/office/drawing/2014/main" id="{757B7206-7CB9-4AE0-8478-30CC096ED607}"/>
              </a:ext>
            </a:extLst>
          </p:cNvPr>
          <p:cNvSpPr/>
          <p:nvPr/>
        </p:nvSpPr>
        <p:spPr>
          <a:xfrm>
            <a:off x="5808823" y="4166835"/>
            <a:ext cx="74685" cy="164690"/>
          </a:xfrm>
          <a:prstGeom prst="round2SameRect">
            <a:avLst/>
          </a:prstGeom>
          <a:solidFill>
            <a:srgbClr val="8F8FFF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1" name="Smiley 40">
            <a:extLst>
              <a:ext uri="{FF2B5EF4-FFF2-40B4-BE49-F238E27FC236}">
                <a16:creationId xmlns:a16="http://schemas.microsoft.com/office/drawing/2014/main" id="{7545FD5D-9B98-4C87-9AED-4D19AEC8DF15}"/>
              </a:ext>
            </a:extLst>
          </p:cNvPr>
          <p:cNvSpPr/>
          <p:nvPr/>
        </p:nvSpPr>
        <p:spPr>
          <a:xfrm>
            <a:off x="5816194" y="4077106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607" y="663694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A3AC214-4F6D-4BFB-9FF9-0FFD8440170F}"/>
              </a:ext>
            </a:extLst>
          </p:cNvPr>
          <p:cNvSpPr/>
          <p:nvPr/>
        </p:nvSpPr>
        <p:spPr>
          <a:xfrm>
            <a:off x="4860032" y="1347614"/>
            <a:ext cx="4032162" cy="1654299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>
                <a:latin typeface="+mj-lt"/>
              </a:rPr>
              <a:t>Enge Zusammenarbeit der Schule und des Trägers</a:t>
            </a:r>
          </a:p>
          <a:p>
            <a:pPr marL="4508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Gemeinsame Verantwortung von Schule und Träger</a:t>
            </a:r>
          </a:p>
          <a:p>
            <a:pPr marL="4508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Gemeinsame Erstellung eines Ganztagskonzepts</a:t>
            </a:r>
          </a:p>
          <a:p>
            <a:pPr marL="4508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Gemeinsame Planung und Organisation der Ressourcen (Stelle/Mittel)</a:t>
            </a:r>
          </a:p>
          <a:p>
            <a:pPr marL="4508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Gemeinsames Vertretungskonzept für unterjährige Veränderungen (Minimal-Grundsatz: Schule vertritt Schule und Träger vertritt Träger)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582599A7-83A3-45ED-8A09-DFA50435369A}"/>
              </a:ext>
            </a:extLst>
          </p:cNvPr>
          <p:cNvSpPr/>
          <p:nvPr/>
        </p:nvSpPr>
        <p:spPr>
          <a:xfrm>
            <a:off x="2927624" y="1681047"/>
            <a:ext cx="1656184" cy="2685668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6D91983-02D1-4CC5-A8C6-7AE860DF9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3158898"/>
            <a:ext cx="1647165" cy="688739"/>
          </a:xfrm>
          <a:prstGeom prst="rect">
            <a:avLst/>
          </a:prstGeom>
          <a:solidFill>
            <a:srgbClr val="E28700"/>
          </a:solidFill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D73C3E3D-E12A-4CE1-B368-996452745123}"/>
              </a:ext>
            </a:extLst>
          </p:cNvPr>
          <p:cNvSpPr txBox="1"/>
          <p:nvPr/>
        </p:nvSpPr>
        <p:spPr>
          <a:xfrm>
            <a:off x="6520408" y="3131434"/>
            <a:ext cx="2358264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de-DE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Schule und der Träger entwickeln und steuern in gemeinsamer Verantwortung den Ganztag inhaltlich, qualitativ und organisatorisch.</a:t>
            </a:r>
          </a:p>
        </p:txBody>
      </p:sp>
      <p:sp>
        <p:nvSpPr>
          <p:cNvPr id="20" name="Rechteck: obere Ecken abgerundet 19">
            <a:extLst>
              <a:ext uri="{FF2B5EF4-FFF2-40B4-BE49-F238E27FC236}">
                <a16:creationId xmlns:a16="http://schemas.microsoft.com/office/drawing/2014/main" id="{D89DCFDA-DEFC-47AF-A755-C207D2B03EE3}"/>
              </a:ext>
            </a:extLst>
          </p:cNvPr>
          <p:cNvSpPr/>
          <p:nvPr/>
        </p:nvSpPr>
        <p:spPr>
          <a:xfrm>
            <a:off x="5393029" y="4256564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Smiley 20">
            <a:extLst>
              <a:ext uri="{FF2B5EF4-FFF2-40B4-BE49-F238E27FC236}">
                <a16:creationId xmlns:a16="http://schemas.microsoft.com/office/drawing/2014/main" id="{523C74D5-F424-492B-9F99-26A7F9580530}"/>
              </a:ext>
            </a:extLst>
          </p:cNvPr>
          <p:cNvSpPr/>
          <p:nvPr/>
        </p:nvSpPr>
        <p:spPr>
          <a:xfrm>
            <a:off x="5400400" y="4166835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: obere Ecken abgerundet 21">
            <a:extLst>
              <a:ext uri="{FF2B5EF4-FFF2-40B4-BE49-F238E27FC236}">
                <a16:creationId xmlns:a16="http://schemas.microsoft.com/office/drawing/2014/main" id="{BBAC7087-2AAE-42F1-89C2-29884ADF67FD}"/>
              </a:ext>
            </a:extLst>
          </p:cNvPr>
          <p:cNvSpPr/>
          <p:nvPr/>
        </p:nvSpPr>
        <p:spPr>
          <a:xfrm>
            <a:off x="5681061" y="4231716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Smiley 22">
            <a:extLst>
              <a:ext uri="{FF2B5EF4-FFF2-40B4-BE49-F238E27FC236}">
                <a16:creationId xmlns:a16="http://schemas.microsoft.com/office/drawing/2014/main" id="{0F14DEB6-B764-46DE-B733-581E883123C5}"/>
              </a:ext>
            </a:extLst>
          </p:cNvPr>
          <p:cNvSpPr/>
          <p:nvPr/>
        </p:nvSpPr>
        <p:spPr>
          <a:xfrm>
            <a:off x="5678610" y="4157844"/>
            <a:ext cx="74685" cy="68167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Rechteck: obere Ecken abgerundet 23">
            <a:extLst>
              <a:ext uri="{FF2B5EF4-FFF2-40B4-BE49-F238E27FC236}">
                <a16:creationId xmlns:a16="http://schemas.microsoft.com/office/drawing/2014/main" id="{B33F0A55-20FA-41FF-B57F-849CDA826384}"/>
              </a:ext>
            </a:extLst>
          </p:cNvPr>
          <p:cNvSpPr/>
          <p:nvPr/>
        </p:nvSpPr>
        <p:spPr>
          <a:xfrm>
            <a:off x="5537045" y="4138022"/>
            <a:ext cx="74685" cy="164690"/>
          </a:xfrm>
          <a:prstGeom prst="round2SameRect">
            <a:avLst/>
          </a:prstGeom>
          <a:solidFill>
            <a:srgbClr val="8F8FFF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Smiley 24">
            <a:extLst>
              <a:ext uri="{FF2B5EF4-FFF2-40B4-BE49-F238E27FC236}">
                <a16:creationId xmlns:a16="http://schemas.microsoft.com/office/drawing/2014/main" id="{26F46924-07A2-4F4E-9F27-253315FA22DB}"/>
              </a:ext>
            </a:extLst>
          </p:cNvPr>
          <p:cNvSpPr/>
          <p:nvPr/>
        </p:nvSpPr>
        <p:spPr>
          <a:xfrm>
            <a:off x="5544416" y="4048293"/>
            <a:ext cx="67313" cy="90645"/>
          </a:xfrm>
          <a:prstGeom prst="smileyFace">
            <a:avLst/>
          </a:prstGeom>
          <a:solidFill>
            <a:srgbClr val="E287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Rechteck: obere Ecken abgerundet 25">
            <a:extLst>
              <a:ext uri="{FF2B5EF4-FFF2-40B4-BE49-F238E27FC236}">
                <a16:creationId xmlns:a16="http://schemas.microsoft.com/office/drawing/2014/main" id="{BCECBF26-6B86-4FE7-AEEF-6A949ECC096D}"/>
              </a:ext>
            </a:extLst>
          </p:cNvPr>
          <p:cNvSpPr/>
          <p:nvPr/>
        </p:nvSpPr>
        <p:spPr>
          <a:xfrm>
            <a:off x="5545429" y="4408964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Smiley 26">
            <a:extLst>
              <a:ext uri="{FF2B5EF4-FFF2-40B4-BE49-F238E27FC236}">
                <a16:creationId xmlns:a16="http://schemas.microsoft.com/office/drawing/2014/main" id="{44767D69-0AF7-4F86-9291-160E2936460D}"/>
              </a:ext>
            </a:extLst>
          </p:cNvPr>
          <p:cNvSpPr/>
          <p:nvPr/>
        </p:nvSpPr>
        <p:spPr>
          <a:xfrm>
            <a:off x="5552800" y="4319235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: obere Ecken abgerundet 27">
            <a:extLst>
              <a:ext uri="{FF2B5EF4-FFF2-40B4-BE49-F238E27FC236}">
                <a16:creationId xmlns:a16="http://schemas.microsoft.com/office/drawing/2014/main" id="{C8720BC6-A84F-468C-9CE7-DF73F01CFBEE}"/>
              </a:ext>
            </a:extLst>
          </p:cNvPr>
          <p:cNvSpPr/>
          <p:nvPr/>
        </p:nvSpPr>
        <p:spPr>
          <a:xfrm>
            <a:off x="5833460" y="4338909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Smiley 28">
            <a:extLst>
              <a:ext uri="{FF2B5EF4-FFF2-40B4-BE49-F238E27FC236}">
                <a16:creationId xmlns:a16="http://schemas.microsoft.com/office/drawing/2014/main" id="{9C1CFE88-352B-42E9-A1E8-B29E126B61DE}"/>
              </a:ext>
            </a:extLst>
          </p:cNvPr>
          <p:cNvSpPr/>
          <p:nvPr/>
        </p:nvSpPr>
        <p:spPr>
          <a:xfrm>
            <a:off x="5840831" y="4249180"/>
            <a:ext cx="67313" cy="90645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0" name="Rechteck: obere Ecken abgerundet 29">
            <a:extLst>
              <a:ext uri="{FF2B5EF4-FFF2-40B4-BE49-F238E27FC236}">
                <a16:creationId xmlns:a16="http://schemas.microsoft.com/office/drawing/2014/main" id="{FEE68B41-DE1E-452D-84E5-5CEE3AB0A8BC}"/>
              </a:ext>
            </a:extLst>
          </p:cNvPr>
          <p:cNvSpPr/>
          <p:nvPr/>
        </p:nvSpPr>
        <p:spPr>
          <a:xfrm>
            <a:off x="5274286" y="4420338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Smiley 30">
            <a:extLst>
              <a:ext uri="{FF2B5EF4-FFF2-40B4-BE49-F238E27FC236}">
                <a16:creationId xmlns:a16="http://schemas.microsoft.com/office/drawing/2014/main" id="{3AA98A9B-B780-497F-B0C4-EFB823B971A0}"/>
              </a:ext>
            </a:extLst>
          </p:cNvPr>
          <p:cNvSpPr/>
          <p:nvPr/>
        </p:nvSpPr>
        <p:spPr>
          <a:xfrm>
            <a:off x="5281657" y="4330609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: obere Ecken abgerundet 31">
            <a:extLst>
              <a:ext uri="{FF2B5EF4-FFF2-40B4-BE49-F238E27FC236}">
                <a16:creationId xmlns:a16="http://schemas.microsoft.com/office/drawing/2014/main" id="{E88F3196-4F8D-412F-AA5C-D5503E5CF043}"/>
              </a:ext>
            </a:extLst>
          </p:cNvPr>
          <p:cNvSpPr/>
          <p:nvPr/>
        </p:nvSpPr>
        <p:spPr>
          <a:xfrm>
            <a:off x="5993229" y="4166835"/>
            <a:ext cx="74685" cy="164690"/>
          </a:xfrm>
          <a:prstGeom prst="round2SameRect">
            <a:avLst/>
          </a:prstGeom>
          <a:solidFill>
            <a:srgbClr val="92D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Smiley 32">
            <a:extLst>
              <a:ext uri="{FF2B5EF4-FFF2-40B4-BE49-F238E27FC236}">
                <a16:creationId xmlns:a16="http://schemas.microsoft.com/office/drawing/2014/main" id="{F9AF3C2C-CFA3-4EC9-AF8A-63D7AB9A03CC}"/>
              </a:ext>
            </a:extLst>
          </p:cNvPr>
          <p:cNvSpPr/>
          <p:nvPr/>
        </p:nvSpPr>
        <p:spPr>
          <a:xfrm>
            <a:off x="6000600" y="4077106"/>
            <a:ext cx="67313" cy="90645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4" name="Rechteck: obere Ecken abgerundet 33">
            <a:extLst>
              <a:ext uri="{FF2B5EF4-FFF2-40B4-BE49-F238E27FC236}">
                <a16:creationId xmlns:a16="http://schemas.microsoft.com/office/drawing/2014/main" id="{5FBD061C-2D50-47AD-AADD-A1C8C1162EC8}"/>
              </a:ext>
            </a:extLst>
          </p:cNvPr>
          <p:cNvSpPr/>
          <p:nvPr/>
        </p:nvSpPr>
        <p:spPr>
          <a:xfrm>
            <a:off x="5940152" y="4390833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Smiley 34">
            <a:extLst>
              <a:ext uri="{FF2B5EF4-FFF2-40B4-BE49-F238E27FC236}">
                <a16:creationId xmlns:a16="http://schemas.microsoft.com/office/drawing/2014/main" id="{E39E2289-F616-48A8-8250-C4D362930DDC}"/>
              </a:ext>
            </a:extLst>
          </p:cNvPr>
          <p:cNvSpPr/>
          <p:nvPr/>
        </p:nvSpPr>
        <p:spPr>
          <a:xfrm>
            <a:off x="5937701" y="4316961"/>
            <a:ext cx="74685" cy="68167"/>
          </a:xfrm>
          <a:prstGeom prst="smileyFace">
            <a:avLst/>
          </a:prstGeom>
          <a:solidFill>
            <a:srgbClr val="E287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Rechteck: obere Ecken abgerundet 35">
            <a:extLst>
              <a:ext uri="{FF2B5EF4-FFF2-40B4-BE49-F238E27FC236}">
                <a16:creationId xmlns:a16="http://schemas.microsoft.com/office/drawing/2014/main" id="{36065708-C2BD-4127-8C38-B8F173D6792E}"/>
              </a:ext>
            </a:extLst>
          </p:cNvPr>
          <p:cNvSpPr/>
          <p:nvPr/>
        </p:nvSpPr>
        <p:spPr>
          <a:xfrm>
            <a:off x="5720488" y="4421254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Smiley 36">
            <a:extLst>
              <a:ext uri="{FF2B5EF4-FFF2-40B4-BE49-F238E27FC236}">
                <a16:creationId xmlns:a16="http://schemas.microsoft.com/office/drawing/2014/main" id="{BB436BB3-572F-457D-B501-05BC386DE5F5}"/>
              </a:ext>
            </a:extLst>
          </p:cNvPr>
          <p:cNvSpPr/>
          <p:nvPr/>
        </p:nvSpPr>
        <p:spPr>
          <a:xfrm>
            <a:off x="5718037" y="4347382"/>
            <a:ext cx="74685" cy="68167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8" name="Rechteck: obere Ecken abgerundet 37">
            <a:extLst>
              <a:ext uri="{FF2B5EF4-FFF2-40B4-BE49-F238E27FC236}">
                <a16:creationId xmlns:a16="http://schemas.microsoft.com/office/drawing/2014/main" id="{817626E1-9C1A-4A84-BB81-CF6CD97A845D}"/>
              </a:ext>
            </a:extLst>
          </p:cNvPr>
          <p:cNvSpPr/>
          <p:nvPr/>
        </p:nvSpPr>
        <p:spPr>
          <a:xfrm>
            <a:off x="5403422" y="4463953"/>
            <a:ext cx="74685" cy="164690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9" name="Smiley 38">
            <a:extLst>
              <a:ext uri="{FF2B5EF4-FFF2-40B4-BE49-F238E27FC236}">
                <a16:creationId xmlns:a16="http://schemas.microsoft.com/office/drawing/2014/main" id="{1D5CEA7F-583B-440B-A5F3-DAC3382A7993}"/>
              </a:ext>
            </a:extLst>
          </p:cNvPr>
          <p:cNvSpPr/>
          <p:nvPr/>
        </p:nvSpPr>
        <p:spPr>
          <a:xfrm>
            <a:off x="5400971" y="4390081"/>
            <a:ext cx="74685" cy="68167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C9ABFC0A-3AC2-400D-A4B1-FAA447458FC7}"/>
              </a:ext>
            </a:extLst>
          </p:cNvPr>
          <p:cNvSpPr txBox="1"/>
          <p:nvPr/>
        </p:nvSpPr>
        <p:spPr>
          <a:xfrm>
            <a:off x="6519869" y="3904725"/>
            <a:ext cx="2358264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de-DE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Kollegium der Schule, das Team des Trägers und weitere Mitarbeiterinnen und Mitarbeiter wachsen zu einem </a:t>
            </a:r>
            <a:r>
              <a:rPr lang="de-DE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multiprofessionellen Team</a:t>
            </a:r>
            <a:r>
              <a:rPr lang="de-DE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zusammen.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218AC829-78E3-4665-BE94-AA4588EECE2E}"/>
              </a:ext>
            </a:extLst>
          </p:cNvPr>
          <p:cNvSpPr/>
          <p:nvPr/>
        </p:nvSpPr>
        <p:spPr>
          <a:xfrm>
            <a:off x="4860032" y="3131434"/>
            <a:ext cx="4032162" cy="1546583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65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rafik 53">
            <a:extLst>
              <a:ext uri="{FF2B5EF4-FFF2-40B4-BE49-F238E27FC236}">
                <a16:creationId xmlns:a16="http://schemas.microsoft.com/office/drawing/2014/main" id="{AA0CEB84-1164-ED20-922F-BBAEDC3B3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18" y="1108099"/>
            <a:ext cx="4128601" cy="3579862"/>
          </a:xfrm>
          <a:prstGeom prst="rect">
            <a:avLst/>
          </a:prstGeom>
        </p:spPr>
      </p:pic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8</a:t>
            </a:fld>
            <a:endParaRPr lang="de-DE" dirty="0"/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A3AC214-4F6D-4BFB-9FF9-0FFD8440170F}"/>
              </a:ext>
            </a:extLst>
          </p:cNvPr>
          <p:cNvSpPr/>
          <p:nvPr/>
        </p:nvSpPr>
        <p:spPr>
          <a:xfrm>
            <a:off x="4729939" y="1347613"/>
            <a:ext cx="3528298" cy="2569934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/>
              <a:t>Regelungen ab SJ 26/27</a:t>
            </a:r>
          </a:p>
          <a:p>
            <a:pPr marL="0" lvl="1"/>
            <a:endParaRPr lang="de-DE" sz="1050" b="1" dirty="0">
              <a:latin typeface="+mn-lt"/>
            </a:endParaRPr>
          </a:p>
          <a:p>
            <a:pPr marL="0" lvl="1"/>
            <a:endParaRPr lang="de-DE" sz="1050" b="1" dirty="0">
              <a:latin typeface="+mn-lt"/>
            </a:endParaRPr>
          </a:p>
          <a:p>
            <a:pPr lvl="0"/>
            <a:r>
              <a:rPr lang="de-DE" sz="1050" b="1" dirty="0">
                <a:latin typeface="+mn-lt"/>
              </a:rPr>
              <a:t>7:30 Uhr – 14:30 Uhr: Landesressource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Betreuungsangebot vor Unterrichtsbeginn</a:t>
            </a:r>
          </a:p>
          <a:p>
            <a:pPr marL="342900" lvl="0" indent="-165100">
              <a:buFont typeface="Arial" panose="020B0604020202020204" pitchFamily="34" charset="0"/>
              <a:buChar char="•"/>
              <a:tabLst>
                <a:tab pos="3048000" algn="l"/>
              </a:tabLst>
            </a:pPr>
            <a:r>
              <a:rPr lang="de-DE" sz="1050" dirty="0">
                <a:latin typeface="+mn-lt"/>
              </a:rPr>
              <a:t>Unterricht</a:t>
            </a:r>
          </a:p>
          <a:p>
            <a:pPr marL="342900" lvl="0" indent="-165100">
              <a:buFont typeface="Arial" panose="020B0604020202020204" pitchFamily="34" charset="0"/>
              <a:buChar char="•"/>
              <a:tabLst>
                <a:tab pos="3048000" algn="l"/>
              </a:tabLst>
            </a:pPr>
            <a:r>
              <a:rPr lang="de-DE" sz="1050" dirty="0">
                <a:latin typeface="+mn-lt"/>
              </a:rPr>
              <a:t>Angebote aus Landesressourcen</a:t>
            </a:r>
          </a:p>
          <a:p>
            <a:pPr marL="177800" lvl="0">
              <a:tabLst>
                <a:tab pos="3048000" algn="l"/>
              </a:tabLst>
            </a:pPr>
            <a:r>
              <a:rPr lang="de-DE" sz="1050" dirty="0">
                <a:latin typeface="+mn-lt"/>
              </a:rPr>
              <a:t>     (Schule und Träger)</a:t>
            </a:r>
          </a:p>
          <a:p>
            <a:pPr lvl="0"/>
            <a:endParaRPr lang="de-DE" sz="1050" dirty="0">
              <a:latin typeface="+mn-lt"/>
            </a:endParaRPr>
          </a:p>
          <a:p>
            <a:pPr lvl="0"/>
            <a:r>
              <a:rPr lang="de-DE" sz="1050" b="1" dirty="0">
                <a:latin typeface="+mn-lt"/>
              </a:rPr>
              <a:t>13:00 Uhr – 17:00 Uhr: Kommunale Ressource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Angebote aus kommunaler Ressource</a:t>
            </a:r>
          </a:p>
          <a:p>
            <a:pPr lvl="0"/>
            <a:endParaRPr lang="de-DE" sz="1050" dirty="0">
              <a:latin typeface="+mn-lt"/>
            </a:endParaRPr>
          </a:p>
          <a:p>
            <a:pPr lvl="0"/>
            <a:r>
              <a:rPr lang="de-DE" sz="1050" b="1" dirty="0">
                <a:latin typeface="+mn-lt"/>
              </a:rPr>
              <a:t>13:00 Uhr – 14:30 Uhr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Minimalverzahnung der Angebote der</a:t>
            </a:r>
          </a:p>
          <a:p>
            <a:pPr marL="177800" lvl="0"/>
            <a:r>
              <a:rPr lang="de-DE" sz="1050" dirty="0">
                <a:latin typeface="+mn-lt"/>
              </a:rPr>
              <a:t>     Schule und des Trägers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582599A7-83A3-45ED-8A09-DFA50435369A}"/>
              </a:ext>
            </a:extLst>
          </p:cNvPr>
          <p:cNvSpPr/>
          <p:nvPr/>
        </p:nvSpPr>
        <p:spPr>
          <a:xfrm>
            <a:off x="2771800" y="1851670"/>
            <a:ext cx="1656184" cy="1157050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Rechteck: obere Ecken abgerundet 7">
            <a:extLst>
              <a:ext uri="{FF2B5EF4-FFF2-40B4-BE49-F238E27FC236}">
                <a16:creationId xmlns:a16="http://schemas.microsoft.com/office/drawing/2014/main" id="{CDEA8FB8-A694-4471-9E9F-EFCC1B5410B0}"/>
              </a:ext>
            </a:extLst>
          </p:cNvPr>
          <p:cNvSpPr/>
          <p:nvPr/>
        </p:nvSpPr>
        <p:spPr>
          <a:xfrm>
            <a:off x="7857268" y="2059165"/>
            <a:ext cx="126503" cy="235745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Smiley 8">
            <a:extLst>
              <a:ext uri="{FF2B5EF4-FFF2-40B4-BE49-F238E27FC236}">
                <a16:creationId xmlns:a16="http://schemas.microsoft.com/office/drawing/2014/main" id="{E506E14E-2C4A-4FEA-AC76-626E2F2F5296}"/>
              </a:ext>
            </a:extLst>
          </p:cNvPr>
          <p:cNvSpPr/>
          <p:nvPr/>
        </p:nvSpPr>
        <p:spPr>
          <a:xfrm>
            <a:off x="7864639" y="1920540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Rechteck: obere Ecken abgerundet 9">
            <a:extLst>
              <a:ext uri="{FF2B5EF4-FFF2-40B4-BE49-F238E27FC236}">
                <a16:creationId xmlns:a16="http://schemas.microsoft.com/office/drawing/2014/main" id="{E2BA605C-015F-41F7-A535-4C8CFE2B85CA}"/>
              </a:ext>
            </a:extLst>
          </p:cNvPr>
          <p:cNvSpPr/>
          <p:nvPr/>
        </p:nvSpPr>
        <p:spPr>
          <a:xfrm>
            <a:off x="7864639" y="3019457"/>
            <a:ext cx="126503" cy="235745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>
            <a:extLst>
              <a:ext uri="{FF2B5EF4-FFF2-40B4-BE49-F238E27FC236}">
                <a16:creationId xmlns:a16="http://schemas.microsoft.com/office/drawing/2014/main" id="{AB94A6D0-517D-4B82-AC7C-D0CC031DA328}"/>
              </a:ext>
            </a:extLst>
          </p:cNvPr>
          <p:cNvSpPr/>
          <p:nvPr/>
        </p:nvSpPr>
        <p:spPr>
          <a:xfrm>
            <a:off x="7986354" y="2019996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Flussdiagramm: Zusammenführen 12">
            <a:extLst>
              <a:ext uri="{FF2B5EF4-FFF2-40B4-BE49-F238E27FC236}">
                <a16:creationId xmlns:a16="http://schemas.microsoft.com/office/drawing/2014/main" id="{80A79C09-DCD4-497C-B010-5B732002F49E}"/>
              </a:ext>
            </a:extLst>
          </p:cNvPr>
          <p:cNvSpPr/>
          <p:nvPr/>
        </p:nvSpPr>
        <p:spPr>
          <a:xfrm>
            <a:off x="8023481" y="1951498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Smiley 13">
            <a:extLst>
              <a:ext uri="{FF2B5EF4-FFF2-40B4-BE49-F238E27FC236}">
                <a16:creationId xmlns:a16="http://schemas.microsoft.com/office/drawing/2014/main" id="{CDBC843B-5FF0-45D0-AC26-16B320F62FD2}"/>
              </a:ext>
            </a:extLst>
          </p:cNvPr>
          <p:cNvSpPr/>
          <p:nvPr/>
        </p:nvSpPr>
        <p:spPr>
          <a:xfrm>
            <a:off x="7872559" y="2899121"/>
            <a:ext cx="111759" cy="119914"/>
          </a:xfrm>
          <a:prstGeom prst="smileyFace">
            <a:avLst/>
          </a:prstGeom>
          <a:solidFill>
            <a:srgbClr val="996633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Flussdiagramm: Verbinder 14">
            <a:extLst>
              <a:ext uri="{FF2B5EF4-FFF2-40B4-BE49-F238E27FC236}">
                <a16:creationId xmlns:a16="http://schemas.microsoft.com/office/drawing/2014/main" id="{47FA4524-FB1B-4211-A945-D2D7B713D286}"/>
              </a:ext>
            </a:extLst>
          </p:cNvPr>
          <p:cNvSpPr/>
          <p:nvPr/>
        </p:nvSpPr>
        <p:spPr>
          <a:xfrm>
            <a:off x="7993725" y="2986124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Flussdiagramm: Zusammenführen 15">
            <a:extLst>
              <a:ext uri="{FF2B5EF4-FFF2-40B4-BE49-F238E27FC236}">
                <a16:creationId xmlns:a16="http://schemas.microsoft.com/office/drawing/2014/main" id="{304D3783-B40F-49CF-9C36-33558A015142}"/>
              </a:ext>
            </a:extLst>
          </p:cNvPr>
          <p:cNvSpPr/>
          <p:nvPr/>
        </p:nvSpPr>
        <p:spPr>
          <a:xfrm>
            <a:off x="8030852" y="2917626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1BD52447-1D96-492F-9A5B-A4600EBB7681}"/>
              </a:ext>
            </a:extLst>
          </p:cNvPr>
          <p:cNvSpPr/>
          <p:nvPr/>
        </p:nvSpPr>
        <p:spPr>
          <a:xfrm>
            <a:off x="2786107" y="2938251"/>
            <a:ext cx="1656184" cy="145721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34FD87E7-2816-4110-924F-A0F00020BEB0}"/>
              </a:ext>
            </a:extLst>
          </p:cNvPr>
          <p:cNvSpPr/>
          <p:nvPr/>
        </p:nvSpPr>
        <p:spPr>
          <a:xfrm>
            <a:off x="4731277" y="4199465"/>
            <a:ext cx="3522293" cy="415498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050" b="1" dirty="0">
                <a:latin typeface="+mj-lt"/>
                <a:cs typeface="Calibri" panose="020F0502020204030204" pitchFamily="34" charset="0"/>
              </a:rPr>
              <a:t>12:00 Uhr – 17:00 Uhr: Horte</a:t>
            </a:r>
          </a:p>
          <a:p>
            <a:pPr marL="3619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Angebote der Horte</a:t>
            </a:r>
          </a:p>
        </p:txBody>
      </p:sp>
      <p:sp>
        <p:nvSpPr>
          <p:cNvPr id="19" name="Flussdiagramm: Verbinder 18">
            <a:extLst>
              <a:ext uri="{FF2B5EF4-FFF2-40B4-BE49-F238E27FC236}">
                <a16:creationId xmlns:a16="http://schemas.microsoft.com/office/drawing/2014/main" id="{11727F70-4747-431C-ADE2-36CD7E85E2D5}"/>
              </a:ext>
            </a:extLst>
          </p:cNvPr>
          <p:cNvSpPr/>
          <p:nvPr/>
        </p:nvSpPr>
        <p:spPr>
          <a:xfrm>
            <a:off x="8017021" y="4336140"/>
            <a:ext cx="236550" cy="272844"/>
          </a:xfrm>
          <a:prstGeom prst="flowChartConnector">
            <a:avLst/>
          </a:prstGeom>
          <a:solidFill>
            <a:srgbClr val="99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Zusammenführen 19">
            <a:extLst>
              <a:ext uri="{FF2B5EF4-FFF2-40B4-BE49-F238E27FC236}">
                <a16:creationId xmlns:a16="http://schemas.microsoft.com/office/drawing/2014/main" id="{F771BEF5-A60D-40AA-8242-7CC713B0F9C0}"/>
              </a:ext>
            </a:extLst>
          </p:cNvPr>
          <p:cNvSpPr/>
          <p:nvPr/>
        </p:nvSpPr>
        <p:spPr>
          <a:xfrm>
            <a:off x="8054148" y="4267642"/>
            <a:ext cx="178952" cy="119914"/>
          </a:xfrm>
          <a:prstGeom prst="flowChartMerge">
            <a:avLst/>
          </a:prstGeom>
          <a:solidFill>
            <a:srgbClr val="9966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Rechteck: obere Ecken abgerundet 20">
            <a:extLst>
              <a:ext uri="{FF2B5EF4-FFF2-40B4-BE49-F238E27FC236}">
                <a16:creationId xmlns:a16="http://schemas.microsoft.com/office/drawing/2014/main" id="{315EB5D6-F09F-4E46-9391-4C4407416FED}"/>
              </a:ext>
            </a:extLst>
          </p:cNvPr>
          <p:cNvSpPr/>
          <p:nvPr/>
        </p:nvSpPr>
        <p:spPr>
          <a:xfrm>
            <a:off x="7872636" y="4351781"/>
            <a:ext cx="126503" cy="235745"/>
          </a:xfrm>
          <a:prstGeom prst="round2SameRect">
            <a:avLst/>
          </a:prstGeom>
          <a:solidFill>
            <a:srgbClr val="8F8FFF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Smiley 21">
            <a:extLst>
              <a:ext uri="{FF2B5EF4-FFF2-40B4-BE49-F238E27FC236}">
                <a16:creationId xmlns:a16="http://schemas.microsoft.com/office/drawing/2014/main" id="{914101DA-5490-4DD4-99CD-1E49090C342F}"/>
              </a:ext>
            </a:extLst>
          </p:cNvPr>
          <p:cNvSpPr/>
          <p:nvPr/>
        </p:nvSpPr>
        <p:spPr>
          <a:xfrm>
            <a:off x="7880556" y="4231445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FE908F2-F45D-455D-A28A-624E557EA607}"/>
              </a:ext>
            </a:extLst>
          </p:cNvPr>
          <p:cNvSpPr txBox="1"/>
          <p:nvPr/>
        </p:nvSpPr>
        <p:spPr>
          <a:xfrm rot="5400000">
            <a:off x="7350170" y="2309415"/>
            <a:ext cx="2569934" cy="646331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/>
              <a:t>Ressourcenverschiebungen sind im gegenseitigen Einverständnis möglich.</a:t>
            </a:r>
          </a:p>
          <a:p>
            <a:pPr algn="ctr"/>
            <a:r>
              <a:rPr lang="de-DE" sz="900" dirty="0"/>
              <a:t>Wenn der Träger am Vormittag unterstützt, muss die Schule am Nachmittag unterstützen.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9147215D-F4C5-4A2B-9768-6F7A27A386FE}"/>
              </a:ext>
            </a:extLst>
          </p:cNvPr>
          <p:cNvSpPr txBox="1"/>
          <p:nvPr/>
        </p:nvSpPr>
        <p:spPr>
          <a:xfrm>
            <a:off x="2771800" y="1616700"/>
            <a:ext cx="1901352" cy="1477328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>
                <a:solidFill>
                  <a:schemeClr val="tx1"/>
                </a:solidFill>
              </a:rPr>
              <a:t>Die bisherige „Frühbetreuung“ muss durch neue Konzepte oder Absprachen ersetzt werden!</a:t>
            </a:r>
            <a:endParaRPr lang="de-DE" sz="800" dirty="0">
              <a:solidFill>
                <a:schemeClr val="tx2"/>
              </a:solidFill>
            </a:endParaRPr>
          </a:p>
          <a:p>
            <a:r>
              <a:rPr lang="de-DE" sz="800" dirty="0">
                <a:solidFill>
                  <a:schemeClr val="tx1"/>
                </a:solidFill>
              </a:rPr>
              <a:t>Die Ressource für die Betreuung vor dem Unterricht ist bereits in der Landesressource enthalten und wird Im Rahmen einer grundsätzlichen Neuberechnung von der Kommune nicht mehr extra finanziert. </a:t>
            </a:r>
          </a:p>
        </p:txBody>
      </p: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9F9530E7-8A67-4B1B-8AF4-E1CAF06674BA}"/>
              </a:ext>
            </a:extLst>
          </p:cNvPr>
          <p:cNvCxnSpPr>
            <a:cxnSpLocks/>
            <a:stCxn id="6" idx="3"/>
          </p:cNvCxnSpPr>
          <p:nvPr/>
        </p:nvCxnSpPr>
        <p:spPr>
          <a:xfrm flipV="1">
            <a:off x="4673152" y="2267266"/>
            <a:ext cx="272319" cy="88098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feld 26">
            <a:extLst>
              <a:ext uri="{FF2B5EF4-FFF2-40B4-BE49-F238E27FC236}">
                <a16:creationId xmlns:a16="http://schemas.microsoft.com/office/drawing/2014/main" id="{43EF0242-CFEF-4BAD-B76B-36BE367554CF}"/>
              </a:ext>
            </a:extLst>
          </p:cNvPr>
          <p:cNvSpPr txBox="1"/>
          <p:nvPr/>
        </p:nvSpPr>
        <p:spPr>
          <a:xfrm>
            <a:off x="2786107" y="3213563"/>
            <a:ext cx="1901351" cy="577081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Der Träger ist </a:t>
            </a:r>
            <a:r>
              <a:rPr lang="de-DE" sz="105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kommunal finanziert</a:t>
            </a:r>
            <a:r>
              <a:rPr lang="de-DE" sz="10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ab 13:00 Uhr verfügbar!</a:t>
            </a:r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310645A3-13D5-441E-A0F2-088061694344}"/>
              </a:ext>
            </a:extLst>
          </p:cNvPr>
          <p:cNvCxnSpPr>
            <a:cxnSpLocks/>
            <a:stCxn id="27" idx="3"/>
          </p:cNvCxnSpPr>
          <p:nvPr/>
        </p:nvCxnSpPr>
        <p:spPr>
          <a:xfrm flipV="1">
            <a:off x="4687458" y="3073069"/>
            <a:ext cx="258013" cy="429035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0" name="Textfeld 29">
            <a:extLst>
              <a:ext uri="{FF2B5EF4-FFF2-40B4-BE49-F238E27FC236}">
                <a16:creationId xmlns:a16="http://schemas.microsoft.com/office/drawing/2014/main" id="{4A19F5C1-94B1-47CB-8B57-4B2C2B06858C}"/>
              </a:ext>
            </a:extLst>
          </p:cNvPr>
          <p:cNvSpPr txBox="1"/>
          <p:nvPr/>
        </p:nvSpPr>
        <p:spPr>
          <a:xfrm>
            <a:off x="2779003" y="3917547"/>
            <a:ext cx="1890098" cy="738664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/>
              <a:t>Die Horte öffnen um </a:t>
            </a:r>
          </a:p>
          <a:p>
            <a:r>
              <a:rPr lang="de-DE" sz="1050" dirty="0"/>
              <a:t>12 Uhr. Die angemeldeten Kinder müssen so lange in der Schule versorgt werden! </a:t>
            </a:r>
          </a:p>
        </p:txBody>
      </p:sp>
      <p:cxnSp>
        <p:nvCxnSpPr>
          <p:cNvPr id="31" name="Gerader Verbinder 30">
            <a:extLst>
              <a:ext uri="{FF2B5EF4-FFF2-40B4-BE49-F238E27FC236}">
                <a16:creationId xmlns:a16="http://schemas.microsoft.com/office/drawing/2014/main" id="{4C685FA2-79B8-4F4C-9D49-E235BD498E08}"/>
              </a:ext>
            </a:extLst>
          </p:cNvPr>
          <p:cNvCxnSpPr>
            <a:cxnSpLocks/>
            <a:stCxn id="30" idx="3"/>
          </p:cNvCxnSpPr>
          <p:nvPr/>
        </p:nvCxnSpPr>
        <p:spPr>
          <a:xfrm>
            <a:off x="4669101" y="4286879"/>
            <a:ext cx="118923" cy="23055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Rechteck: obere Ecken abgerundet 22">
            <a:extLst>
              <a:ext uri="{FF2B5EF4-FFF2-40B4-BE49-F238E27FC236}">
                <a16:creationId xmlns:a16="http://schemas.microsoft.com/office/drawing/2014/main" id="{40CE591B-6B52-132F-14F4-FC7F9F697957}"/>
              </a:ext>
            </a:extLst>
          </p:cNvPr>
          <p:cNvSpPr/>
          <p:nvPr/>
        </p:nvSpPr>
        <p:spPr>
          <a:xfrm>
            <a:off x="8040652" y="3617430"/>
            <a:ext cx="126503" cy="235745"/>
          </a:xfrm>
          <a:prstGeom prst="round2SameRect">
            <a:avLst/>
          </a:prstGeom>
          <a:solidFill>
            <a:srgbClr val="FFC0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Smiley 24">
            <a:extLst>
              <a:ext uri="{FF2B5EF4-FFF2-40B4-BE49-F238E27FC236}">
                <a16:creationId xmlns:a16="http://schemas.microsoft.com/office/drawing/2014/main" id="{9BC61484-E749-F063-A55F-1746B4AB3C0F}"/>
              </a:ext>
            </a:extLst>
          </p:cNvPr>
          <p:cNvSpPr/>
          <p:nvPr/>
        </p:nvSpPr>
        <p:spPr>
          <a:xfrm>
            <a:off x="8048572" y="3497094"/>
            <a:ext cx="111759" cy="119914"/>
          </a:xfrm>
          <a:prstGeom prst="smileyFace">
            <a:avLst/>
          </a:prstGeom>
          <a:solidFill>
            <a:srgbClr val="DCAEA8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Rechteck: obere Ecken abgerundet 25">
            <a:extLst>
              <a:ext uri="{FF2B5EF4-FFF2-40B4-BE49-F238E27FC236}">
                <a16:creationId xmlns:a16="http://schemas.microsoft.com/office/drawing/2014/main" id="{F140A4B3-CF3F-C045-76B3-DD279747DF02}"/>
              </a:ext>
            </a:extLst>
          </p:cNvPr>
          <p:cNvSpPr/>
          <p:nvPr/>
        </p:nvSpPr>
        <p:spPr>
          <a:xfrm>
            <a:off x="7872559" y="3615870"/>
            <a:ext cx="126503" cy="235745"/>
          </a:xfrm>
          <a:prstGeom prst="round2SameRect">
            <a:avLst/>
          </a:prstGeom>
          <a:solidFill>
            <a:srgbClr val="00B05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Smiley 28">
            <a:extLst>
              <a:ext uri="{FF2B5EF4-FFF2-40B4-BE49-F238E27FC236}">
                <a16:creationId xmlns:a16="http://schemas.microsoft.com/office/drawing/2014/main" id="{35A5DCD7-C300-A3AA-38FE-A0C65F55B7C2}"/>
              </a:ext>
            </a:extLst>
          </p:cNvPr>
          <p:cNvSpPr/>
          <p:nvPr/>
        </p:nvSpPr>
        <p:spPr>
          <a:xfrm>
            <a:off x="7886866" y="3497094"/>
            <a:ext cx="111759" cy="119914"/>
          </a:xfrm>
          <a:prstGeom prst="smileyFace">
            <a:avLst/>
          </a:prstGeom>
          <a:solidFill>
            <a:srgbClr val="E28700"/>
          </a:solidFill>
          <a:ln w="127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1078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83AA8942-2071-AF20-5A62-10F8CFE2A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415" y="1108573"/>
            <a:ext cx="4128601" cy="3579862"/>
          </a:xfrm>
          <a:prstGeom prst="rect">
            <a:avLst/>
          </a:prstGeom>
        </p:spPr>
      </p:pic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EA3AC214-4F6D-4BFB-9FF9-0FFD8440170F}"/>
              </a:ext>
            </a:extLst>
          </p:cNvPr>
          <p:cNvSpPr/>
          <p:nvPr/>
        </p:nvSpPr>
        <p:spPr>
          <a:xfrm>
            <a:off x="4860032" y="1347614"/>
            <a:ext cx="4032162" cy="1600438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400" b="1" dirty="0"/>
              <a:t>Betreuungsstruktur (ab SJ 26/27)</a:t>
            </a:r>
          </a:p>
          <a:p>
            <a:pPr marL="0" lvl="1"/>
            <a:endParaRPr lang="de-DE" sz="1050" b="1" dirty="0">
              <a:latin typeface="+mn-lt"/>
            </a:endParaRPr>
          </a:p>
          <a:p>
            <a:pPr lvl="0"/>
            <a:r>
              <a:rPr lang="de-DE" sz="1050" b="1" dirty="0">
                <a:latin typeface="+mn-lt"/>
              </a:rPr>
              <a:t>Ohne Betreuung: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Kind geht nach dem Unterricht nach Hause.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Kind kann an keinem GT-Angebot teilnehmen!</a:t>
            </a:r>
          </a:p>
          <a:p>
            <a:pPr lvl="0"/>
            <a:endParaRPr lang="de-DE" sz="1050" dirty="0">
              <a:latin typeface="+mn-lt"/>
            </a:endParaRPr>
          </a:p>
          <a:p>
            <a:pPr lvl="0"/>
            <a:r>
              <a:rPr lang="de-DE" sz="1050" b="1" dirty="0">
                <a:latin typeface="+mn-lt"/>
              </a:rPr>
              <a:t>Anmeldung im </a:t>
            </a:r>
            <a:r>
              <a:rPr lang="de-DE" sz="1050" b="1" dirty="0" err="1">
                <a:latin typeface="+mn-lt"/>
              </a:rPr>
              <a:t>PfdG</a:t>
            </a:r>
            <a:r>
              <a:rPr lang="de-DE" sz="1050" b="1" dirty="0">
                <a:latin typeface="+mn-lt"/>
              </a:rPr>
              <a:t>: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Verpflichtende Teilnahme bis 14:30 Uhr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>
                <a:latin typeface="+mn-lt"/>
              </a:rPr>
              <a:t>Letzte Abholzeit um 17:00 Uhr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34FD87E7-2816-4110-924F-A0F00020BEB0}"/>
              </a:ext>
            </a:extLst>
          </p:cNvPr>
          <p:cNvSpPr/>
          <p:nvPr/>
        </p:nvSpPr>
        <p:spPr>
          <a:xfrm>
            <a:off x="4855304" y="3231742"/>
            <a:ext cx="4032162" cy="577081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050" b="1" dirty="0">
                <a:latin typeface="+mj-lt"/>
                <a:cs typeface="Calibri" panose="020F0502020204030204" pitchFamily="34" charset="0"/>
              </a:rPr>
              <a:t>Regelung in den Horten: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/>
              <a:t>Verpflichtende Teilnahme bis 14:30 Uhr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/>
              <a:t>Letzte Abholzeit um 17:00 Uhr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E1C88B61-ECB6-414E-947B-DA9DE69B7AD2}"/>
              </a:ext>
            </a:extLst>
          </p:cNvPr>
          <p:cNvSpPr/>
          <p:nvPr/>
        </p:nvSpPr>
        <p:spPr>
          <a:xfrm>
            <a:off x="4855304" y="3924006"/>
            <a:ext cx="4032162" cy="577081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050" b="1" dirty="0">
                <a:latin typeface="+mj-lt"/>
                <a:cs typeface="Calibri" panose="020F0502020204030204" pitchFamily="34" charset="0"/>
              </a:rPr>
              <a:t>Angebote der Offenen Kinder- und Jugendarbeit, Vereine und anderer Kooperationspartner</a:t>
            </a:r>
          </a:p>
          <a:p>
            <a:pPr marL="361950" lvl="1" indent="-171450">
              <a:buFont typeface="Arial" panose="020B0604020202020204" pitchFamily="34" charset="0"/>
              <a:buChar char="•"/>
            </a:pPr>
            <a:r>
              <a:rPr lang="de-DE" sz="1050" dirty="0">
                <a:latin typeface="+mj-lt"/>
                <a:cs typeface="Calibri" panose="020F0502020204030204" pitchFamily="34" charset="0"/>
              </a:rPr>
              <a:t>Werden individuell in das Angebot integriert</a:t>
            </a:r>
            <a:endParaRPr lang="de-DE" sz="1050" dirty="0"/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7C7C8F86-6C71-48E8-9A58-62AC2651EB4E}"/>
              </a:ext>
            </a:extLst>
          </p:cNvPr>
          <p:cNvCxnSpPr>
            <a:cxnSpLocks/>
            <a:stCxn id="12" idx="3"/>
          </p:cNvCxnSpPr>
          <p:nvPr/>
        </p:nvCxnSpPr>
        <p:spPr>
          <a:xfrm flipV="1">
            <a:off x="4764116" y="2516616"/>
            <a:ext cx="167924" cy="106859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7B9F32B-541E-4316-B5ED-7650A4DB7E66}"/>
              </a:ext>
            </a:extLst>
          </p:cNvPr>
          <p:cNvCxnSpPr>
            <a:cxnSpLocks/>
            <a:stCxn id="16" idx="3"/>
          </p:cNvCxnSpPr>
          <p:nvPr/>
        </p:nvCxnSpPr>
        <p:spPr>
          <a:xfrm flipV="1">
            <a:off x="4764116" y="3513359"/>
            <a:ext cx="337767" cy="110944"/>
          </a:xfrm>
          <a:prstGeom prst="line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Rechteck 14">
            <a:extLst>
              <a:ext uri="{FF2B5EF4-FFF2-40B4-BE49-F238E27FC236}">
                <a16:creationId xmlns:a16="http://schemas.microsoft.com/office/drawing/2014/main" id="{DA898680-9528-811F-C766-F4F518B786CC}"/>
              </a:ext>
            </a:extLst>
          </p:cNvPr>
          <p:cNvSpPr/>
          <p:nvPr/>
        </p:nvSpPr>
        <p:spPr>
          <a:xfrm>
            <a:off x="2770021" y="1605218"/>
            <a:ext cx="1656184" cy="2685668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3B56063D-A11A-4353-B1B6-169EAA2AB4F4}"/>
              </a:ext>
            </a:extLst>
          </p:cNvPr>
          <p:cNvSpPr txBox="1"/>
          <p:nvPr/>
        </p:nvSpPr>
        <p:spPr>
          <a:xfrm>
            <a:off x="2771800" y="2415726"/>
            <a:ext cx="1992316" cy="415498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/>
              <a:t>Die Anmeldung erfolgt nicht mehr in Modulen!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1A79CD70-34EB-4777-AE9B-9CB837AA43E7}"/>
              </a:ext>
            </a:extLst>
          </p:cNvPr>
          <p:cNvSpPr txBox="1"/>
          <p:nvPr/>
        </p:nvSpPr>
        <p:spPr>
          <a:xfrm>
            <a:off x="2771800" y="3335762"/>
            <a:ext cx="1992316" cy="577081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/>
              <a:t>Die Regelungen am Schulstandort und in den Horten werden angeglichen.</a:t>
            </a:r>
          </a:p>
        </p:txBody>
      </p:sp>
    </p:spTree>
    <p:extLst>
      <p:ext uri="{BB962C8B-B14F-4D97-AF65-F5344CB8AC3E}">
        <p14:creationId xmlns:p14="http://schemas.microsoft.com/office/powerpoint/2010/main" val="1805787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2. Organisatorische Grundlagen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34FD87E7-2816-4110-924F-A0F00020BEB0}"/>
              </a:ext>
            </a:extLst>
          </p:cNvPr>
          <p:cNvSpPr/>
          <p:nvPr/>
        </p:nvSpPr>
        <p:spPr>
          <a:xfrm>
            <a:off x="4879325" y="1333514"/>
            <a:ext cx="4032162" cy="738664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050" b="1" dirty="0">
                <a:latin typeface="+mj-lt"/>
                <a:cs typeface="Calibri" panose="020F0502020204030204" pitchFamily="34" charset="0"/>
              </a:rPr>
              <a:t>Pädagogische Mittagspause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/>
              <a:t>Mindestens 45 Min. sind einzuplanen </a:t>
            </a:r>
          </a:p>
          <a:p>
            <a:pPr marL="342900" lvl="0" indent="-165100">
              <a:buFont typeface="Arial" panose="020B0604020202020204" pitchFamily="34" charset="0"/>
              <a:buChar char="•"/>
            </a:pPr>
            <a:r>
              <a:rPr lang="de-DE" sz="1050" dirty="0"/>
              <a:t>Mittagessen + päd. Angebote (z. B. beaufsichtigtes freies Spiel)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5097C60D-834D-424E-8040-981981186F94}"/>
              </a:ext>
            </a:extLst>
          </p:cNvPr>
          <p:cNvSpPr/>
          <p:nvPr/>
        </p:nvSpPr>
        <p:spPr>
          <a:xfrm>
            <a:off x="4879325" y="2233760"/>
            <a:ext cx="4032162" cy="253916"/>
          </a:xfrm>
          <a:prstGeom prst="rect">
            <a:avLst/>
          </a:prstGeom>
          <a:solidFill>
            <a:srgbClr val="BEE395"/>
          </a:solidFill>
        </p:spPr>
        <p:txBody>
          <a:bodyPr wrap="square">
            <a:spAutoFit/>
          </a:bodyPr>
          <a:lstStyle/>
          <a:p>
            <a:pPr marL="0" lvl="1"/>
            <a:r>
              <a:rPr lang="de-DE" sz="1050" b="1" dirty="0">
                <a:latin typeface="+mj-lt"/>
                <a:cs typeface="Calibri" panose="020F0502020204030204" pitchFamily="34" charset="0"/>
              </a:rPr>
              <a:t>Ferienbetreuung </a:t>
            </a:r>
            <a:r>
              <a:rPr lang="de-DE" sz="1050" dirty="0">
                <a:latin typeface="+mj-lt"/>
                <a:cs typeface="Calibri" panose="020F0502020204030204" pitchFamily="34" charset="0"/>
              </a:rPr>
              <a:t>(20 Schließtage)</a:t>
            </a:r>
            <a:endParaRPr lang="de-DE" sz="1050" dirty="0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AAF99CDE-B196-48C7-9CB7-EBB847C2B3B7}"/>
              </a:ext>
            </a:extLst>
          </p:cNvPr>
          <p:cNvSpPr txBox="1"/>
          <p:nvPr/>
        </p:nvSpPr>
        <p:spPr>
          <a:xfrm>
            <a:off x="5052006" y="2973422"/>
            <a:ext cx="3360468" cy="577081"/>
          </a:xfrm>
          <a:prstGeom prst="rect">
            <a:avLst/>
          </a:prstGeom>
          <a:solidFill>
            <a:srgbClr val="FFCCCC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sz="1050" dirty="0"/>
              <a:t>Dies ist eine verbindliche Bundesentscheidung, die nicht individuell verändert werden kann.</a:t>
            </a:r>
          </a:p>
          <a:p>
            <a:r>
              <a:rPr lang="de-DE" sz="1050" dirty="0"/>
              <a:t>Sie schließt auch pädagogische Tage etc. mit ein.</a:t>
            </a:r>
          </a:p>
        </p:txBody>
      </p: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3F12BCCE-4F50-4F1A-B1EE-872B08029289}"/>
              </a:ext>
            </a:extLst>
          </p:cNvPr>
          <p:cNvCxnSpPr>
            <a:cxnSpLocks/>
            <a:stCxn id="13" idx="0"/>
          </p:cNvCxnSpPr>
          <p:nvPr/>
        </p:nvCxnSpPr>
        <p:spPr>
          <a:xfrm flipH="1" flipV="1">
            <a:off x="6636182" y="2484445"/>
            <a:ext cx="96058" cy="488977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0" name="Grafik 9">
            <a:extLst>
              <a:ext uri="{FF2B5EF4-FFF2-40B4-BE49-F238E27FC236}">
                <a16:creationId xmlns:a16="http://schemas.microsoft.com/office/drawing/2014/main" id="{DBCF30D0-91FE-D29E-F895-B5EDD36EA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77" y="1165197"/>
            <a:ext cx="4128601" cy="3579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10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582599A7-83A3-45ED-8A09-DFA50435369A}"/>
              </a:ext>
            </a:extLst>
          </p:cNvPr>
          <p:cNvSpPr/>
          <p:nvPr/>
        </p:nvSpPr>
        <p:spPr>
          <a:xfrm>
            <a:off x="2771800" y="1851670"/>
            <a:ext cx="1656184" cy="1157050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1BD52447-1D96-492F-9A5B-A4600EBB7681}"/>
              </a:ext>
            </a:extLst>
          </p:cNvPr>
          <p:cNvSpPr/>
          <p:nvPr/>
        </p:nvSpPr>
        <p:spPr>
          <a:xfrm>
            <a:off x="2782036" y="2998296"/>
            <a:ext cx="1656184" cy="145721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E09B296-422C-4CB1-9072-CD9D4E434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379368"/>
            <a:ext cx="7308304" cy="3237856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432E5015-F6F8-9327-CF9B-8BC6D56E737F}"/>
              </a:ext>
            </a:extLst>
          </p:cNvPr>
          <p:cNvSpPr txBox="1"/>
          <p:nvPr/>
        </p:nvSpPr>
        <p:spPr>
          <a:xfrm>
            <a:off x="645874" y="1161999"/>
            <a:ext cx="42723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/>
              <a:t>Qualitätsrahmen für die Profile ganztägig arbeitender Schulen in Hessen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B941B6CD-C540-2716-CE7E-042B8E15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3. Pädagogische Grundlagen</a:t>
            </a:r>
          </a:p>
        </p:txBody>
      </p:sp>
    </p:spTree>
    <p:extLst>
      <p:ext uri="{BB962C8B-B14F-4D97-AF65-F5344CB8AC3E}">
        <p14:creationId xmlns:p14="http://schemas.microsoft.com/office/powerpoint/2010/main" val="962102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0211E0F-D8B3-478D-B8CC-BBF17DC7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670322"/>
            <a:ext cx="8497069" cy="355362"/>
          </a:xfrm>
        </p:spPr>
        <p:txBody>
          <a:bodyPr>
            <a:normAutofit fontScale="90000"/>
          </a:bodyPr>
          <a:lstStyle/>
          <a:p>
            <a:r>
              <a:rPr lang="de-DE" dirty="0"/>
              <a:t>4. </a:t>
            </a:r>
            <a:r>
              <a:rPr lang="de-DE" dirty="0">
                <a:solidFill>
                  <a:schemeClr val="tx2"/>
                </a:solidFill>
              </a:rPr>
              <a:t>Pädagogische</a:t>
            </a:r>
            <a:r>
              <a:rPr lang="de-DE" dirty="0"/>
              <a:t> Unterstützungsangebote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79B2F23-E8E6-4851-BAAA-F1977B9E5F6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2FB9BE8-06FC-498B-A6B6-27E04BB94BBC}" type="datetime1">
              <a:rPr lang="de-DE" smtClean="0"/>
              <a:t>09.02.2026</a:t>
            </a:fld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9B862D-B71D-4562-B688-01894DBC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582599A7-83A3-45ED-8A09-DFA50435369A}"/>
              </a:ext>
            </a:extLst>
          </p:cNvPr>
          <p:cNvSpPr/>
          <p:nvPr/>
        </p:nvSpPr>
        <p:spPr>
          <a:xfrm>
            <a:off x="2771800" y="1851670"/>
            <a:ext cx="1656184" cy="1157050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1BD52447-1D96-492F-9A5B-A4600EBB7681}"/>
              </a:ext>
            </a:extLst>
          </p:cNvPr>
          <p:cNvSpPr/>
          <p:nvPr/>
        </p:nvSpPr>
        <p:spPr>
          <a:xfrm>
            <a:off x="2782036" y="2998296"/>
            <a:ext cx="1656184" cy="145721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Inhaltsplatzhalter 13">
            <a:extLst>
              <a:ext uri="{FF2B5EF4-FFF2-40B4-BE49-F238E27FC236}">
                <a16:creationId xmlns:a16="http://schemas.microsoft.com/office/drawing/2014/main" id="{E729ED67-C2E4-459A-96D6-FA886DC2E51C}"/>
              </a:ext>
            </a:extLst>
          </p:cNvPr>
          <p:cNvSpPr txBox="1">
            <a:spLocks/>
          </p:cNvSpPr>
          <p:nvPr/>
        </p:nvSpPr>
        <p:spPr>
          <a:xfrm>
            <a:off x="838200" y="1490966"/>
            <a:ext cx="3610255" cy="302500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>
            <a:normAutofit/>
          </a:bodyPr>
          <a:lstStyle>
            <a:lvl1pPr marL="257175" indent="-257175" algn="l" rtl="0" eaLnBrk="1" fontAlgn="base" hangingPunct="1">
              <a:spcBef>
                <a:spcPct val="0"/>
              </a:spcBef>
              <a:spcAft>
                <a:spcPct val="15000"/>
              </a:spcAft>
              <a:buClr>
                <a:srgbClr val="003087"/>
              </a:buClr>
              <a:buSzPct val="70000"/>
              <a:buFont typeface="Wingdings" pitchFamily="2" charset="2"/>
              <a:buChar char="n"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rgbClr val="F00000"/>
              </a:buClr>
              <a:buSzPct val="100000"/>
              <a:buFont typeface="Arial" pitchFamily="34" charset="0"/>
              <a:buChar char="»"/>
              <a:defRPr sz="1200">
                <a:solidFill>
                  <a:schemeClr val="tx1"/>
                </a:solidFill>
                <a:latin typeface="+mn-lt"/>
              </a:defRPr>
            </a:lvl2pPr>
            <a:lvl3pPr marL="857250" indent="-171450" algn="l" rtl="0" eaLnBrk="1" fontAlgn="base" hangingPunct="1">
              <a:spcBef>
                <a:spcPct val="0"/>
              </a:spcBef>
              <a:spcAft>
                <a:spcPct val="0"/>
              </a:spcAft>
              <a:buClrTx/>
              <a:buFont typeface="Symbol" pitchFamily="18" charset="2"/>
              <a:buChar char="-"/>
              <a:defRPr sz="1100">
                <a:solidFill>
                  <a:schemeClr val="tx1"/>
                </a:solidFill>
                <a:latin typeface="+mn-lt"/>
              </a:defRPr>
            </a:lvl3pPr>
            <a:lvl4pPr marL="12001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1050">
                <a:solidFill>
                  <a:schemeClr val="tx1"/>
                </a:solidFill>
                <a:latin typeface="+mn-lt"/>
              </a:defRPr>
            </a:lvl4pPr>
            <a:lvl5pPr marL="15430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SzPct val="75000"/>
              <a:buFont typeface="Courier New" pitchFamily="49" charset="0"/>
              <a:buChar char="o"/>
              <a:defRPr sz="90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6pPr>
            <a:lvl7pPr marL="22288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7pPr>
            <a:lvl8pPr marL="25717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8pPr>
            <a:lvl9pPr marL="29146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Clr>
                <a:schemeClr val="tx1"/>
              </a:buClr>
              <a:buFont typeface="Wingdings" pitchFamily="2" charset="2"/>
              <a:buNone/>
            </a:pPr>
            <a:endParaRPr lang="de-DE" sz="1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Clr>
                <a:schemeClr val="tx1"/>
              </a:buClr>
              <a:buFont typeface="Wingdings" pitchFamily="2" charset="2"/>
              <a:buNone/>
            </a:pPr>
            <a:endParaRPr lang="de-DE" sz="1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Clr>
                <a:schemeClr val="tx1"/>
              </a:buClr>
              <a:buFont typeface="Wingdings" pitchFamily="2" charset="2"/>
              <a:buNone/>
            </a:pPr>
            <a:endParaRPr lang="de-DE" sz="1000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de-DE" sz="1400" b="1" kern="0" dirty="0">
                <a:cs typeface="Calibri" panose="020F0502020204030204" pitchFamily="34" charset="0"/>
              </a:rPr>
              <a:t>Fachberatung Ganztag im SSA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050" kern="0" dirty="0">
                <a:cs typeface="Calibri" panose="020F0502020204030204" pitchFamily="34" charset="0"/>
              </a:rPr>
              <a:t>Frau Höser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050" kern="0" dirty="0">
                <a:cs typeface="Calibri" panose="020F0502020204030204" pitchFamily="34" charset="0"/>
              </a:rPr>
              <a:t>Frau Heinicke-Mathieu</a:t>
            </a:r>
          </a:p>
          <a:p>
            <a:pPr>
              <a:buClr>
                <a:schemeClr val="tx1"/>
              </a:buClr>
            </a:pPr>
            <a:endParaRPr lang="de-DE" sz="1000" kern="0" dirty="0"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de-DE" sz="1400" b="1" kern="0" dirty="0">
                <a:cs typeface="Calibri" panose="020F0502020204030204" pitchFamily="34" charset="0"/>
              </a:rPr>
              <a:t>Schulentwicklungsberatung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100" kern="0" dirty="0">
                <a:cs typeface="Calibri" panose="020F0502020204030204" pitchFamily="34" charset="0"/>
              </a:rPr>
              <a:t>Leitung pädagogische Unterstützung</a:t>
            </a:r>
          </a:p>
          <a:p>
            <a:pPr marL="0" indent="0">
              <a:buClr>
                <a:schemeClr val="tx1"/>
              </a:buClr>
              <a:buNone/>
            </a:pPr>
            <a:endParaRPr lang="de-DE" sz="1400" b="1" kern="0" dirty="0">
              <a:cs typeface="Calibri" panose="020F0502020204030204" pitchFamily="34" charset="0"/>
            </a:endParaRPr>
          </a:p>
          <a:p>
            <a:pPr>
              <a:buClr>
                <a:schemeClr val="tx1"/>
              </a:buClr>
            </a:pPr>
            <a:r>
              <a:rPr lang="de-DE" sz="1400" b="1" kern="0" dirty="0">
                <a:cs typeface="Calibri" panose="020F0502020204030204" pitchFamily="34" charset="0"/>
              </a:rPr>
              <a:t>Serviceagentur Ganztag Hessen</a:t>
            </a:r>
          </a:p>
          <a:p>
            <a:pPr marL="539750" lvl="2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kern="0" dirty="0">
                <a:cs typeface="Calibri" panose="020F0502020204030204" pitchFamily="34" charset="0"/>
              </a:rPr>
              <a:t>Unterstützung zur Ausgestaltung der Qualitätskriterien</a:t>
            </a:r>
          </a:p>
          <a:p>
            <a:pPr marL="539750" lvl="2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kern="0" dirty="0">
                <a:cs typeface="Calibri" panose="020F0502020204030204" pitchFamily="34" charset="0"/>
              </a:rPr>
              <a:t>Fortbildungen</a:t>
            </a:r>
          </a:p>
          <a:p>
            <a:endParaRPr lang="de-DE" sz="1000" kern="0" dirty="0"/>
          </a:p>
        </p:txBody>
      </p:sp>
      <p:sp>
        <p:nvSpPr>
          <p:cNvPr id="9" name="Inhaltsplatzhalter 14">
            <a:extLst>
              <a:ext uri="{FF2B5EF4-FFF2-40B4-BE49-F238E27FC236}">
                <a16:creationId xmlns:a16="http://schemas.microsoft.com/office/drawing/2014/main" id="{76186D78-E47A-4302-AC63-B5F5F6053745}"/>
              </a:ext>
            </a:extLst>
          </p:cNvPr>
          <p:cNvSpPr txBox="1">
            <a:spLocks/>
          </p:cNvSpPr>
          <p:nvPr/>
        </p:nvSpPr>
        <p:spPr>
          <a:xfrm>
            <a:off x="4695547" y="1490966"/>
            <a:ext cx="4135476" cy="3025000"/>
          </a:xfrm>
          <a:prstGeom prst="rect">
            <a:avLst/>
          </a:prstGeom>
          <a:solidFill>
            <a:srgbClr val="FFECAF"/>
          </a:solidFill>
        </p:spPr>
        <p:txBody>
          <a:bodyPr>
            <a:normAutofit/>
          </a:bodyPr>
          <a:lstStyle>
            <a:lvl1pPr marL="257175" indent="-257175" algn="l" rtl="0" eaLnBrk="1" fontAlgn="base" hangingPunct="1">
              <a:spcBef>
                <a:spcPct val="0"/>
              </a:spcBef>
              <a:spcAft>
                <a:spcPct val="15000"/>
              </a:spcAft>
              <a:buClr>
                <a:srgbClr val="003087"/>
              </a:buClr>
              <a:buSzPct val="70000"/>
              <a:buFont typeface="Wingdings" pitchFamily="2" charset="2"/>
              <a:buChar char="n"/>
              <a:defRPr sz="1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rgbClr val="F00000"/>
              </a:buClr>
              <a:buSzPct val="100000"/>
              <a:buFont typeface="Arial" pitchFamily="34" charset="0"/>
              <a:buChar char="»"/>
              <a:defRPr sz="1200">
                <a:solidFill>
                  <a:schemeClr val="tx1"/>
                </a:solidFill>
                <a:latin typeface="+mn-lt"/>
              </a:defRPr>
            </a:lvl2pPr>
            <a:lvl3pPr marL="857250" indent="-171450" algn="l" rtl="0" eaLnBrk="1" fontAlgn="base" hangingPunct="1">
              <a:spcBef>
                <a:spcPct val="0"/>
              </a:spcBef>
              <a:spcAft>
                <a:spcPct val="0"/>
              </a:spcAft>
              <a:buClrTx/>
              <a:buFont typeface="Symbol" pitchFamily="18" charset="2"/>
              <a:buChar char="-"/>
              <a:defRPr sz="1100">
                <a:solidFill>
                  <a:schemeClr val="tx1"/>
                </a:solidFill>
                <a:latin typeface="+mn-lt"/>
              </a:defRPr>
            </a:lvl3pPr>
            <a:lvl4pPr marL="12001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1050">
                <a:solidFill>
                  <a:schemeClr val="tx1"/>
                </a:solidFill>
                <a:latin typeface="+mn-lt"/>
              </a:defRPr>
            </a:lvl4pPr>
            <a:lvl5pPr marL="15430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SzPct val="75000"/>
              <a:buFont typeface="Courier New" pitchFamily="49" charset="0"/>
              <a:buChar char="o"/>
              <a:defRPr sz="900">
                <a:solidFill>
                  <a:schemeClr val="tx1"/>
                </a:solidFill>
                <a:latin typeface="+mn-lt"/>
              </a:defRPr>
            </a:lvl5pPr>
            <a:lvl6pPr marL="18859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6pPr>
            <a:lvl7pPr marL="22288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7pPr>
            <a:lvl8pPr marL="25717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8pPr>
            <a:lvl9pPr marL="2914650" indent="-17145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9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endParaRPr lang="de-DE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de-DE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b="1" kern="0" dirty="0">
                <a:latin typeface="Calibri" panose="020F0502020204030204" pitchFamily="34" charset="0"/>
                <a:cs typeface="Calibri" panose="020F0502020204030204" pitchFamily="34" charset="0"/>
              </a:rPr>
              <a:t>Beratung durch den Fachbereich Pädagogische Schulentwicklung (40.51) im Stadtschulamt</a:t>
            </a:r>
          </a:p>
          <a:p>
            <a:endParaRPr lang="de-DE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b="1" kern="0" dirty="0">
                <a:latin typeface="Calibri" panose="020F0502020204030204" pitchFamily="34" charset="0"/>
                <a:cs typeface="Calibri" panose="020F0502020204030204" pitchFamily="34" charset="0"/>
              </a:rPr>
              <a:t>Nach Antrag: Kooperationsbudget</a:t>
            </a:r>
          </a:p>
          <a:p>
            <a:pPr marL="0" indent="0">
              <a:buNone/>
            </a:pPr>
            <a:endParaRPr lang="de-DE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b="1" kern="0" dirty="0">
                <a:latin typeface="Calibri" panose="020F0502020204030204" pitchFamily="34" charset="0"/>
                <a:cs typeface="Calibri" panose="020F0502020204030204" pitchFamily="34" charset="0"/>
              </a:rPr>
              <a:t>Nach Absprache: Externe (Prozess)Begleitung</a:t>
            </a:r>
          </a:p>
          <a:p>
            <a:endParaRPr lang="de-DE" b="1" kern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de-DE" b="1" kern="0" dirty="0">
                <a:latin typeface="Calibri" panose="020F0502020204030204" pitchFamily="34" charset="0"/>
                <a:cs typeface="Calibri" panose="020F0502020204030204" pitchFamily="34" charset="0"/>
              </a:rPr>
              <a:t>Nach Absprache: </a:t>
            </a:r>
            <a:r>
              <a:rPr lang="de-DE" b="1" kern="0" dirty="0" err="1">
                <a:latin typeface="Calibri" panose="020F0502020204030204" pitchFamily="34" charset="0"/>
                <a:cs typeface="Calibri" panose="020F0502020204030204" pitchFamily="34" charset="0"/>
              </a:rPr>
              <a:t>Raumbox</a:t>
            </a:r>
            <a:r>
              <a:rPr lang="de-DE" b="1" kern="0" dirty="0">
                <a:latin typeface="Calibri" panose="020F0502020204030204" pitchFamily="34" charset="0"/>
                <a:cs typeface="Calibri" panose="020F0502020204030204" pitchFamily="34" charset="0"/>
              </a:rPr>
              <a:t> - Beratung im Kontext multifunktionaler Raumnutzung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51B215E-DCB3-4D4E-8419-C35B0A675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81" y="1369944"/>
            <a:ext cx="529236" cy="638956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8BD12D89-8B52-49B8-9495-6582870BE7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400" y="1275204"/>
            <a:ext cx="658623" cy="69496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69050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958DDC9875FEC4DA7DCC964619B58F8" ma:contentTypeVersion="0" ma:contentTypeDescription="Ein neues Dokument erstellen." ma:contentTypeScope="" ma:versionID="0dfe60bcc0114683d382f9300fa3482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6c4a6dd5ef775a5269b08f7de37f93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5560FE-81D4-4368-9BC9-A541BD74EE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00017A1-94BC-4394-9852-7E0A4C91927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D209D72-484E-46E5-8AF5-E4C907679F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696</Words>
  <Application>Microsoft Office PowerPoint</Application>
  <PresentationFormat>Bildschirmpräsentation (16:9)</PresentationFormat>
  <Paragraphs>161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9" baseType="lpstr">
      <vt:lpstr>ＭＳ Ｐゴシック</vt:lpstr>
      <vt:lpstr>Aptos</vt:lpstr>
      <vt:lpstr>Aptos Display</vt:lpstr>
      <vt:lpstr>Arial</vt:lpstr>
      <vt:lpstr>Calibri</vt:lpstr>
      <vt:lpstr>Wingdings</vt:lpstr>
      <vt:lpstr>Office</vt:lpstr>
      <vt:lpstr>Pakt für den Ganztag – Frankfurter Modell</vt:lpstr>
      <vt:lpstr> Gliederung</vt:lpstr>
      <vt:lpstr>1. Rechtliche Grundlagen</vt:lpstr>
      <vt:lpstr>2. Organisatorische Grundlagen</vt:lpstr>
      <vt:lpstr>2. Organisatorische Grundlagen</vt:lpstr>
      <vt:lpstr>2. Organisatorische Grundlagen</vt:lpstr>
      <vt:lpstr>2. Organisatorische Grundlagen</vt:lpstr>
      <vt:lpstr>2. Organisatorische Grundlagen</vt:lpstr>
      <vt:lpstr>2. Organisatorische Grundlagen</vt:lpstr>
      <vt:lpstr>2. Organisatorische Grundlagen</vt:lpstr>
      <vt:lpstr>3. Pädagogische Grundlagen</vt:lpstr>
      <vt:lpstr>4. Pädagogische Unterstützungsangebote</vt:lpstr>
    </vt:vector>
  </TitlesOfParts>
  <Company>Land Hessen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Pakt für den Ganztag – Frankfurter Modell</dc:title>
  <dc:creator>Höser, Laura (SSA FFM)</dc:creator>
  <cp:lastModifiedBy>Weigel, Meike</cp:lastModifiedBy>
  <cp:revision>42</cp:revision>
  <dcterms:created xsi:type="dcterms:W3CDTF">2025-12-02T09:50:44Z</dcterms:created>
  <dcterms:modified xsi:type="dcterms:W3CDTF">2026-02-09T12:53:37Z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0x010100E958DDC9875FEC4DA7DCC964619B58F8</vt:lpwstr>
  </property>
</Properties>
</file>