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57" r:id="rId3"/>
    <p:sldId id="258" r:id="rId4"/>
    <p:sldId id="259" r:id="rId5"/>
    <p:sldId id="267" r:id="rId6"/>
    <p:sldId id="268" r:id="rId7"/>
    <p:sldId id="265" r:id="rId8"/>
    <p:sldId id="263" r:id="rId9"/>
    <p:sldId id="264" r:id="rId10"/>
    <p:sldId id="273" r:id="rId11"/>
    <p:sldId id="270" r:id="rId12"/>
    <p:sldId id="271" r:id="rId13"/>
    <p:sldId id="272" r:id="rId14"/>
    <p:sldId id="269" r:id="rId15"/>
    <p:sldId id="274" r:id="rId16"/>
    <p:sldId id="266"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EAFB8F-91E4-42C5-A44D-D99DD18C62E9}" type="datetimeFigureOut">
              <a:rPr lang="de-DE" smtClean="0"/>
              <a:t>11.02.2026</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354089-6B16-42D6-AB94-6E54265D69DE}" type="slidenum">
              <a:rPr lang="de-DE" smtClean="0"/>
              <a:t>‹Nr.›</a:t>
            </a:fld>
            <a:endParaRPr lang="de-DE"/>
          </a:p>
        </p:txBody>
      </p:sp>
    </p:spTree>
    <p:extLst>
      <p:ext uri="{BB962C8B-B14F-4D97-AF65-F5344CB8AC3E}">
        <p14:creationId xmlns:p14="http://schemas.microsoft.com/office/powerpoint/2010/main" val="1226846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8" name="Google Shape;24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8" name="Google Shape;24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211480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‹Nr.›</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fld id="{42A54C80-263E-416B-A8E0-580EDEADCBDC}" type="datetimeFigureOut">
              <a:rPr lang="en-US" dirty="0"/>
              <a:t>2/11/2026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‹Nr.›</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‹Nr.›</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‹Nr.›</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2/11/2026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‹Nr.›</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4F3225-B9D6-153C-3CC3-225FFA0DD6A3}"/>
              </a:ext>
            </a:extLst>
          </p:cNvPr>
          <p:cNvSpPr>
            <a:spLocks noGrp="1"/>
          </p:cNvSpPr>
          <p:nvPr>
            <p:ph type="ctrTitle"/>
          </p:nvPr>
        </p:nvSpPr>
        <p:spPr>
          <a:xfrm>
            <a:off x="1374635" y="2116931"/>
            <a:ext cx="8152569" cy="1646302"/>
          </a:xfrm>
        </p:spPr>
        <p:txBody>
          <a:bodyPr/>
          <a:lstStyle/>
          <a:p>
            <a:br>
              <a:rPr lang="de-DE" sz="4000" dirty="0"/>
            </a:br>
            <a:br>
              <a:rPr lang="de-DE" sz="4000" dirty="0"/>
            </a:br>
            <a:r>
              <a:rPr lang="de-DE" sz="4000" dirty="0"/>
              <a:t>Konzept der PLÜ-Zeiten</a:t>
            </a:r>
            <a:br>
              <a:rPr lang="de-DE" sz="4000" dirty="0"/>
            </a:br>
            <a:r>
              <a:rPr lang="de-DE" sz="4000" dirty="0"/>
              <a:t>Projekt-, Lern- und Übungszeiten* </a:t>
            </a:r>
          </a:p>
        </p:txBody>
      </p:sp>
      <p:sp>
        <p:nvSpPr>
          <p:cNvPr id="3" name="Untertitel 2">
            <a:extLst>
              <a:ext uri="{FF2B5EF4-FFF2-40B4-BE49-F238E27FC236}">
                <a16:creationId xmlns:a16="http://schemas.microsoft.com/office/drawing/2014/main" id="{114C1DF1-E697-078F-30BD-DFAA51F59640}"/>
              </a:ext>
            </a:extLst>
          </p:cNvPr>
          <p:cNvSpPr>
            <a:spLocks noGrp="1"/>
          </p:cNvSpPr>
          <p:nvPr>
            <p:ph type="subTitle" idx="1"/>
          </p:nvPr>
        </p:nvSpPr>
        <p:spPr>
          <a:xfrm>
            <a:off x="1760268" y="3818632"/>
            <a:ext cx="7766936" cy="1096899"/>
          </a:xfrm>
        </p:spPr>
        <p:txBody>
          <a:bodyPr/>
          <a:lstStyle/>
          <a:p>
            <a:r>
              <a:rPr lang="de-DE" dirty="0"/>
              <a:t>*Pilotphase im Schuljahr 2026/2027</a:t>
            </a:r>
          </a:p>
        </p:txBody>
      </p:sp>
      <p:pic>
        <p:nvPicPr>
          <p:cNvPr id="5" name="Grafik 4">
            <a:extLst>
              <a:ext uri="{FF2B5EF4-FFF2-40B4-BE49-F238E27FC236}">
                <a16:creationId xmlns:a16="http://schemas.microsoft.com/office/drawing/2014/main" id="{366D5D2F-7B1C-E990-C298-CF0747C5C310}"/>
              </a:ext>
            </a:extLst>
          </p:cNvPr>
          <p:cNvPicPr>
            <a:picLocks noChangeAspect="1"/>
          </p:cNvPicPr>
          <p:nvPr/>
        </p:nvPicPr>
        <p:blipFill>
          <a:blip r:embed="rId2"/>
          <a:stretch>
            <a:fillRect/>
          </a:stretch>
        </p:blipFill>
        <p:spPr>
          <a:xfrm>
            <a:off x="930833" y="4367082"/>
            <a:ext cx="3339242" cy="2290511"/>
          </a:xfrm>
          <a:prstGeom prst="rect">
            <a:avLst/>
          </a:prstGeom>
        </p:spPr>
      </p:pic>
    </p:spTree>
    <p:extLst>
      <p:ext uri="{BB962C8B-B14F-4D97-AF65-F5344CB8AC3E}">
        <p14:creationId xmlns:p14="http://schemas.microsoft.com/office/powerpoint/2010/main" val="331323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C734CA-9430-81C7-7D64-52024DFAE8AC}"/>
              </a:ext>
            </a:extLst>
          </p:cNvPr>
          <p:cNvSpPr>
            <a:spLocks noGrp="1"/>
          </p:cNvSpPr>
          <p:nvPr>
            <p:ph type="title"/>
          </p:nvPr>
        </p:nvSpPr>
        <p:spPr/>
        <p:txBody>
          <a:bodyPr/>
          <a:lstStyle/>
          <a:p>
            <a:r>
              <a:rPr lang="de-DE" dirty="0"/>
              <a:t>Pädagogische Grundidee</a:t>
            </a:r>
            <a:br>
              <a:rPr lang="de-DE" dirty="0"/>
            </a:br>
            <a:endParaRPr lang="de-DE" dirty="0"/>
          </a:p>
        </p:txBody>
      </p:sp>
      <p:sp>
        <p:nvSpPr>
          <p:cNvPr id="3" name="Inhaltsplatzhalter 2">
            <a:extLst>
              <a:ext uri="{FF2B5EF4-FFF2-40B4-BE49-F238E27FC236}">
                <a16:creationId xmlns:a16="http://schemas.microsoft.com/office/drawing/2014/main" id="{18225CC7-0ACB-DBAB-1B66-B935EFB2E048}"/>
              </a:ext>
            </a:extLst>
          </p:cNvPr>
          <p:cNvSpPr>
            <a:spLocks noGrp="1"/>
          </p:cNvSpPr>
          <p:nvPr>
            <p:ph idx="1"/>
          </p:nvPr>
        </p:nvSpPr>
        <p:spPr>
          <a:xfrm>
            <a:off x="677334" y="1509623"/>
            <a:ext cx="7854191" cy="4531739"/>
          </a:xfrm>
        </p:spPr>
        <p:txBody>
          <a:bodyPr>
            <a:normAutofit fontScale="85000" lnSpcReduction="10000"/>
          </a:bodyPr>
          <a:lstStyle/>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Konzept der Projekt-, Lern- und Übungszeiten ersetzt klassische Hausaufgaben vollständig </a:t>
            </a:r>
          </a:p>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verlagert Übungs-, Vertiefungs- und Projektarbeit konsequent in den schulischen Alltag</a:t>
            </a:r>
          </a:p>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Ziel: allen Kindern gleiche Lernchancen zu ermöglichen und Lernen als individuellen, selbstständigen und sinnstiftenden Prozess zu gestalten </a:t>
            </a:r>
            <a:endParaRPr lang="de-DE" dirty="0">
              <a:latin typeface="Arial" panose="020B0604020202020204" pitchFamily="34" charset="0"/>
              <a:ea typeface="Times New Roman" panose="02020603050405020304" pitchFamily="18" charset="0"/>
            </a:endParaRPr>
          </a:p>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Schule übernimmt Verantwortung für alle Lernphasen und schafft verlässlichen Rahmen, in dem Kinder mit professioneller Begleitung arbeiten, üben und forschen können</a:t>
            </a:r>
          </a:p>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Projekt-, Lern- und Übungszeiten fest im Stundenplan verankert</a:t>
            </a:r>
          </a:p>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bieten Kindern ausreichend Zeit, um Lerninhalte zu vertiefen, grundlegende Kompetenzen zu sichern und eigene Fragestellungen zu verfolgen</a:t>
            </a:r>
          </a:p>
          <a:p>
            <a:pPr>
              <a:spcAft>
                <a:spcPts val="900"/>
              </a:spcAft>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bewusst auf einheitliches Lerntempo verzichtet - stattdessen orientieren sich Lernprozesse an individuellen Voraussetzungen, Interessen und Lernwegen der Kinder, keine Bewertung mit Noten</a:t>
            </a:r>
            <a:endParaRPr lang="de-DE" sz="1800" dirty="0">
              <a:effectLst/>
              <a:latin typeface="Times New Roman" panose="02020603050405020304" pitchFamily="18" charset="0"/>
              <a:ea typeface="Times New Roman" panose="02020603050405020304" pitchFamily="18" charset="0"/>
            </a:endParaRPr>
          </a:p>
        </p:txBody>
      </p:sp>
      <p:sp>
        <p:nvSpPr>
          <p:cNvPr id="6" name="Textfeld 5">
            <a:extLst>
              <a:ext uri="{FF2B5EF4-FFF2-40B4-BE49-F238E27FC236}">
                <a16:creationId xmlns:a16="http://schemas.microsoft.com/office/drawing/2014/main" id="{F87722B4-1CED-250A-3E16-85B013766F1A}"/>
              </a:ext>
            </a:extLst>
          </p:cNvPr>
          <p:cNvSpPr txBox="1"/>
          <p:nvPr/>
        </p:nvSpPr>
        <p:spPr>
          <a:xfrm>
            <a:off x="9540815" y="6041362"/>
            <a:ext cx="2070340" cy="215444"/>
          </a:xfrm>
          <a:prstGeom prst="rect">
            <a:avLst/>
          </a:prstGeom>
          <a:noFill/>
        </p:spPr>
        <p:txBody>
          <a:bodyPr wrap="square" rtlCol="0">
            <a:spAutoFit/>
          </a:bodyPr>
          <a:lstStyle/>
          <a:p>
            <a:r>
              <a:rPr lang="de-DE" sz="800" dirty="0">
                <a:latin typeface="Arial" panose="020B0604020202020204" pitchFamily="34" charset="0"/>
                <a:cs typeface="Arial" panose="020B0604020202020204" pitchFamily="34" charset="0"/>
              </a:rPr>
              <a:t>Bild: </a:t>
            </a:r>
          </a:p>
        </p:txBody>
      </p:sp>
    </p:spTree>
    <p:extLst>
      <p:ext uri="{BB962C8B-B14F-4D97-AF65-F5344CB8AC3E}">
        <p14:creationId xmlns:p14="http://schemas.microsoft.com/office/powerpoint/2010/main" val="2751148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8CFB0F-BE33-821C-9581-C1F781619747}"/>
              </a:ext>
            </a:extLst>
          </p:cNvPr>
          <p:cNvSpPr>
            <a:spLocks noGrp="1"/>
          </p:cNvSpPr>
          <p:nvPr>
            <p:ph type="title"/>
          </p:nvPr>
        </p:nvSpPr>
        <p:spPr/>
        <p:txBody>
          <a:bodyPr/>
          <a:lstStyle/>
          <a:p>
            <a:r>
              <a:rPr lang="de-DE" dirty="0"/>
              <a:t>Das Konzept im Überblick</a:t>
            </a:r>
          </a:p>
        </p:txBody>
      </p:sp>
      <p:sp>
        <p:nvSpPr>
          <p:cNvPr id="3" name="Inhaltsplatzhalter 2">
            <a:extLst>
              <a:ext uri="{FF2B5EF4-FFF2-40B4-BE49-F238E27FC236}">
                <a16:creationId xmlns:a16="http://schemas.microsoft.com/office/drawing/2014/main" id="{396E4905-C5FC-5093-C72D-C5C992C22CAA}"/>
              </a:ext>
            </a:extLst>
          </p:cNvPr>
          <p:cNvSpPr>
            <a:spLocks noGrp="1"/>
          </p:cNvSpPr>
          <p:nvPr>
            <p:ph idx="1"/>
          </p:nvPr>
        </p:nvSpPr>
        <p:spPr>
          <a:xfrm>
            <a:off x="677334" y="1544129"/>
            <a:ext cx="8596668" cy="4497234"/>
          </a:xfrm>
        </p:spPr>
        <p:txBody>
          <a:bodyPr/>
          <a:lstStyle/>
          <a:p>
            <a:pPr marL="0" indent="0">
              <a:buNone/>
            </a:pPr>
            <a:r>
              <a:rPr lang="de-DE" sz="1800" dirty="0">
                <a:effectLst/>
                <a:latin typeface="Arial" panose="020B0604020202020204" pitchFamily="34" charset="0"/>
                <a:ea typeface="Times New Roman" panose="02020603050405020304" pitchFamily="18" charset="0"/>
              </a:rPr>
              <a:t>Projekt-, Lern- und Übungszeiten ergänzen den Unterricht und ermöglichen </a:t>
            </a:r>
            <a:r>
              <a:rPr lang="de-DE" sz="1800" b="1" dirty="0">
                <a:effectLst/>
                <a:latin typeface="Arial" panose="020B0604020202020204" pitchFamily="34" charset="0"/>
                <a:ea typeface="Times New Roman" panose="02020603050405020304" pitchFamily="18" charset="0"/>
              </a:rPr>
              <a:t>individuelles, selbstständiges und handlungsorientiertes Lernen</a:t>
            </a:r>
            <a:r>
              <a:rPr lang="de-DE" sz="1800" dirty="0">
                <a:effectLst/>
                <a:latin typeface="Arial" panose="020B0604020202020204" pitchFamily="34" charset="0"/>
                <a:ea typeface="Times New Roman" panose="02020603050405020304" pitchFamily="18" charset="0"/>
              </a:rPr>
              <a:t>. Sie berücksichtigen die </a:t>
            </a:r>
            <a:r>
              <a:rPr lang="de-DE" sz="1800" b="1" dirty="0">
                <a:effectLst/>
                <a:latin typeface="Arial" panose="020B0604020202020204" pitchFamily="34" charset="0"/>
                <a:ea typeface="Times New Roman" panose="02020603050405020304" pitchFamily="18" charset="0"/>
              </a:rPr>
              <a:t>Heterogenität der Lerngruppe</a:t>
            </a:r>
            <a:r>
              <a:rPr lang="de-DE" sz="1800" dirty="0">
                <a:effectLst/>
                <a:latin typeface="Arial" panose="020B0604020202020204" pitchFamily="34" charset="0"/>
                <a:ea typeface="Times New Roman" panose="02020603050405020304" pitchFamily="18" charset="0"/>
              </a:rPr>
              <a:t>, fördern die </a:t>
            </a:r>
            <a:r>
              <a:rPr lang="de-DE" sz="1800" b="1" dirty="0">
                <a:effectLst/>
                <a:latin typeface="Arial" panose="020B0604020202020204" pitchFamily="34" charset="0"/>
                <a:ea typeface="Times New Roman" panose="02020603050405020304" pitchFamily="18" charset="0"/>
              </a:rPr>
              <a:t>Eigenverantwortung der Kinder</a:t>
            </a:r>
            <a:r>
              <a:rPr lang="de-DE" sz="1800" dirty="0">
                <a:effectLst/>
                <a:latin typeface="Arial" panose="020B0604020202020204" pitchFamily="34" charset="0"/>
                <a:ea typeface="Times New Roman" panose="02020603050405020304" pitchFamily="18" charset="0"/>
              </a:rPr>
              <a:t> und unterstützen nachhaltiges Lernen. </a:t>
            </a:r>
            <a:endParaRPr lang="de-DE" sz="1800" dirty="0">
              <a:effectLst/>
              <a:latin typeface="Times New Roman" panose="02020603050405020304" pitchFamily="18"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 </a:t>
            </a:r>
            <a:endParaRPr lang="de-DE" sz="1800" dirty="0">
              <a:effectLst/>
              <a:latin typeface="Times New Roman" panose="02020603050405020304" pitchFamily="18"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Ziel ist es, den Kindern Raum zu geben, das Lernen zu lernen, indem sie</a:t>
            </a:r>
            <a:endParaRPr lang="de-DE" sz="1800" dirty="0">
              <a:effectLst/>
              <a:latin typeface="Times New Roman" panose="02020603050405020304" pitchFamily="18" charset="0"/>
              <a:ea typeface="Times New Roman" panose="02020603050405020304" pitchFamily="18" charset="0"/>
            </a:endParaRP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eigene Lernwege zu entwickeln,</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Inhalte zu vertiefen und zu festigen,</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Zusammenhänge zu erkennen und </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soziale Kompetenzen zu stärken. </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7055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00820-7370-7F68-DF0E-54660C7DD2ED}"/>
              </a:ext>
            </a:extLst>
          </p:cNvPr>
          <p:cNvSpPr>
            <a:spLocks noGrp="1"/>
          </p:cNvSpPr>
          <p:nvPr>
            <p:ph type="title"/>
          </p:nvPr>
        </p:nvSpPr>
        <p:spPr/>
        <p:txBody>
          <a:bodyPr/>
          <a:lstStyle/>
          <a:p>
            <a:r>
              <a:rPr lang="de-DE" dirty="0"/>
              <a:t>Projektzeit </a:t>
            </a:r>
            <a:r>
              <a:rPr lang="de-DE" sz="2800" dirty="0"/>
              <a:t>„Lernen über Fächergrenzen hinweg“</a:t>
            </a:r>
          </a:p>
        </p:txBody>
      </p:sp>
      <p:sp>
        <p:nvSpPr>
          <p:cNvPr id="3" name="Inhaltsplatzhalter 2">
            <a:extLst>
              <a:ext uri="{FF2B5EF4-FFF2-40B4-BE49-F238E27FC236}">
                <a16:creationId xmlns:a16="http://schemas.microsoft.com/office/drawing/2014/main" id="{C3CB1E5B-2A84-41F8-FB41-07FFA0DB291A}"/>
              </a:ext>
            </a:extLst>
          </p:cNvPr>
          <p:cNvSpPr>
            <a:spLocks noGrp="1"/>
          </p:cNvSpPr>
          <p:nvPr>
            <p:ph idx="1"/>
          </p:nvPr>
        </p:nvSpPr>
        <p:spPr>
          <a:xfrm>
            <a:off x="677334" y="1362974"/>
            <a:ext cx="8880734" cy="5072331"/>
          </a:xfrm>
        </p:spPr>
        <p:txBody>
          <a:bodyPr>
            <a:noAutofit/>
          </a:bodyPr>
          <a:lstStyle/>
          <a:p>
            <a:pPr marL="0" indent="0">
              <a:lnSpc>
                <a:spcPct val="80000"/>
              </a:lnSpc>
              <a:spcBef>
                <a:spcPts val="0"/>
              </a:spcBef>
              <a:buNone/>
            </a:pPr>
            <a:r>
              <a:rPr lang="de-DE" sz="1900" dirty="0">
                <a:latin typeface="Arial" panose="020B0604020202020204" pitchFamily="34" charset="0"/>
                <a:cs typeface="Arial" panose="020B0604020202020204" pitchFamily="34" charset="0"/>
              </a:rPr>
              <a:t>Projektzeiten dienen dem fächerübergreifenden, entdeckenden Lernen. Die Kinder setzen sich intensiv mit einem Thema oder einer Lernmethode auseinander und erleben Lernen als sinnhaft und lebensnah. </a:t>
            </a:r>
          </a:p>
          <a:p>
            <a:pPr marL="0" indent="0">
              <a:lnSpc>
                <a:spcPct val="80000"/>
              </a:lnSpc>
              <a:spcBef>
                <a:spcPts val="0"/>
              </a:spcBef>
              <a:buNone/>
            </a:pPr>
            <a:endParaRPr lang="de-DE" sz="1900" dirty="0">
              <a:latin typeface="Arial" panose="020B0604020202020204" pitchFamily="34" charset="0"/>
              <a:cs typeface="Arial" panose="020B0604020202020204" pitchFamily="34" charset="0"/>
            </a:endParaRPr>
          </a:p>
          <a:p>
            <a:pPr marL="0" indent="0">
              <a:lnSpc>
                <a:spcPct val="80000"/>
              </a:lnSpc>
              <a:spcBef>
                <a:spcPts val="0"/>
              </a:spcBef>
              <a:buNone/>
            </a:pPr>
            <a:r>
              <a:rPr lang="de-DE" sz="1900" dirty="0">
                <a:latin typeface="Arial" panose="020B0604020202020204" pitchFamily="34" charset="0"/>
                <a:cs typeface="Arial" panose="020B0604020202020204" pitchFamily="34" charset="0"/>
              </a:rPr>
              <a:t>Inhalte</a:t>
            </a:r>
          </a:p>
          <a:p>
            <a:pPr marL="342900" lvl="0" indent="-342900">
              <a:lnSpc>
                <a:spcPct val="80000"/>
              </a:lnSpc>
              <a:spcBef>
                <a:spcPts val="0"/>
              </a:spcBef>
              <a:buFont typeface="Wingdings" panose="05000000000000000000" pitchFamily="2" charset="2"/>
              <a:buChar char=""/>
            </a:pPr>
            <a:r>
              <a:rPr lang="de-DE" sz="1900" dirty="0">
                <a:latin typeface="Arial" panose="020B0604020202020204" pitchFamily="34" charset="0"/>
                <a:cs typeface="Arial" panose="020B0604020202020204" pitchFamily="34" charset="0"/>
              </a:rPr>
              <a:t>Themen aus dem Sachunterricht, Alltag oder der Lebenswelt der Kinder</a:t>
            </a:r>
          </a:p>
          <a:p>
            <a:pPr marL="342900" lvl="0" indent="-342900">
              <a:lnSpc>
                <a:spcPct val="80000"/>
              </a:lnSpc>
              <a:spcBef>
                <a:spcPts val="0"/>
              </a:spcBef>
              <a:buFont typeface="Wingdings" panose="05000000000000000000" pitchFamily="2" charset="2"/>
              <a:buChar char=""/>
            </a:pPr>
            <a:r>
              <a:rPr lang="de-DE" sz="1900" dirty="0">
                <a:latin typeface="Arial" panose="020B0604020202020204" pitchFamily="34" charset="0"/>
                <a:cs typeface="Arial" panose="020B0604020202020204" pitchFamily="34" charset="0"/>
              </a:rPr>
              <a:t>Verknüpfung über die Fächergrenzen hinweg (Deutsch, Mathematik, Kunst, Musik usw.)</a:t>
            </a:r>
          </a:p>
          <a:p>
            <a:pPr marL="342900" lvl="0" indent="-342900">
              <a:lnSpc>
                <a:spcPct val="80000"/>
              </a:lnSpc>
              <a:spcBef>
                <a:spcPts val="0"/>
              </a:spcBef>
              <a:spcAft>
                <a:spcPts val="800"/>
              </a:spcAft>
              <a:buFont typeface="Wingdings" panose="05000000000000000000" pitchFamily="2" charset="2"/>
              <a:buChar char=""/>
            </a:pPr>
            <a:r>
              <a:rPr lang="de-DE" sz="1900" dirty="0">
                <a:latin typeface="Arial" panose="020B0604020202020204" pitchFamily="34" charset="0"/>
                <a:cs typeface="Arial" panose="020B0604020202020204" pitchFamily="34" charset="0"/>
              </a:rPr>
              <a:t>verschiedene Lernmethoden werden aufgegriffen </a:t>
            </a:r>
          </a:p>
          <a:p>
            <a:pPr marL="0" indent="0">
              <a:lnSpc>
                <a:spcPct val="80000"/>
              </a:lnSpc>
              <a:spcBef>
                <a:spcPts val="0"/>
              </a:spcBef>
              <a:buNone/>
            </a:pPr>
            <a:endParaRPr lang="de-DE" sz="1900" dirty="0">
              <a:latin typeface="Arial" panose="020B0604020202020204" pitchFamily="34" charset="0"/>
              <a:cs typeface="Arial" panose="020B0604020202020204" pitchFamily="34" charset="0"/>
            </a:endParaRPr>
          </a:p>
          <a:p>
            <a:pPr marL="0" indent="0">
              <a:lnSpc>
                <a:spcPct val="80000"/>
              </a:lnSpc>
              <a:spcBef>
                <a:spcPts val="0"/>
              </a:spcBef>
              <a:buNone/>
            </a:pPr>
            <a:r>
              <a:rPr lang="de-DE" sz="1900" dirty="0">
                <a:latin typeface="Arial" panose="020B0604020202020204" pitchFamily="34" charset="0"/>
                <a:cs typeface="Arial" panose="020B0604020202020204" pitchFamily="34" charset="0"/>
              </a:rPr>
              <a:t>Organisation</a:t>
            </a:r>
          </a:p>
          <a:p>
            <a:pPr marL="342900" lvl="0" indent="-342900">
              <a:lnSpc>
                <a:spcPct val="80000"/>
              </a:lnSpc>
              <a:spcBef>
                <a:spcPts val="0"/>
              </a:spcBef>
              <a:buFont typeface="Wingdings" panose="05000000000000000000" pitchFamily="2" charset="2"/>
              <a:buChar char=""/>
            </a:pPr>
            <a:r>
              <a:rPr lang="de-DE" sz="1900" dirty="0">
                <a:latin typeface="Arial" panose="020B0604020202020204" pitchFamily="34" charset="0"/>
                <a:cs typeface="Arial" panose="020B0604020202020204" pitchFamily="34" charset="0"/>
              </a:rPr>
              <a:t>Durchführung über mehrere Stunden, Tage, Wochen</a:t>
            </a:r>
          </a:p>
          <a:p>
            <a:pPr marL="342900" lvl="0" indent="-342900">
              <a:lnSpc>
                <a:spcPct val="80000"/>
              </a:lnSpc>
              <a:spcBef>
                <a:spcPts val="0"/>
              </a:spcBef>
              <a:buFont typeface="Wingdings" panose="05000000000000000000" pitchFamily="2" charset="2"/>
              <a:buChar char=""/>
            </a:pPr>
            <a:r>
              <a:rPr lang="de-DE" sz="1900" dirty="0">
                <a:latin typeface="Arial" panose="020B0604020202020204" pitchFamily="34" charset="0"/>
                <a:cs typeface="Arial" panose="020B0604020202020204" pitchFamily="34" charset="0"/>
              </a:rPr>
              <a:t>Arbeit in Gruppen, Partnerarbeit oder individuell</a:t>
            </a:r>
          </a:p>
          <a:p>
            <a:pPr marL="342900" lvl="0" indent="-342900">
              <a:lnSpc>
                <a:spcPct val="80000"/>
              </a:lnSpc>
              <a:spcBef>
                <a:spcPts val="0"/>
              </a:spcBef>
              <a:spcAft>
                <a:spcPts val="800"/>
              </a:spcAft>
              <a:buFont typeface="Wingdings" panose="05000000000000000000" pitchFamily="2" charset="2"/>
              <a:buChar char=""/>
            </a:pPr>
            <a:r>
              <a:rPr lang="de-DE" sz="1900" dirty="0">
                <a:latin typeface="Arial" panose="020B0604020202020204" pitchFamily="34" charset="0"/>
                <a:cs typeface="Arial" panose="020B0604020202020204" pitchFamily="34" charset="0"/>
              </a:rPr>
              <a:t>Nutzung unterschiedlicher Methoden (Forschen, Basteln, Experimentieren, Präsentieren)</a:t>
            </a:r>
          </a:p>
          <a:p>
            <a:pPr marL="0" indent="0">
              <a:lnSpc>
                <a:spcPct val="80000"/>
              </a:lnSpc>
              <a:spcBef>
                <a:spcPts val="0"/>
              </a:spcBef>
              <a:buNone/>
            </a:pPr>
            <a:endParaRPr lang="de-DE" sz="1900" dirty="0">
              <a:latin typeface="Arial" panose="020B0604020202020204" pitchFamily="34" charset="0"/>
              <a:cs typeface="Arial" panose="020B0604020202020204" pitchFamily="34" charset="0"/>
            </a:endParaRPr>
          </a:p>
          <a:p>
            <a:pPr marL="0" indent="0">
              <a:lnSpc>
                <a:spcPct val="80000"/>
              </a:lnSpc>
              <a:spcBef>
                <a:spcPts val="0"/>
              </a:spcBef>
              <a:buNone/>
            </a:pPr>
            <a:r>
              <a:rPr lang="de-DE" sz="1900" dirty="0">
                <a:latin typeface="Arial" panose="020B0604020202020204" pitchFamily="34" charset="0"/>
                <a:cs typeface="Arial" panose="020B0604020202020204" pitchFamily="34" charset="0"/>
              </a:rPr>
              <a:t>Rolle der Lehrkraft und des pädagogischen Personals:</a:t>
            </a:r>
          </a:p>
          <a:p>
            <a:pPr marL="342900" lvl="0" indent="-342900">
              <a:lnSpc>
                <a:spcPct val="80000"/>
              </a:lnSpc>
              <a:spcBef>
                <a:spcPts val="0"/>
              </a:spcBef>
              <a:buFont typeface="Wingdings" panose="05000000000000000000" pitchFamily="2" charset="2"/>
              <a:buChar char=""/>
            </a:pPr>
            <a:r>
              <a:rPr lang="de-DE" sz="1900" dirty="0">
                <a:latin typeface="Arial" panose="020B0604020202020204" pitchFamily="34" charset="0"/>
                <a:cs typeface="Arial" panose="020B0604020202020204" pitchFamily="34" charset="0"/>
              </a:rPr>
              <a:t>Planung und Strukturierung der Projekte</a:t>
            </a:r>
          </a:p>
          <a:p>
            <a:pPr marL="342900" lvl="0" indent="-342900">
              <a:lnSpc>
                <a:spcPct val="80000"/>
              </a:lnSpc>
              <a:spcBef>
                <a:spcPts val="0"/>
              </a:spcBef>
              <a:buFont typeface="Wingdings" panose="05000000000000000000" pitchFamily="2" charset="2"/>
              <a:buChar char=""/>
            </a:pPr>
            <a:r>
              <a:rPr lang="de-DE" sz="1900" dirty="0">
                <a:latin typeface="Arial" panose="020B0604020202020204" pitchFamily="34" charset="0"/>
                <a:cs typeface="Arial" panose="020B0604020202020204" pitchFamily="34" charset="0"/>
              </a:rPr>
              <a:t>Lernbegleitung und Impulsgeber</a:t>
            </a:r>
          </a:p>
          <a:p>
            <a:pPr marL="342900" lvl="0" indent="-342900">
              <a:lnSpc>
                <a:spcPct val="80000"/>
              </a:lnSpc>
              <a:spcBef>
                <a:spcPts val="0"/>
              </a:spcBef>
              <a:spcAft>
                <a:spcPts val="800"/>
              </a:spcAft>
              <a:buFont typeface="Wingdings" panose="05000000000000000000" pitchFamily="2" charset="2"/>
              <a:buChar char=""/>
            </a:pPr>
            <a:r>
              <a:rPr lang="de-DE" sz="1900" dirty="0">
                <a:latin typeface="Arial" panose="020B0604020202020204" pitchFamily="34" charset="0"/>
                <a:cs typeface="Arial" panose="020B0604020202020204" pitchFamily="34" charset="0"/>
              </a:rPr>
              <a:t>Beobachtung und Unterstützung der Lernprozesse</a:t>
            </a:r>
          </a:p>
        </p:txBody>
      </p:sp>
    </p:spTree>
    <p:extLst>
      <p:ext uri="{BB962C8B-B14F-4D97-AF65-F5344CB8AC3E}">
        <p14:creationId xmlns:p14="http://schemas.microsoft.com/office/powerpoint/2010/main" val="2763792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00820-7370-7F68-DF0E-54660C7DD2ED}"/>
              </a:ext>
            </a:extLst>
          </p:cNvPr>
          <p:cNvSpPr>
            <a:spLocks noGrp="1"/>
          </p:cNvSpPr>
          <p:nvPr>
            <p:ph type="title"/>
          </p:nvPr>
        </p:nvSpPr>
        <p:spPr/>
        <p:txBody>
          <a:bodyPr/>
          <a:lstStyle/>
          <a:p>
            <a:r>
              <a:rPr lang="de-DE" dirty="0"/>
              <a:t>Lernzeit </a:t>
            </a:r>
            <a:r>
              <a:rPr lang="de-DE" sz="2800" dirty="0"/>
              <a:t>„Ich lerne in meinem Tempo“</a:t>
            </a:r>
          </a:p>
        </p:txBody>
      </p:sp>
      <p:sp>
        <p:nvSpPr>
          <p:cNvPr id="3" name="Inhaltsplatzhalter 2">
            <a:extLst>
              <a:ext uri="{FF2B5EF4-FFF2-40B4-BE49-F238E27FC236}">
                <a16:creationId xmlns:a16="http://schemas.microsoft.com/office/drawing/2014/main" id="{C3CB1E5B-2A84-41F8-FB41-07FFA0DB291A}"/>
              </a:ext>
            </a:extLst>
          </p:cNvPr>
          <p:cNvSpPr>
            <a:spLocks noGrp="1"/>
          </p:cNvSpPr>
          <p:nvPr>
            <p:ph idx="1"/>
          </p:nvPr>
        </p:nvSpPr>
        <p:spPr>
          <a:xfrm>
            <a:off x="677334" y="1362974"/>
            <a:ext cx="8880734" cy="5072331"/>
          </a:xfrm>
        </p:spPr>
        <p:txBody>
          <a:bodyPr>
            <a:normAutofit fontScale="70000" lnSpcReduction="20000"/>
          </a:bodyPr>
          <a:lstStyle/>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Lernzeiten ermöglichen den Kindern selbständiges Arbeiten im eigenen Lerntempo. Unterschiedliche Lernstände werden hierbei berücksichtigt.</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Inhalte:</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Deutsch: Lesen, Schreiben, Rechtschreibung</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Mathematik: Grundrechenarten, Strategien, Problemlösen</a:t>
            </a:r>
          </a:p>
          <a:p>
            <a:pPr marL="342900" lvl="0" indent="-342900">
              <a:lnSpc>
                <a:spcPct val="107000"/>
              </a:lnSpc>
              <a:spcBef>
                <a:spcPts val="0"/>
              </a:spcBef>
              <a:spcAft>
                <a:spcPts val="800"/>
              </a:spcAft>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Englisch: Wortschatz</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Organisation: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Arbeit mit Wochenplänen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Pflicht- und Wahlaufgaben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Differenziertes Material auf verschiedenen Niveaustufen</a:t>
            </a:r>
          </a:p>
          <a:p>
            <a:pPr marL="342900" lvl="0" indent="-342900">
              <a:lnSpc>
                <a:spcPct val="107000"/>
              </a:lnSpc>
              <a:spcBef>
                <a:spcPts val="0"/>
              </a:spcBef>
              <a:spcAft>
                <a:spcPts val="800"/>
              </a:spcAft>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Einzel-, Partner- oder Gruppenarbeit</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Rolle der Lehrkraft und des pädagogischen Personals:</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Beratung und individuelle Unterstützung</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Diagnose des Lernstands</a:t>
            </a:r>
          </a:p>
          <a:p>
            <a:pPr marL="342900" lvl="0" indent="-342900">
              <a:lnSpc>
                <a:spcPct val="107000"/>
              </a:lnSpc>
              <a:spcBef>
                <a:spcPts val="0"/>
              </a:spcBef>
              <a:spcAft>
                <a:spcPts val="800"/>
              </a:spcAft>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Rückmeldung und Lernberatung</a:t>
            </a:r>
          </a:p>
          <a:p>
            <a:pPr marL="342900" lvl="0" indent="-342900">
              <a:lnSpc>
                <a:spcPct val="107000"/>
              </a:lnSpc>
              <a:spcBef>
                <a:spcPts val="0"/>
              </a:spcBef>
              <a:spcAft>
                <a:spcPts val="800"/>
              </a:spcAft>
              <a:buFont typeface="Wingdings" panose="05000000000000000000" pitchFamily="2" charset="2"/>
              <a:buChar char=""/>
            </a:pP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3207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00820-7370-7F68-DF0E-54660C7DD2ED}"/>
              </a:ext>
            </a:extLst>
          </p:cNvPr>
          <p:cNvSpPr>
            <a:spLocks noGrp="1"/>
          </p:cNvSpPr>
          <p:nvPr>
            <p:ph type="title"/>
          </p:nvPr>
        </p:nvSpPr>
        <p:spPr/>
        <p:txBody>
          <a:bodyPr/>
          <a:lstStyle/>
          <a:p>
            <a:r>
              <a:rPr lang="de-DE" dirty="0"/>
              <a:t>Übungszeit </a:t>
            </a:r>
            <a:r>
              <a:rPr lang="de-DE" sz="2800" dirty="0"/>
              <a:t>„Ich festige, was ich kann“</a:t>
            </a:r>
          </a:p>
        </p:txBody>
      </p:sp>
      <p:sp>
        <p:nvSpPr>
          <p:cNvPr id="3" name="Inhaltsplatzhalter 2">
            <a:extLst>
              <a:ext uri="{FF2B5EF4-FFF2-40B4-BE49-F238E27FC236}">
                <a16:creationId xmlns:a16="http://schemas.microsoft.com/office/drawing/2014/main" id="{C3CB1E5B-2A84-41F8-FB41-07FFA0DB291A}"/>
              </a:ext>
            </a:extLst>
          </p:cNvPr>
          <p:cNvSpPr>
            <a:spLocks noGrp="1"/>
          </p:cNvSpPr>
          <p:nvPr>
            <p:ph idx="1"/>
          </p:nvPr>
        </p:nvSpPr>
        <p:spPr>
          <a:xfrm>
            <a:off x="677334" y="1362974"/>
            <a:ext cx="8880734" cy="5072331"/>
          </a:xfrm>
        </p:spPr>
        <p:txBody>
          <a:bodyPr>
            <a:normAutofit fontScale="70000" lnSpcReduction="20000"/>
          </a:bodyPr>
          <a:lstStyle/>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Übungszeiten dienen der Wiederholung, Festigung und Automatisierung grundlegender Kompetenzen oder der Vorbereitung auf Leistungsnachweise</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Inhalte:</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Lesen (Leseflüssigkeit, Lautübungen)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Rechtschreibung</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Einmaleins, Rechenstrategien</a:t>
            </a:r>
          </a:p>
          <a:p>
            <a:pPr marL="342900" lvl="0" indent="-342900">
              <a:lnSpc>
                <a:spcPct val="107000"/>
              </a:lnSpc>
              <a:spcBef>
                <a:spcPts val="0"/>
              </a:spcBef>
              <a:spcAft>
                <a:spcPts val="800"/>
              </a:spcAft>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Motorische und sprachliche Übungen</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Organisation: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Kurze, regelmäßige Übungseinheiten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Lernspiele, Stationenarbeit, Karteien, digitale Lernangebote</a:t>
            </a:r>
          </a:p>
          <a:p>
            <a:pPr marL="342900" lvl="0" indent="-342900">
              <a:lnSpc>
                <a:spcPct val="107000"/>
              </a:lnSpc>
              <a:spcBef>
                <a:spcPts val="0"/>
              </a:spcBef>
              <a:spcAft>
                <a:spcPts val="800"/>
              </a:spcAft>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Förder- und </a:t>
            </a:r>
            <a:r>
              <a:rPr lang="de-DE" sz="2700" dirty="0" err="1">
                <a:effectLst/>
                <a:latin typeface="Arial" panose="020B0604020202020204" pitchFamily="34" charset="0"/>
                <a:ea typeface="Calibri" panose="020F0502020204030204" pitchFamily="34" charset="0"/>
                <a:cs typeface="Arial" panose="020B0604020202020204" pitchFamily="34" charset="0"/>
              </a:rPr>
              <a:t>Forderangebote</a:t>
            </a:r>
            <a:endParaRPr lang="de-DE" sz="2700" dirty="0">
              <a:effectLst/>
              <a:latin typeface="Arial" panose="020B0604020202020204" pitchFamily="34" charset="0"/>
              <a:ea typeface="Calibri" panose="020F0502020204030204" pitchFamily="34" charset="0"/>
              <a:cs typeface="Arial" panose="020B0604020202020204" pitchFamily="34" charset="0"/>
            </a:endParaRP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 </a:t>
            </a:r>
          </a:p>
          <a:p>
            <a:pPr marL="0" indent="0">
              <a:spcBef>
                <a:spcPts val="0"/>
              </a:spcBef>
              <a:buNone/>
            </a:pPr>
            <a:r>
              <a:rPr lang="de-DE" sz="2700" dirty="0">
                <a:effectLst/>
                <a:latin typeface="Arial" panose="020B0604020202020204" pitchFamily="34" charset="0"/>
                <a:ea typeface="Times New Roman" panose="02020603050405020304" pitchFamily="18" charset="0"/>
                <a:cs typeface="Arial" panose="020B0604020202020204" pitchFamily="34" charset="0"/>
              </a:rPr>
              <a:t>Rolle der Lehrkraft und des pädagogischen Personals:</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Gezielte Auswahl der Übungen</a:t>
            </a:r>
          </a:p>
          <a:p>
            <a:pPr marL="342900" lvl="0" indent="-342900">
              <a:lnSpc>
                <a:spcPct val="107000"/>
              </a:lnSpc>
              <a:spcBef>
                <a:spcPts val="0"/>
              </a:spcBef>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Beobachtung des Lernfortschritts</a:t>
            </a:r>
          </a:p>
          <a:p>
            <a:pPr marL="342900" lvl="0" indent="-342900">
              <a:lnSpc>
                <a:spcPct val="107000"/>
              </a:lnSpc>
              <a:spcBef>
                <a:spcPts val="0"/>
              </a:spcBef>
              <a:spcAft>
                <a:spcPts val="800"/>
              </a:spcAft>
              <a:buFont typeface="Wingdings" panose="05000000000000000000" pitchFamily="2" charset="2"/>
              <a:buChar char=""/>
            </a:pPr>
            <a:r>
              <a:rPr lang="de-DE" sz="2700" dirty="0">
                <a:effectLst/>
                <a:latin typeface="Arial" panose="020B0604020202020204" pitchFamily="34" charset="0"/>
                <a:ea typeface="Calibri" panose="020F0502020204030204" pitchFamily="34" charset="0"/>
                <a:cs typeface="Arial" panose="020B0604020202020204" pitchFamily="34" charset="0"/>
              </a:rPr>
              <a:t>Individuelle Förderung</a:t>
            </a:r>
          </a:p>
          <a:p>
            <a:pPr marL="342900" lvl="0" indent="-342900">
              <a:lnSpc>
                <a:spcPct val="107000"/>
              </a:lnSpc>
              <a:spcBef>
                <a:spcPts val="0"/>
              </a:spcBef>
              <a:spcAft>
                <a:spcPts val="800"/>
              </a:spcAft>
              <a:buFont typeface="Wingdings" panose="05000000000000000000" pitchFamily="2" charset="2"/>
              <a:buChar char=""/>
            </a:pP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44660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00820-7370-7F68-DF0E-54660C7DD2ED}"/>
              </a:ext>
            </a:extLst>
          </p:cNvPr>
          <p:cNvSpPr>
            <a:spLocks noGrp="1"/>
          </p:cNvSpPr>
          <p:nvPr>
            <p:ph type="title"/>
          </p:nvPr>
        </p:nvSpPr>
        <p:spPr/>
        <p:txBody>
          <a:bodyPr/>
          <a:lstStyle/>
          <a:p>
            <a:r>
              <a:rPr lang="de-DE" dirty="0"/>
              <a:t>Vorteile für Schülerinnen und Schüler</a:t>
            </a:r>
          </a:p>
        </p:txBody>
      </p:sp>
      <p:sp>
        <p:nvSpPr>
          <p:cNvPr id="3" name="Inhaltsplatzhalter 2">
            <a:extLst>
              <a:ext uri="{FF2B5EF4-FFF2-40B4-BE49-F238E27FC236}">
                <a16:creationId xmlns:a16="http://schemas.microsoft.com/office/drawing/2014/main" id="{C3CB1E5B-2A84-41F8-FB41-07FFA0DB291A}"/>
              </a:ext>
            </a:extLst>
          </p:cNvPr>
          <p:cNvSpPr>
            <a:spLocks noGrp="1"/>
          </p:cNvSpPr>
          <p:nvPr>
            <p:ph idx="1"/>
          </p:nvPr>
        </p:nvSpPr>
        <p:spPr>
          <a:xfrm>
            <a:off x="677334" y="1362975"/>
            <a:ext cx="8596668" cy="4678388"/>
          </a:xfrm>
        </p:spPr>
        <p:txBody>
          <a:bodyPr>
            <a:normAutofit lnSpcReduction="10000"/>
          </a:bodyPr>
          <a:lstStyle/>
          <a:p>
            <a:pPr marL="0" indent="0">
              <a:buNone/>
            </a:pPr>
            <a:r>
              <a:rPr lang="de-DE" sz="1800" dirty="0">
                <a:effectLst/>
                <a:latin typeface="Arial" panose="020B0604020202020204" pitchFamily="34" charset="0"/>
                <a:ea typeface="Times New Roman" panose="02020603050405020304" pitchFamily="18" charset="0"/>
              </a:rPr>
              <a:t>Für die Kinder ergeben sich über den Schulalltag wichtige Vorteile: </a:t>
            </a:r>
          </a:p>
          <a:p>
            <a:pPr>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Entlastung für die Kinder am Nachmittag</a:t>
            </a:r>
          </a:p>
          <a:p>
            <a:pPr>
              <a:buFont typeface="Wingdings" panose="05000000000000000000" pitchFamily="2" charset="2"/>
              <a:buChar char="§"/>
            </a:pPr>
            <a:r>
              <a:rPr lang="de-DE" sz="1800" dirty="0">
                <a:effectLst/>
                <a:latin typeface="Arial" panose="020B0604020202020204" pitchFamily="34" charset="0"/>
                <a:ea typeface="Times New Roman" panose="02020603050405020304" pitchFamily="18" charset="0"/>
              </a:rPr>
              <a:t>Wegfall weitere Bewertungs- uns Leistungssituationen im Ganztag </a:t>
            </a:r>
          </a:p>
          <a:p>
            <a:pPr>
              <a:buFont typeface="Wingdings" panose="05000000000000000000" pitchFamily="2" charset="2"/>
              <a:buChar char="§"/>
            </a:pPr>
            <a:r>
              <a:rPr lang="de-DE" dirty="0">
                <a:latin typeface="Arial" panose="020B0604020202020204" pitchFamily="34" charset="0"/>
                <a:ea typeface="Times New Roman" panose="02020603050405020304" pitchFamily="18" charset="0"/>
              </a:rPr>
              <a:t>Zeit zum „Kind sein“ am Nachmittag </a:t>
            </a:r>
            <a:endParaRPr lang="de-DE" sz="1800" dirty="0">
              <a:effectLst/>
              <a:latin typeface="Arial" panose="020B0604020202020204" pitchFamily="34" charset="0"/>
              <a:ea typeface="Times New Roman" panose="02020603050405020304" pitchFamily="18" charset="0"/>
            </a:endParaRPr>
          </a:p>
          <a:p>
            <a:pPr>
              <a:buFont typeface="Wingdings" panose="05000000000000000000" pitchFamily="2" charset="2"/>
              <a:buChar char="§"/>
            </a:pPr>
            <a:endParaRPr lang="de-DE" dirty="0">
              <a:latin typeface="Arial" panose="020B0604020202020204" pitchFamily="34"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Für die Lernentwicklung der Kinder ergeben sich folgende Vorteile:</a:t>
            </a:r>
            <a:endParaRPr lang="de-DE" sz="1800" dirty="0">
              <a:effectLst/>
              <a:latin typeface="Times New Roman" panose="02020603050405020304" pitchFamily="18" charset="0"/>
              <a:ea typeface="Times New Roman" panose="02020603050405020304" pitchFamily="18" charset="0"/>
            </a:endParaRPr>
          </a:p>
          <a:p>
            <a:pPr marL="342900" lvl="0" indent="-342900">
              <a:lnSpc>
                <a:spcPct val="107000"/>
              </a:lnSpc>
              <a:buFont typeface="Wingdings" panose="05000000000000000000" pitchFamily="2" charset="2"/>
              <a:buChar char=""/>
            </a:pPr>
            <a:r>
              <a:rPr lang="de-DE" dirty="0">
                <a:latin typeface="Arial" panose="020B0604020202020204" pitchFamily="34" charset="0"/>
                <a:ea typeface="Calibri" panose="020F0502020204030204" pitchFamily="34" charset="0"/>
                <a:cs typeface="Times New Roman" panose="02020603050405020304" pitchFamily="18" charset="0"/>
              </a:rPr>
              <a:t>i</a:t>
            </a:r>
            <a:r>
              <a:rPr lang="de-DE" sz="1800" dirty="0">
                <a:effectLst/>
                <a:latin typeface="Arial" panose="020B0604020202020204" pitchFamily="34" charset="0"/>
                <a:ea typeface="Calibri" panose="020F0502020204030204" pitchFamily="34" charset="0"/>
                <a:cs typeface="Times New Roman" panose="02020603050405020304" pitchFamily="18" charset="0"/>
              </a:rPr>
              <a:t>ndividuelle Lernentwicklung des Kindes im Blick</a:t>
            </a: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Förderung von Selbstständigkeit und Verantwortung</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Lernen im eigenen Tempo</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Stärkung der Motivation und Lernfreude</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Wingdings" panose="05000000000000000000" pitchFamily="2" charset="2"/>
              <a:buChar char=""/>
            </a:pPr>
            <a:r>
              <a:rPr lang="de-DE" sz="1800" dirty="0">
                <a:effectLst/>
                <a:latin typeface="Arial" panose="020B0604020202020204" pitchFamily="34" charset="0"/>
                <a:ea typeface="Calibri" panose="020F0502020204030204" pitchFamily="34" charset="0"/>
                <a:cs typeface="Times New Roman" panose="02020603050405020304" pitchFamily="18" charset="0"/>
              </a:rPr>
              <a:t>Entwicklung sozialer und methodischer Kompetenzen</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Wingdings" panose="05000000000000000000" pitchFamily="2" charset="2"/>
              <a:buChar char=""/>
            </a:pPr>
            <a:r>
              <a:rPr lang="de-DE" dirty="0">
                <a:latin typeface="Arial" panose="020B0604020202020204" pitchFamily="34" charset="0"/>
                <a:ea typeface="Calibri" panose="020F0502020204030204" pitchFamily="34" charset="0"/>
                <a:cs typeface="Times New Roman" panose="02020603050405020304" pitchFamily="18" charset="0"/>
              </a:rPr>
              <a:t>n</a:t>
            </a:r>
            <a:r>
              <a:rPr lang="de-DE" sz="1800" dirty="0">
                <a:effectLst/>
                <a:latin typeface="Arial" panose="020B0604020202020204" pitchFamily="34" charset="0"/>
                <a:ea typeface="Calibri" panose="020F0502020204030204" pitchFamily="34" charset="0"/>
                <a:cs typeface="Times New Roman" panose="02020603050405020304" pitchFamily="18" charset="0"/>
              </a:rPr>
              <a:t>achhaltige Sicherung grundlegender Fähigkeiten</a:t>
            </a:r>
            <a:endParaRPr lang="de-D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40563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B12DB4-4D20-C670-D149-E7A28D9A3F26}"/>
              </a:ext>
            </a:extLst>
          </p:cNvPr>
          <p:cNvSpPr>
            <a:spLocks noGrp="1"/>
          </p:cNvSpPr>
          <p:nvPr>
            <p:ph type="title"/>
          </p:nvPr>
        </p:nvSpPr>
        <p:spPr/>
        <p:txBody>
          <a:bodyPr/>
          <a:lstStyle/>
          <a:p>
            <a:r>
              <a:rPr lang="de-DE" dirty="0"/>
              <a:t>FAZIT</a:t>
            </a:r>
          </a:p>
        </p:txBody>
      </p:sp>
      <p:sp>
        <p:nvSpPr>
          <p:cNvPr id="3" name="Inhaltsplatzhalter 2">
            <a:extLst>
              <a:ext uri="{FF2B5EF4-FFF2-40B4-BE49-F238E27FC236}">
                <a16:creationId xmlns:a16="http://schemas.microsoft.com/office/drawing/2014/main" id="{C6481100-208E-12C2-2D35-F59449E2B281}"/>
              </a:ext>
            </a:extLst>
          </p:cNvPr>
          <p:cNvSpPr>
            <a:spLocks noGrp="1"/>
          </p:cNvSpPr>
          <p:nvPr>
            <p:ph idx="1"/>
          </p:nvPr>
        </p:nvSpPr>
        <p:spPr>
          <a:xfrm>
            <a:off x="677334" y="1181819"/>
            <a:ext cx="8596668" cy="4859543"/>
          </a:xfrm>
        </p:spPr>
        <p:txBody>
          <a:bodyPr>
            <a:noAutofit/>
          </a:bodyPr>
          <a:lstStyle/>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konsequenter Schritt hin zu einer zeitgemäßen, gerechten und kindorientierten Lernkultur </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mit der Ablösung der klassischen Hausaufgaben übernimmt die Schule bewusst Verantwortung für alle Lern- und Übungsphasen und schafft damit verlässliche Lernbedingungen für alle Kinder – unabhängig von ihren häuslichen Voraussetzungen</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PLÜ-Zeiten ermöglichen es, Lernprozesse zu individualisieren, Lernzeiten sinnvoll zu strukturieren und Übungsphasen gezielt zu begleiten</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Kinder erhalten ausreichend Zeit, um Inhalte zu vertiefen, grundlegende Kompetenzen zu sichern und eigene Lernwege zu entwickeln. Gleichzeitig lernen sie, Verantwortung für ihr Lernen zu übernehmen, ihre Arbeit zu planen, Entscheidungen zu treffen und ihre Lernprozesse zu reflektieren. </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Stärkung nicht nur fachlicher, sondern auch überfachlicher Kompetenzen wie Selbstständigkeit, Kooperation und Problemlösefähigkeit nachhaltig </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Lernen als sinnhaft und lebensnah erlebt, Kinder erfahren Selbstwirksamkeit, Motivation und Freude am Lernen, was sich positiv auf Lernbereitschaft und Lernleistungen auswirkt</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Schule entwickelt sich dabei zunehmend zu einem Lern- und Lebensraum</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Weiterentwicklung der professionellen Rolle der Lehrkräfte und des pädagogischen Personals hin zur Lernbegleitung und zur gezielten Unterstützung individueller Lernprozesse</a:t>
            </a:r>
          </a:p>
          <a:p>
            <a:pPr>
              <a:spcBef>
                <a:spcPts val="0"/>
              </a:spcBef>
              <a:spcAft>
                <a:spcPts val="900"/>
              </a:spcAft>
            </a:pPr>
            <a:r>
              <a:rPr lang="de-DE" sz="1300" dirty="0">
                <a:effectLst/>
                <a:latin typeface="Arial" panose="020B0604020202020204" pitchFamily="34" charset="0"/>
                <a:ea typeface="Times New Roman" panose="02020603050405020304" pitchFamily="18" charset="0"/>
                <a:cs typeface="Arial" panose="020B0604020202020204" pitchFamily="34" charset="0"/>
              </a:rPr>
              <a:t>Teamarbeit, diagnostische Kompetenz und gemeinsame Verantwortung gewinnen an Bedeutung und tragen zu einer nachhaltigen Schulentwicklung bei</a:t>
            </a:r>
          </a:p>
        </p:txBody>
      </p:sp>
    </p:spTree>
    <p:extLst>
      <p:ext uri="{BB962C8B-B14F-4D97-AF65-F5344CB8AC3E}">
        <p14:creationId xmlns:p14="http://schemas.microsoft.com/office/powerpoint/2010/main" val="19692073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6812BF-3E73-4BCA-6E30-1A9157EBC3BF}"/>
              </a:ext>
            </a:extLst>
          </p:cNvPr>
          <p:cNvSpPr>
            <a:spLocks noGrp="1"/>
          </p:cNvSpPr>
          <p:nvPr>
            <p:ph type="title"/>
          </p:nvPr>
        </p:nvSpPr>
        <p:spPr/>
        <p:txBody>
          <a:bodyPr/>
          <a:lstStyle/>
          <a:p>
            <a:r>
              <a:rPr lang="de-DE" dirty="0"/>
              <a:t>Für unsere Zielvorstellung … </a:t>
            </a:r>
          </a:p>
        </p:txBody>
      </p:sp>
      <p:sp>
        <p:nvSpPr>
          <p:cNvPr id="3" name="Inhaltsplatzhalter 2">
            <a:extLst>
              <a:ext uri="{FF2B5EF4-FFF2-40B4-BE49-F238E27FC236}">
                <a16:creationId xmlns:a16="http://schemas.microsoft.com/office/drawing/2014/main" id="{D1E02329-0F6D-DC8E-8553-C6175122813A}"/>
              </a:ext>
            </a:extLst>
          </p:cNvPr>
          <p:cNvSpPr>
            <a:spLocks noGrp="1"/>
          </p:cNvSpPr>
          <p:nvPr>
            <p:ph idx="1"/>
          </p:nvPr>
        </p:nvSpPr>
        <p:spPr/>
        <p:txBody>
          <a:bodyPr/>
          <a:lstStyle/>
          <a:p>
            <a:pPr marL="0" indent="0">
              <a:spcAft>
                <a:spcPts val="900"/>
              </a:spcAft>
              <a:buNone/>
            </a:pPr>
            <a:r>
              <a:rPr lang="de-DE" sz="2000" dirty="0">
                <a:effectLst/>
                <a:latin typeface="Arial" panose="020B0604020202020204" pitchFamily="34" charset="0"/>
                <a:ea typeface="Times New Roman" panose="02020603050405020304" pitchFamily="18" charset="0"/>
                <a:cs typeface="Arial" panose="020B0604020202020204" pitchFamily="34" charset="0"/>
              </a:rPr>
              <a:t>Insgesamt bieten die PLÜ-Zeiten einen tragfähigen Rahmen, um den Bildungsauftrag der Grundschule an der Gruneliusschule zukunftsorientiert umzusetzen. </a:t>
            </a:r>
          </a:p>
          <a:p>
            <a:pPr marL="0" indent="0">
              <a:spcAft>
                <a:spcPts val="900"/>
              </a:spcAft>
              <a:buNone/>
            </a:pPr>
            <a:r>
              <a:rPr lang="de-DE" sz="2000" dirty="0">
                <a:effectLst/>
                <a:latin typeface="Arial" panose="020B0604020202020204" pitchFamily="34" charset="0"/>
                <a:ea typeface="Times New Roman" panose="02020603050405020304" pitchFamily="18" charset="0"/>
                <a:cs typeface="Arial" panose="020B0604020202020204" pitchFamily="34" charset="0"/>
              </a:rPr>
              <a:t>Sie verbinden pädagogische Qualität mit sozialer Gerechtigkeit und schaffen die Grundlage für erfolgreiches, selbstständiges und verantwortungsbewusstes Lernen aller Kinder.</a:t>
            </a:r>
            <a:endParaRPr lang="de-DE" sz="2000" dirty="0">
              <a:latin typeface="Arial" panose="020B0604020202020204" pitchFamily="34" charset="0"/>
              <a:cs typeface="Arial" panose="020B0604020202020204" pitchFamily="34" charset="0"/>
            </a:endParaRPr>
          </a:p>
          <a:p>
            <a:pPr marL="0" indent="0">
              <a:buNone/>
            </a:pPr>
            <a:r>
              <a:rPr lang="de-DE" sz="2000" dirty="0">
                <a:effectLst/>
                <a:latin typeface="Arial" panose="020B0604020202020204" pitchFamily="34" charset="0"/>
                <a:ea typeface="Times New Roman" panose="02020603050405020304" pitchFamily="18" charset="0"/>
              </a:rPr>
              <a:t> </a:t>
            </a:r>
            <a:endParaRPr lang="de-DE" sz="2000" dirty="0">
              <a:effectLst/>
              <a:latin typeface="Times New Roman" panose="02020603050405020304" pitchFamily="18" charset="0"/>
              <a:ea typeface="Times New Roman" panose="02020603050405020304" pitchFamily="18" charset="0"/>
            </a:endParaRPr>
          </a:p>
          <a:p>
            <a:endParaRPr lang="de-DE" dirty="0"/>
          </a:p>
        </p:txBody>
      </p:sp>
    </p:spTree>
    <p:extLst>
      <p:ext uri="{BB962C8B-B14F-4D97-AF65-F5344CB8AC3E}">
        <p14:creationId xmlns:p14="http://schemas.microsoft.com/office/powerpoint/2010/main" val="2092504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6812BF-3E73-4BCA-6E30-1A9157EBC3BF}"/>
              </a:ext>
            </a:extLst>
          </p:cNvPr>
          <p:cNvSpPr>
            <a:spLocks noGrp="1"/>
          </p:cNvSpPr>
          <p:nvPr>
            <p:ph type="title"/>
          </p:nvPr>
        </p:nvSpPr>
        <p:spPr/>
        <p:txBody>
          <a:bodyPr/>
          <a:lstStyle/>
          <a:p>
            <a:r>
              <a:rPr lang="de-DE" dirty="0"/>
              <a:t>Was bleibt für Schule und Eltern </a:t>
            </a:r>
          </a:p>
        </p:txBody>
      </p:sp>
      <p:sp>
        <p:nvSpPr>
          <p:cNvPr id="3" name="Inhaltsplatzhalter 2">
            <a:extLst>
              <a:ext uri="{FF2B5EF4-FFF2-40B4-BE49-F238E27FC236}">
                <a16:creationId xmlns:a16="http://schemas.microsoft.com/office/drawing/2014/main" id="{D1E02329-0F6D-DC8E-8553-C6175122813A}"/>
              </a:ext>
            </a:extLst>
          </p:cNvPr>
          <p:cNvSpPr>
            <a:spLocks noGrp="1"/>
          </p:cNvSpPr>
          <p:nvPr>
            <p:ph idx="1"/>
          </p:nvPr>
        </p:nvSpPr>
        <p:spPr>
          <a:xfrm>
            <a:off x="677334" y="1621767"/>
            <a:ext cx="8596668" cy="4419596"/>
          </a:xfrm>
        </p:spPr>
        <p:txBody>
          <a:bodyPr>
            <a:normAutofit fontScale="85000" lnSpcReduction="20000"/>
          </a:bodyPr>
          <a:lstStyle/>
          <a:p>
            <a:pPr marL="0" indent="0">
              <a:spcBef>
                <a:spcPts val="0"/>
              </a:spcBef>
              <a:buNone/>
            </a:pPr>
            <a:r>
              <a:rPr lang="de-DE" sz="2000" u="sng" dirty="0">
                <a:effectLst/>
                <a:latin typeface="Arial" panose="020B0604020202020204" pitchFamily="34" charset="0"/>
                <a:ea typeface="Times New Roman" panose="02020603050405020304" pitchFamily="18" charset="0"/>
                <a:cs typeface="Arial" panose="020B0604020202020204" pitchFamily="34" charset="0"/>
              </a:rPr>
              <a:t>Grundbedingungen (verbindliche Vorgaben durch Schule): </a:t>
            </a:r>
          </a:p>
          <a:p>
            <a:pPr>
              <a:spcBef>
                <a:spcPts val="0"/>
              </a:spcBef>
              <a:buFont typeface="Arial" panose="020B0604020202020204" pitchFamily="34" charset="0"/>
              <a:buChar char="•"/>
            </a:pPr>
            <a:r>
              <a:rPr lang="de-DE" sz="2000" dirty="0">
                <a:latin typeface="Arial" panose="020B0604020202020204" pitchFamily="34" charset="0"/>
                <a:ea typeface="Times New Roman" panose="02020603050405020304" pitchFamily="18" charset="0"/>
                <a:cs typeface="Arial" panose="020B0604020202020204" pitchFamily="34" charset="0"/>
              </a:rPr>
              <a:t>Vorbereitungspakete bei Klassenarbeiten (bestehend aus Kompetenzcheck, Übungsaufgaben und Lösungen), mindestens 1 Woche vorher (inklusive ein Wochenende zur Vorbereitung)</a:t>
            </a:r>
          </a:p>
          <a:p>
            <a:pPr>
              <a:spcBef>
                <a:spcPts val="0"/>
              </a:spcBef>
              <a:buFont typeface="Arial" panose="020B0604020202020204" pitchFamily="34" charset="0"/>
              <a:buChar char="•"/>
            </a:pPr>
            <a:r>
              <a:rPr lang="de-DE" sz="2000" dirty="0">
                <a:latin typeface="Arial" panose="020B0604020202020204" pitchFamily="34" charset="0"/>
                <a:ea typeface="Times New Roman" panose="02020603050405020304" pitchFamily="18" charset="0"/>
                <a:cs typeface="Arial" panose="020B0604020202020204" pitchFamily="34" charset="0"/>
              </a:rPr>
              <a:t>Umgang mit Kompetenzrastern/Checklisten mit den Kindern einüben</a:t>
            </a:r>
          </a:p>
          <a:p>
            <a:pPr>
              <a:spcBef>
                <a:spcPts val="0"/>
              </a:spcBef>
              <a:buFont typeface="Arial" panose="020B0604020202020204" pitchFamily="34" charset="0"/>
              <a:buChar char="•"/>
            </a:pPr>
            <a:r>
              <a:rPr lang="de-DE" sz="2000" dirty="0">
                <a:latin typeface="Arial" panose="020B0604020202020204" pitchFamily="34" charset="0"/>
                <a:ea typeface="Times New Roman" panose="02020603050405020304" pitchFamily="18" charset="0"/>
                <a:cs typeface="Arial" panose="020B0604020202020204" pitchFamily="34" charset="0"/>
              </a:rPr>
              <a:t>Jahresplanung PLÜ-Zeiten immer VOR den Sommerferien</a:t>
            </a:r>
          </a:p>
          <a:p>
            <a:pPr>
              <a:spcBef>
                <a:spcPts val="0"/>
              </a:spcBef>
              <a:buFont typeface="Arial" panose="020B0604020202020204" pitchFamily="34" charset="0"/>
              <a:buChar char="•"/>
            </a:pPr>
            <a:endParaRPr lang="de-DE" sz="2000"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endParaRPr lang="de-DE" sz="2000" dirty="0">
              <a:latin typeface="Arial" panose="020B0604020202020204" pitchFamily="34" charset="0"/>
              <a:cs typeface="Arial" panose="020B0604020202020204" pitchFamily="34" charset="0"/>
            </a:endParaRPr>
          </a:p>
          <a:p>
            <a:pPr marL="0" indent="0">
              <a:spcBef>
                <a:spcPts val="0"/>
              </a:spcBef>
              <a:buNone/>
            </a:pPr>
            <a:r>
              <a:rPr lang="de-DE" sz="2000" u="sng" dirty="0">
                <a:latin typeface="Arial" panose="020B0604020202020204" pitchFamily="34" charset="0"/>
                <a:cs typeface="Arial" panose="020B0604020202020204" pitchFamily="34" charset="0"/>
              </a:rPr>
              <a:t>Auch zu Hause muss noch etwas getan oder „gelernt“ werden: </a:t>
            </a:r>
            <a:r>
              <a:rPr lang="de-DE" sz="2000" u="sng" dirty="0">
                <a:effectLst/>
                <a:latin typeface="Arial" panose="020B0604020202020204" pitchFamily="34" charset="0"/>
                <a:ea typeface="Times New Roman" panose="02020603050405020304" pitchFamily="18" charset="0"/>
              </a:rPr>
              <a:t> </a:t>
            </a:r>
          </a:p>
          <a:p>
            <a:pPr algn="l">
              <a:spcBef>
                <a:spcPts val="0"/>
              </a:spcBef>
              <a:buFont typeface="Arial" panose="020B0604020202020204" pitchFamily="34" charset="0"/>
              <a:buChar char="•"/>
            </a:pPr>
            <a:r>
              <a:rPr lang="de-DE" sz="2000" b="0" i="0" dirty="0">
                <a:solidFill>
                  <a:srgbClr val="616161"/>
                </a:solidFill>
                <a:effectLst/>
                <a:latin typeface="Lato"/>
              </a:rPr>
              <a:t>Lesen üben</a:t>
            </a:r>
          </a:p>
          <a:p>
            <a:pPr algn="l">
              <a:spcBef>
                <a:spcPts val="0"/>
              </a:spcBef>
              <a:buFont typeface="Arial" panose="020B0604020202020204" pitchFamily="34" charset="0"/>
              <a:buChar char="•"/>
            </a:pPr>
            <a:r>
              <a:rPr lang="de-DE" sz="2000" b="0" i="0" dirty="0">
                <a:solidFill>
                  <a:srgbClr val="616161"/>
                </a:solidFill>
                <a:effectLst/>
                <a:latin typeface="Lato"/>
              </a:rPr>
              <a:t>Kopfrechnen oder Einmaleins üben</a:t>
            </a:r>
          </a:p>
          <a:p>
            <a:pPr algn="l">
              <a:spcBef>
                <a:spcPts val="0"/>
              </a:spcBef>
              <a:buFont typeface="Arial" panose="020B0604020202020204" pitchFamily="34" charset="0"/>
              <a:buChar char="•"/>
            </a:pPr>
            <a:r>
              <a:rPr lang="de-DE" sz="2000" b="0" i="0" dirty="0">
                <a:solidFill>
                  <a:srgbClr val="616161"/>
                </a:solidFill>
                <a:effectLst/>
                <a:latin typeface="Lato"/>
              </a:rPr>
              <a:t>Gedichte lernen</a:t>
            </a:r>
          </a:p>
          <a:p>
            <a:pPr algn="l">
              <a:spcBef>
                <a:spcPts val="0"/>
              </a:spcBef>
              <a:buFont typeface="Arial" panose="020B0604020202020204" pitchFamily="34" charset="0"/>
              <a:buChar char="•"/>
            </a:pPr>
            <a:r>
              <a:rPr lang="de-DE" sz="2000" b="0" i="0" dirty="0">
                <a:solidFill>
                  <a:srgbClr val="616161"/>
                </a:solidFill>
                <a:effectLst/>
                <a:latin typeface="Lato"/>
              </a:rPr>
              <a:t>Liedtexte lernen</a:t>
            </a:r>
          </a:p>
          <a:p>
            <a:pPr algn="l">
              <a:spcBef>
                <a:spcPts val="0"/>
              </a:spcBef>
              <a:buFont typeface="Arial" panose="020B0604020202020204" pitchFamily="34" charset="0"/>
              <a:buChar char="•"/>
            </a:pPr>
            <a:r>
              <a:rPr lang="de-DE" sz="2000" b="0" i="0" dirty="0">
                <a:solidFill>
                  <a:srgbClr val="616161"/>
                </a:solidFill>
                <a:effectLst/>
                <a:latin typeface="Lato"/>
              </a:rPr>
              <a:t>Schreibübungen</a:t>
            </a:r>
          </a:p>
          <a:p>
            <a:pPr algn="l">
              <a:spcBef>
                <a:spcPts val="0"/>
              </a:spcBef>
              <a:buFont typeface="Arial" panose="020B0604020202020204" pitchFamily="34" charset="0"/>
              <a:buChar char="•"/>
            </a:pPr>
            <a:r>
              <a:rPr lang="de-DE" sz="2000" dirty="0">
                <a:solidFill>
                  <a:srgbClr val="616161"/>
                </a:solidFill>
                <a:latin typeface="Lato"/>
              </a:rPr>
              <a:t>Vorbereitung auf Arbeiten</a:t>
            </a:r>
            <a:endParaRPr lang="de-DE" sz="2000" b="0" i="0" dirty="0">
              <a:solidFill>
                <a:srgbClr val="616161"/>
              </a:solidFill>
              <a:effectLst/>
              <a:latin typeface="Lato"/>
            </a:endParaRPr>
          </a:p>
          <a:p>
            <a:pPr algn="l">
              <a:spcBef>
                <a:spcPts val="0"/>
              </a:spcBef>
              <a:buFont typeface="Arial" panose="020B0604020202020204" pitchFamily="34" charset="0"/>
              <a:buChar char="•"/>
            </a:pPr>
            <a:r>
              <a:rPr lang="de-DE" sz="2000" b="0" i="0" dirty="0">
                <a:solidFill>
                  <a:srgbClr val="616161"/>
                </a:solidFill>
                <a:effectLst/>
                <a:latin typeface="Lato"/>
              </a:rPr>
              <a:t>Förderung der Selbstständigkeit</a:t>
            </a:r>
          </a:p>
          <a:p>
            <a:pPr algn="l">
              <a:spcBef>
                <a:spcPts val="0"/>
              </a:spcBef>
              <a:buFont typeface="Arial" panose="020B0604020202020204" pitchFamily="34" charset="0"/>
              <a:buChar char="•"/>
            </a:pPr>
            <a:r>
              <a:rPr lang="de-DE" sz="2000" b="0" i="0" dirty="0">
                <a:solidFill>
                  <a:srgbClr val="616161"/>
                </a:solidFill>
                <a:effectLst/>
                <a:latin typeface="Lato"/>
              </a:rPr>
              <a:t>fehlendes Material ersetzen</a:t>
            </a:r>
          </a:p>
          <a:p>
            <a:pPr algn="l">
              <a:spcBef>
                <a:spcPts val="0"/>
              </a:spcBef>
              <a:buFont typeface="Arial" panose="020B0604020202020204" pitchFamily="34" charset="0"/>
              <a:buChar char="•"/>
            </a:pPr>
            <a:r>
              <a:rPr lang="de-DE" sz="2000" b="0" i="0" dirty="0">
                <a:solidFill>
                  <a:srgbClr val="616161"/>
                </a:solidFill>
                <a:effectLst/>
                <a:latin typeface="Lato"/>
              </a:rPr>
              <a:t>regelmäßiger Ranzen- und </a:t>
            </a:r>
            <a:r>
              <a:rPr lang="de-DE" sz="2000" b="0" i="0" dirty="0" err="1">
                <a:solidFill>
                  <a:srgbClr val="616161"/>
                </a:solidFill>
                <a:effectLst/>
                <a:latin typeface="Lato"/>
              </a:rPr>
              <a:t>Mäppchencheck</a:t>
            </a:r>
            <a:endParaRPr lang="de-DE" sz="2000" b="0" i="0" dirty="0">
              <a:solidFill>
                <a:srgbClr val="616161"/>
              </a:solidFill>
              <a:effectLst/>
              <a:latin typeface="Lato"/>
            </a:endParaRPr>
          </a:p>
          <a:p>
            <a:pPr algn="l">
              <a:spcBef>
                <a:spcPts val="0"/>
              </a:spcBef>
              <a:buFont typeface="Arial" panose="020B0604020202020204" pitchFamily="34" charset="0"/>
              <a:buChar char="•"/>
            </a:pPr>
            <a:r>
              <a:rPr lang="de-DE" sz="2000" b="0" i="0" dirty="0">
                <a:solidFill>
                  <a:srgbClr val="616161"/>
                </a:solidFill>
                <a:effectLst/>
                <a:latin typeface="Lato"/>
              </a:rPr>
              <a:t>NICHT vorarbeiten des Lernstoffs</a:t>
            </a:r>
          </a:p>
          <a:p>
            <a:endParaRPr lang="de-DE" dirty="0"/>
          </a:p>
        </p:txBody>
      </p:sp>
    </p:spTree>
    <p:extLst>
      <p:ext uri="{BB962C8B-B14F-4D97-AF65-F5344CB8AC3E}">
        <p14:creationId xmlns:p14="http://schemas.microsoft.com/office/powerpoint/2010/main" val="2296901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6812BF-3E73-4BCA-6E30-1A9157EBC3BF}"/>
              </a:ext>
            </a:extLst>
          </p:cNvPr>
          <p:cNvSpPr>
            <a:spLocks noGrp="1"/>
          </p:cNvSpPr>
          <p:nvPr>
            <p:ph type="title"/>
          </p:nvPr>
        </p:nvSpPr>
        <p:spPr/>
        <p:txBody>
          <a:bodyPr/>
          <a:lstStyle/>
          <a:p>
            <a:r>
              <a:rPr lang="de-DE" dirty="0"/>
              <a:t>Erste Umsetzung … </a:t>
            </a:r>
          </a:p>
        </p:txBody>
      </p:sp>
      <p:sp>
        <p:nvSpPr>
          <p:cNvPr id="3" name="Inhaltsplatzhalter 2">
            <a:extLst>
              <a:ext uri="{FF2B5EF4-FFF2-40B4-BE49-F238E27FC236}">
                <a16:creationId xmlns:a16="http://schemas.microsoft.com/office/drawing/2014/main" id="{D1E02329-0F6D-DC8E-8553-C6175122813A}"/>
              </a:ext>
            </a:extLst>
          </p:cNvPr>
          <p:cNvSpPr>
            <a:spLocks noGrp="1"/>
          </p:cNvSpPr>
          <p:nvPr>
            <p:ph idx="1"/>
          </p:nvPr>
        </p:nvSpPr>
        <p:spPr>
          <a:xfrm>
            <a:off x="677334" y="1518249"/>
            <a:ext cx="8596668" cy="4523113"/>
          </a:xfrm>
        </p:spPr>
        <p:txBody>
          <a:bodyPr>
            <a:normAutofit lnSpcReduction="10000"/>
          </a:bodyPr>
          <a:lstStyle/>
          <a:p>
            <a:pPr marL="0" indent="0">
              <a:spcAft>
                <a:spcPts val="900"/>
              </a:spcAft>
              <a:buNone/>
            </a:pPr>
            <a:r>
              <a:rPr lang="de-DE" sz="2000" dirty="0">
                <a:effectLst/>
                <a:latin typeface="Arial" panose="020B0604020202020204" pitchFamily="34" charset="0"/>
                <a:ea typeface="Times New Roman" panose="02020603050405020304" pitchFamily="18" charset="0"/>
                <a:cs typeface="Arial" panose="020B0604020202020204" pitchFamily="34" charset="0"/>
              </a:rPr>
              <a:t>Notwendige Bedingung: </a:t>
            </a:r>
          </a:p>
          <a:p>
            <a:pPr marL="0" indent="0">
              <a:spcAft>
                <a:spcPts val="900"/>
              </a:spcAft>
              <a:buNone/>
            </a:pPr>
            <a:r>
              <a:rPr lang="de-DE" sz="2000" dirty="0">
                <a:solidFill>
                  <a:srgbClr val="FF0000"/>
                </a:solidFill>
                <a:latin typeface="Arial" panose="020B0604020202020204" pitchFamily="34" charset="0"/>
                <a:ea typeface="Times New Roman" panose="02020603050405020304" pitchFamily="18" charset="0"/>
                <a:cs typeface="Arial" panose="020B0604020202020204" pitchFamily="34" charset="0"/>
              </a:rPr>
              <a:t>NEU! </a:t>
            </a:r>
            <a:r>
              <a:rPr lang="de-DE" sz="2000" dirty="0">
                <a:effectLst/>
                <a:latin typeface="Arial" panose="020B0604020202020204" pitchFamily="34" charset="0"/>
                <a:ea typeface="Times New Roman" panose="02020603050405020304" pitchFamily="18" charset="0"/>
                <a:cs typeface="Arial" panose="020B0604020202020204" pitchFamily="34" charset="0"/>
              </a:rPr>
              <a:t>verbindliche Anwesenheit aller Kinder </a:t>
            </a:r>
            <a:r>
              <a:rPr lang="de-DE" sz="20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jeden Tag ab 8.30 Uhr </a:t>
            </a:r>
            <a:r>
              <a:rPr lang="de-DE" sz="2000" dirty="0">
                <a:effectLst/>
                <a:latin typeface="Arial" panose="020B0604020202020204" pitchFamily="34" charset="0"/>
                <a:ea typeface="Times New Roman" panose="02020603050405020304" pitchFamily="18" charset="0"/>
                <a:cs typeface="Arial" panose="020B0604020202020204" pitchFamily="34" charset="0"/>
              </a:rPr>
              <a:t>(verpflichtender Beginn)</a:t>
            </a:r>
          </a:p>
          <a:p>
            <a:pPr marL="0" indent="0">
              <a:spcAft>
                <a:spcPts val="900"/>
              </a:spcAft>
              <a:buNone/>
            </a:pPr>
            <a:endParaRPr lang="de-DE" sz="2000" dirty="0">
              <a:effectLst/>
              <a:latin typeface="Arial" panose="020B0604020202020204" pitchFamily="34" charset="0"/>
              <a:ea typeface="Times New Roman" panose="02020603050405020304" pitchFamily="18" charset="0"/>
              <a:cs typeface="Arial" panose="020B0604020202020204" pitchFamily="34" charset="0"/>
            </a:endParaRPr>
          </a:p>
          <a:p>
            <a:pPr marL="0" indent="0">
              <a:spcAft>
                <a:spcPts val="900"/>
              </a:spcAft>
              <a:buNone/>
            </a:pPr>
            <a:r>
              <a:rPr lang="de-DE" sz="2000" dirty="0">
                <a:effectLst/>
                <a:latin typeface="Arial" panose="020B0604020202020204" pitchFamily="34" charset="0"/>
                <a:ea typeface="Times New Roman" panose="02020603050405020304" pitchFamily="18" charset="0"/>
                <a:cs typeface="Arial" panose="020B0604020202020204" pitchFamily="34" charset="0"/>
              </a:rPr>
              <a:t>Sukzessive Steigerung der Anzahl der PLÜ-Zeiten nach Jahrgang</a:t>
            </a:r>
          </a:p>
          <a:p>
            <a:pPr marL="0" indent="0">
              <a:spcAft>
                <a:spcPts val="900"/>
              </a:spcAft>
              <a:buNone/>
            </a:pPr>
            <a:r>
              <a:rPr lang="de-DE" sz="2000" dirty="0">
                <a:latin typeface="Arial" panose="020B0604020202020204" pitchFamily="34" charset="0"/>
                <a:cs typeface="Arial" panose="020B0604020202020204" pitchFamily="34" charset="0"/>
              </a:rPr>
              <a:t>Jahrgang 1:			2 mal PLÜ</a:t>
            </a:r>
          </a:p>
          <a:p>
            <a:pPr marL="0" indent="0">
              <a:spcAft>
                <a:spcPts val="900"/>
              </a:spcAft>
              <a:buNone/>
            </a:pPr>
            <a:r>
              <a:rPr lang="de-DE" sz="2000" dirty="0">
                <a:latin typeface="Arial" panose="020B0604020202020204" pitchFamily="34" charset="0"/>
                <a:cs typeface="Arial" panose="020B0604020202020204" pitchFamily="34" charset="0"/>
              </a:rPr>
              <a:t>Jahrgang 2: 		2 mal PLÜ, 1 mal PLÜ+ (ab 2. HJ)</a:t>
            </a:r>
          </a:p>
          <a:p>
            <a:pPr marL="0" indent="0">
              <a:spcAft>
                <a:spcPts val="900"/>
              </a:spcAft>
              <a:buNone/>
            </a:pPr>
            <a:r>
              <a:rPr lang="de-DE" sz="2000" dirty="0">
                <a:latin typeface="Arial" panose="020B0604020202020204" pitchFamily="34" charset="0"/>
                <a:cs typeface="Arial" panose="020B0604020202020204" pitchFamily="34" charset="0"/>
              </a:rPr>
              <a:t>Jahrgang 3: 		3 mal PLÜ, 2 mal PLÜ+</a:t>
            </a:r>
          </a:p>
          <a:p>
            <a:pPr marL="0" indent="0">
              <a:spcAft>
                <a:spcPts val="900"/>
              </a:spcAft>
              <a:buNone/>
            </a:pPr>
            <a:r>
              <a:rPr lang="de-DE" sz="2000" dirty="0">
                <a:latin typeface="Arial" panose="020B0604020202020204" pitchFamily="34" charset="0"/>
                <a:cs typeface="Arial" panose="020B0604020202020204" pitchFamily="34" charset="0"/>
              </a:rPr>
              <a:t>Jahrgang 4: 		4 mal PLÜ, 2 mal PLÜ+</a:t>
            </a:r>
            <a:r>
              <a:rPr lang="de-DE" sz="2000" dirty="0">
                <a:effectLst/>
                <a:latin typeface="Arial" panose="020B0604020202020204" pitchFamily="34" charset="0"/>
                <a:ea typeface="Times New Roman" panose="02020603050405020304" pitchFamily="18" charset="0"/>
              </a:rPr>
              <a:t> </a:t>
            </a:r>
            <a:endParaRPr lang="de-DE" sz="2000" dirty="0">
              <a:effectLst/>
              <a:latin typeface="Times New Roman" panose="02020603050405020304" pitchFamily="18" charset="0"/>
              <a:ea typeface="Times New Roman" panose="02020603050405020304" pitchFamily="18" charset="0"/>
            </a:endParaRPr>
          </a:p>
          <a:p>
            <a:endParaRPr lang="de-DE" dirty="0"/>
          </a:p>
        </p:txBody>
      </p:sp>
    </p:spTree>
    <p:extLst>
      <p:ext uri="{BB962C8B-B14F-4D97-AF65-F5344CB8AC3E}">
        <p14:creationId xmlns:p14="http://schemas.microsoft.com/office/powerpoint/2010/main" val="384202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6"/>
          <p:cNvSpPr txBox="1">
            <a:spLocks noGrp="1"/>
          </p:cNvSpPr>
          <p:nvPr>
            <p:ph type="title"/>
          </p:nvPr>
        </p:nvSpPr>
        <p:spPr>
          <a:xfrm>
            <a:off x="170121" y="528166"/>
            <a:ext cx="8596668" cy="87983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de-DE" dirty="0"/>
              <a:t>Das Rhythmisierungsmodell der Schule</a:t>
            </a:r>
            <a:endParaRPr dirty="0"/>
          </a:p>
        </p:txBody>
      </p:sp>
      <p:graphicFrame>
        <p:nvGraphicFramePr>
          <p:cNvPr id="251" name="Google Shape;251;p6"/>
          <p:cNvGraphicFramePr/>
          <p:nvPr>
            <p:extLst>
              <p:ext uri="{D42A27DB-BD31-4B8C-83A1-F6EECF244321}">
                <p14:modId xmlns:p14="http://schemas.microsoft.com/office/powerpoint/2010/main" val="1281980197"/>
              </p:ext>
            </p:extLst>
          </p:nvPr>
        </p:nvGraphicFramePr>
        <p:xfrm>
          <a:off x="290890" y="1868188"/>
          <a:ext cx="7475725" cy="3817322"/>
        </p:xfrm>
        <a:graphic>
          <a:graphicData uri="http://schemas.openxmlformats.org/drawingml/2006/table">
            <a:tbl>
              <a:tblPr>
                <a:noFill/>
              </a:tblPr>
              <a:tblGrid>
                <a:gridCol w="1099900">
                  <a:extLst>
                    <a:ext uri="{9D8B030D-6E8A-4147-A177-3AD203B41FA5}">
                      <a16:colId xmlns:a16="http://schemas.microsoft.com/office/drawing/2014/main" val="20000"/>
                    </a:ext>
                  </a:extLst>
                </a:gridCol>
                <a:gridCol w="1515825">
                  <a:extLst>
                    <a:ext uri="{9D8B030D-6E8A-4147-A177-3AD203B41FA5}">
                      <a16:colId xmlns:a16="http://schemas.microsoft.com/office/drawing/2014/main" val="20001"/>
                    </a:ext>
                  </a:extLst>
                </a:gridCol>
                <a:gridCol w="972000">
                  <a:extLst>
                    <a:ext uri="{9D8B030D-6E8A-4147-A177-3AD203B41FA5}">
                      <a16:colId xmlns:a16="http://schemas.microsoft.com/office/drawing/2014/main" val="20002"/>
                    </a:ext>
                  </a:extLst>
                </a:gridCol>
                <a:gridCol w="972000">
                  <a:extLst>
                    <a:ext uri="{9D8B030D-6E8A-4147-A177-3AD203B41FA5}">
                      <a16:colId xmlns:a16="http://schemas.microsoft.com/office/drawing/2014/main" val="20003"/>
                    </a:ext>
                  </a:extLst>
                </a:gridCol>
                <a:gridCol w="972000">
                  <a:extLst>
                    <a:ext uri="{9D8B030D-6E8A-4147-A177-3AD203B41FA5}">
                      <a16:colId xmlns:a16="http://schemas.microsoft.com/office/drawing/2014/main" val="20004"/>
                    </a:ext>
                  </a:extLst>
                </a:gridCol>
                <a:gridCol w="972000">
                  <a:extLst>
                    <a:ext uri="{9D8B030D-6E8A-4147-A177-3AD203B41FA5}">
                      <a16:colId xmlns:a16="http://schemas.microsoft.com/office/drawing/2014/main" val="20005"/>
                    </a:ext>
                  </a:extLst>
                </a:gridCol>
                <a:gridCol w="972000">
                  <a:extLst>
                    <a:ext uri="{9D8B030D-6E8A-4147-A177-3AD203B41FA5}">
                      <a16:colId xmlns:a16="http://schemas.microsoft.com/office/drawing/2014/main" val="20006"/>
                    </a:ext>
                  </a:extLst>
                </a:gridCol>
              </a:tblGrid>
              <a:tr h="288250">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Zeit</a:t>
                      </a:r>
                      <a:endParaRPr sz="1400" u="none" strike="noStrike" cap="none"/>
                    </a:p>
                  </a:txBody>
                  <a:tcPr marL="72075" marR="72075" marT="36025" marB="36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Fach</a:t>
                      </a:r>
                      <a:endParaRPr sz="1400" u="none" strike="noStrike" cap="none"/>
                    </a:p>
                  </a:txBody>
                  <a:tcPr marL="72075" marR="72075" marT="36025" marB="36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Montag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Dienstag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Mittwoch</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Donnerstag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Freitag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extLst>
                  <a:ext uri="{0D108BD9-81ED-4DB2-BD59-A6C34878D82A}">
                    <a16:rowId xmlns:a16="http://schemas.microsoft.com/office/drawing/2014/main" val="10000"/>
                  </a:ext>
                </a:extLst>
              </a:tr>
              <a:tr h="526377">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7:30–8:30</a:t>
                      </a:r>
                      <a:endParaRPr sz="1400" u="none" strike="noStrike" cap="none" dirty="0"/>
                    </a:p>
                  </a:txBody>
                  <a:tcPr marL="25025" marR="0"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000" u="none" strike="noStrike" cap="none" dirty="0"/>
                        <a:t>Frühbetreuung </a:t>
                      </a:r>
                      <a:endParaRPr sz="1000" u="none" strike="noStrike" cap="none" dirty="0"/>
                    </a:p>
                    <a:p>
                      <a:pPr marL="0" marR="0" lvl="0" indent="0" algn="ctr" rtl="0">
                        <a:lnSpc>
                          <a:spcPct val="100000"/>
                        </a:lnSpc>
                        <a:spcBef>
                          <a:spcPts val="0"/>
                        </a:spcBef>
                        <a:spcAft>
                          <a:spcPts val="0"/>
                        </a:spcAft>
                        <a:buClr>
                          <a:srgbClr val="000000"/>
                        </a:buClr>
                        <a:buSzPts val="1400"/>
                        <a:buFont typeface="Arial"/>
                        <a:buNone/>
                      </a:pPr>
                      <a:r>
                        <a:rPr lang="de-DE" sz="1000" u="none" strike="noStrike" cap="none" dirty="0"/>
                        <a:t>mit offenen Angeboten</a:t>
                      </a:r>
                      <a:endParaRPr sz="10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extLst>
                  <a:ext uri="{0D108BD9-81ED-4DB2-BD59-A6C34878D82A}">
                    <a16:rowId xmlns:a16="http://schemas.microsoft.com/office/drawing/2014/main" val="10001"/>
                  </a:ext>
                </a:extLst>
              </a:tr>
              <a:tr h="4824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8:00–8:30</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Förderunterricht</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extLst>
                  <a:ext uri="{0D108BD9-81ED-4DB2-BD59-A6C34878D82A}">
                    <a16:rowId xmlns:a16="http://schemas.microsoft.com/office/drawing/2014/main" val="10002"/>
                  </a:ext>
                </a:extLst>
              </a:tr>
              <a:tr h="4824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8:30–8:45</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000">
                          <a:solidFill>
                            <a:schemeClr val="dk1"/>
                          </a:solidFill>
                        </a:rPr>
                        <a:t>Beginn 8.30 Uhr für ALLE</a:t>
                      </a:r>
                      <a:endParaRPr sz="1000">
                        <a:solidFill>
                          <a:schemeClr val="dk1"/>
                        </a:solidFill>
                      </a:endParaRPr>
                    </a:p>
                    <a:p>
                      <a:pPr marL="0" marR="0" lvl="0" indent="0" algn="ctr" rtl="0">
                        <a:lnSpc>
                          <a:spcPct val="100000"/>
                        </a:lnSpc>
                        <a:spcBef>
                          <a:spcPts val="0"/>
                        </a:spcBef>
                        <a:spcAft>
                          <a:spcPts val="0"/>
                        </a:spcAft>
                        <a:buClr>
                          <a:srgbClr val="000000"/>
                        </a:buClr>
                        <a:buSzPts val="1400"/>
                        <a:buFont typeface="Arial"/>
                        <a:buNone/>
                      </a:pPr>
                      <a:r>
                        <a:rPr lang="de-DE">
                          <a:solidFill>
                            <a:schemeClr val="dk1"/>
                          </a:solidFill>
                        </a:rPr>
                        <a:t>Ankommen</a:t>
                      </a:r>
                      <a:endParaRPr u="none" strike="noStrike" cap="none">
                        <a:solidFill>
                          <a:schemeClr val="dk1"/>
                        </a:solidFill>
                      </a:endParaRPr>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gridSpan="5">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0003"/>
                  </a:ext>
                </a:extLst>
              </a:tr>
              <a:tr h="266225">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8:45–10:45</a:t>
                      </a:r>
                      <a:br>
                        <a:rPr lang="de-DE" sz="1400" u="none" strike="noStrike" cap="none"/>
                      </a:br>
                      <a:r>
                        <a:rPr lang="de-DE" sz="1200" u="none" strike="noStrike" cap="none"/>
                        <a:t>inkl. Frühstück</a:t>
                      </a:r>
                      <a:endParaRPr sz="12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a:t>Block 1</a:t>
                      </a:r>
                      <a:endParaRPr/>
                    </a:p>
                    <a:p>
                      <a:pPr marL="0" marR="0" lvl="0" indent="0" algn="ctr" rtl="0">
                        <a:lnSpc>
                          <a:spcPct val="100000"/>
                        </a:lnSpc>
                        <a:spcBef>
                          <a:spcPts val="0"/>
                        </a:spcBef>
                        <a:spcAft>
                          <a:spcPts val="0"/>
                        </a:spcAft>
                        <a:buClr>
                          <a:srgbClr val="000000"/>
                        </a:buClr>
                        <a:buSzPts val="1400"/>
                        <a:buFont typeface="Arial"/>
                        <a:buNone/>
                      </a:pPr>
                      <a:r>
                        <a:rPr lang="de-DE" sz="1200" b="1" u="none" strike="noStrike" cap="none"/>
                        <a:t>mit offenem Anfang</a:t>
                      </a:r>
                      <a:endParaRPr sz="12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r>
                        <a:rPr lang="de-DE">
                          <a:solidFill>
                            <a:schemeClr val="dk1"/>
                          </a:solidFill>
                        </a:rPr>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D2E4BB"/>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4"/>
                  </a:ext>
                </a:extLst>
              </a:tr>
              <a:tr h="432375">
                <a:tc vMerge="1">
                  <a:txBody>
                    <a:bodyPr/>
                    <a:lstStyle/>
                    <a:p>
                      <a:endParaRPr lang="de-DE"/>
                    </a:p>
                  </a:txBody>
                  <a:tcPr/>
                </a:tc>
                <a:tc vMerge="1">
                  <a:txBody>
                    <a:bodyPr/>
                    <a:lstStyle/>
                    <a:p>
                      <a:endParaRPr lang="de-DE"/>
                    </a:p>
                  </a:txBody>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5"/>
                  </a:ext>
                </a:extLst>
              </a:tr>
              <a:tr h="4824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10:45–11:05</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Hofpause</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gridSpan="5">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0006"/>
                  </a:ext>
                </a:extLst>
              </a:tr>
              <a:tr h="266225">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11:05–12:35</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a:t>Block 2</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7"/>
                  </a:ext>
                </a:extLst>
              </a:tr>
              <a:tr h="266225">
                <a:tc vMerge="1">
                  <a:txBody>
                    <a:bodyPr/>
                    <a:lstStyle/>
                    <a:p>
                      <a:endParaRPr lang="de-DE"/>
                    </a:p>
                  </a:txBody>
                  <a:tcPr/>
                </a:tc>
                <a:tc vMerge="1">
                  <a:txBody>
                    <a:bodyPr/>
                    <a:lstStyle/>
                    <a:p>
                      <a:endParaRPr lang="de-DE"/>
                    </a:p>
                  </a:txBody>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8"/>
                  </a:ext>
                </a:extLst>
              </a:tr>
              <a:tr h="2662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13:15-14.00</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extLst>
                  <a:ext uri="{0D108BD9-81ED-4DB2-BD59-A6C34878D82A}">
                    <a16:rowId xmlns:a16="http://schemas.microsoft.com/office/drawing/2014/main" val="3883068210"/>
                  </a:ext>
                </a:extLst>
              </a:tr>
            </a:tbl>
          </a:graphicData>
        </a:graphic>
      </p:graphicFrame>
      <p:sp>
        <p:nvSpPr>
          <p:cNvPr id="252" name="Google Shape;252;p6"/>
          <p:cNvSpPr txBox="1"/>
          <p:nvPr/>
        </p:nvSpPr>
        <p:spPr>
          <a:xfrm>
            <a:off x="193516" y="1219618"/>
            <a:ext cx="3835019"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de-DE" b="1" dirty="0">
                <a:solidFill>
                  <a:srgbClr val="0099CC"/>
                </a:solidFill>
                <a:latin typeface="Arial"/>
                <a:ea typeface="Arial"/>
                <a:cs typeface="Arial"/>
                <a:sym typeface="Arial"/>
              </a:rPr>
              <a:t>Tagesplanung</a:t>
            </a:r>
            <a:r>
              <a:rPr lang="de-DE" sz="1800" b="1" i="0" u="none" strike="noStrike" cap="none" dirty="0">
                <a:solidFill>
                  <a:srgbClr val="0099CC"/>
                </a:solidFill>
                <a:latin typeface="Arial"/>
                <a:ea typeface="Arial"/>
                <a:cs typeface="Arial"/>
                <a:sym typeface="Arial"/>
              </a:rPr>
              <a:t> Jahrgang 1 und 2</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Trebuchet MS"/>
              <a:ea typeface="Trebuchet MS"/>
              <a:cs typeface="Trebuchet MS"/>
              <a:sym typeface="Trebuchet MS"/>
            </a:endParaRPr>
          </a:p>
        </p:txBody>
      </p:sp>
      <p:graphicFrame>
        <p:nvGraphicFramePr>
          <p:cNvPr id="253" name="Google Shape;253;p6"/>
          <p:cNvGraphicFramePr/>
          <p:nvPr>
            <p:extLst>
              <p:ext uri="{D42A27DB-BD31-4B8C-83A1-F6EECF244321}">
                <p14:modId xmlns:p14="http://schemas.microsoft.com/office/powerpoint/2010/main" val="3500019393"/>
              </p:ext>
            </p:extLst>
          </p:nvPr>
        </p:nvGraphicFramePr>
        <p:xfrm>
          <a:off x="8310652" y="607700"/>
          <a:ext cx="3466976" cy="5877605"/>
        </p:xfrm>
        <a:graphic>
          <a:graphicData uri="http://schemas.openxmlformats.org/drawingml/2006/table">
            <a:tbl>
              <a:tblPr>
                <a:noFill/>
              </a:tblPr>
              <a:tblGrid>
                <a:gridCol w="1733488">
                  <a:extLst>
                    <a:ext uri="{9D8B030D-6E8A-4147-A177-3AD203B41FA5}">
                      <a16:colId xmlns:a16="http://schemas.microsoft.com/office/drawing/2014/main" val="20000"/>
                    </a:ext>
                  </a:extLst>
                </a:gridCol>
                <a:gridCol w="1733488">
                  <a:extLst>
                    <a:ext uri="{9D8B030D-6E8A-4147-A177-3AD203B41FA5}">
                      <a16:colId xmlns:a16="http://schemas.microsoft.com/office/drawing/2014/main" val="20001"/>
                    </a:ext>
                  </a:extLst>
                </a:gridCol>
              </a:tblGrid>
              <a:tr h="808842">
                <a:tc>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latin typeface="Arial" panose="020B0604020202020204" pitchFamily="34" charset="0"/>
                          <a:cs typeface="Arial" panose="020B0604020202020204" pitchFamily="34" charset="0"/>
                        </a:rPr>
                        <a:t>Frühbetreuung</a:t>
                      </a: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ist ein offenes Angebot für die Kinder, die schon vor 8.30 Uhr in der Schule sein müssen</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extLst>
                  <a:ext uri="{0D108BD9-81ED-4DB2-BD59-A6C34878D82A}">
                    <a16:rowId xmlns:a16="http://schemas.microsoft.com/office/drawing/2014/main" val="10000"/>
                  </a:ext>
                </a:extLst>
              </a:tr>
              <a:tr h="1373463">
                <a:tc>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latin typeface="Arial" panose="020B0604020202020204" pitchFamily="34" charset="0"/>
                          <a:cs typeface="Arial" panose="020B0604020202020204" pitchFamily="34" charset="0"/>
                        </a:rPr>
                        <a:t>Förderunterricht</a:t>
                      </a: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gibt es in Mathe, Deutsch, Deutsch als Zweitsprache; wenn Ihr Kind daran teilnimmt, erhalten Sie eine Information durch ihre Klassenlehrkraft</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extLst>
                  <a:ext uri="{0D108BD9-81ED-4DB2-BD59-A6C34878D82A}">
                    <a16:rowId xmlns:a16="http://schemas.microsoft.com/office/drawing/2014/main" val="10001"/>
                  </a:ext>
                </a:extLst>
              </a:tr>
              <a:tr h="823714">
                <a:tc>
                  <a:txBody>
                    <a:bodyPr/>
                    <a:lstStyle/>
                    <a:p>
                      <a:pPr marL="0" marR="0" lvl="0" indent="0" algn="ctr" rtl="0">
                        <a:lnSpc>
                          <a:spcPct val="100000"/>
                        </a:lnSpc>
                        <a:spcBef>
                          <a:spcPts val="0"/>
                        </a:spcBef>
                        <a:spcAft>
                          <a:spcPts val="0"/>
                        </a:spcAft>
                        <a:buClr>
                          <a:srgbClr val="000000"/>
                        </a:buClr>
                        <a:buSzPts val="1400"/>
                        <a:buFont typeface="Arial"/>
                        <a:buNone/>
                      </a:pPr>
                      <a:r>
                        <a:rPr lang="de-DE" sz="1400" b="1" dirty="0">
                          <a:latin typeface="Arial" panose="020B0604020202020204" pitchFamily="34" charset="0"/>
                          <a:cs typeface="Arial" panose="020B0604020202020204" pitchFamily="34" charset="0"/>
                        </a:rPr>
                        <a:t>Ankommen</a:t>
                      </a:r>
                    </a:p>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solidFill>
                            <a:srgbClr val="FF0000"/>
                          </a:solidFill>
                          <a:latin typeface="Arial" panose="020B0604020202020204" pitchFamily="34" charset="0"/>
                          <a:cs typeface="Arial" panose="020B0604020202020204" pitchFamily="34" charset="0"/>
                        </a:rPr>
                        <a:t>NEU! 8.30 Uhr für ALLE</a:t>
                      </a:r>
                      <a:endParaRPr sz="1200" b="0" u="none" strike="noStrike" cap="none" dirty="0">
                        <a:solidFill>
                          <a:srgbClr val="FF0000"/>
                        </a:solidFill>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in dieser Zeit können die Kinder entspannt in der Klasse ankommen</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extLst>
                  <a:ext uri="{0D108BD9-81ED-4DB2-BD59-A6C34878D82A}">
                    <a16:rowId xmlns:a16="http://schemas.microsoft.com/office/drawing/2014/main" val="10002"/>
                  </a:ext>
                </a:extLst>
              </a:tr>
              <a:tr h="823714">
                <a:tc>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latin typeface="Arial" panose="020B0604020202020204" pitchFamily="34" charset="0"/>
                          <a:cs typeface="Arial" panose="020B0604020202020204" pitchFamily="34" charset="0"/>
                        </a:rPr>
                        <a:t>Unterricht</a:t>
                      </a: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ist für alle Kinder verpflichtend und beginnt immer </a:t>
                      </a:r>
                      <a:endParaRPr sz="1200" b="0" u="none" strike="noStrike" cap="none" dirty="0">
                        <a:latin typeface="Arial" panose="020B0604020202020204" pitchFamily="34" charset="0"/>
                        <a:cs typeface="Arial" panose="020B0604020202020204" pitchFamily="34" charset="0"/>
                      </a:endParaRPr>
                    </a:p>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um 8.45 Uhr</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3"/>
                  </a:ext>
                </a:extLst>
              </a:tr>
              <a:tr h="1023936">
                <a:tc>
                  <a:txBody>
                    <a:bodyPr/>
                    <a:lstStyle/>
                    <a:p>
                      <a:pPr marL="0" marR="0" lvl="0" indent="0" algn="ctr" rtl="0">
                        <a:lnSpc>
                          <a:spcPct val="100000"/>
                        </a:lnSpc>
                        <a:spcBef>
                          <a:spcPts val="0"/>
                        </a:spcBef>
                        <a:spcAft>
                          <a:spcPts val="0"/>
                        </a:spcAft>
                        <a:buNone/>
                      </a:pPr>
                      <a:r>
                        <a:rPr lang="de-DE" sz="1400" b="1" dirty="0">
                          <a:latin typeface="Arial" panose="020B0604020202020204" pitchFamily="34" charset="0"/>
                          <a:cs typeface="Arial" panose="020B0604020202020204" pitchFamily="34" charset="0"/>
                        </a:rPr>
                        <a:t>PLÜ</a:t>
                      </a:r>
                    </a:p>
                    <a:p>
                      <a:pPr marL="0" marR="0" lvl="0" indent="0" algn="ctr" rtl="0">
                        <a:lnSpc>
                          <a:spcPct val="100000"/>
                        </a:lnSpc>
                        <a:spcBef>
                          <a:spcPts val="0"/>
                        </a:spcBef>
                        <a:spcAft>
                          <a:spcPts val="0"/>
                        </a:spcAft>
                        <a:buNone/>
                      </a:pPr>
                      <a:r>
                        <a:rPr lang="de-DE" sz="1000" b="0" u="none" strike="noStrike" cap="none" dirty="0">
                          <a:latin typeface="Arial" panose="020B0604020202020204" pitchFamily="34" charset="0"/>
                          <a:cs typeface="Arial" panose="020B0604020202020204" pitchFamily="34" charset="0"/>
                        </a:rPr>
                        <a:t>8.00-8.30 Uhr</a:t>
                      </a:r>
                      <a:endParaRPr sz="10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FCE5CD"/>
                    </a:solidFill>
                  </a:tcPr>
                </a:tc>
                <a:tc>
                  <a:txBody>
                    <a:bodyPr/>
                    <a:lstStyle/>
                    <a:p>
                      <a:pPr marL="0" marR="0" lvl="0" indent="0" algn="ctr" rtl="0">
                        <a:lnSpc>
                          <a:spcPct val="100000"/>
                        </a:lnSpc>
                        <a:spcBef>
                          <a:spcPts val="0"/>
                        </a:spcBef>
                        <a:spcAft>
                          <a:spcPts val="0"/>
                        </a:spcAft>
                        <a:buNone/>
                      </a:pPr>
                      <a:r>
                        <a:rPr lang="de-DE" sz="1200" b="0" dirty="0">
                          <a:latin typeface="Arial" panose="020B0604020202020204" pitchFamily="34" charset="0"/>
                          <a:cs typeface="Arial" panose="020B0604020202020204" pitchFamily="34" charset="0"/>
                        </a:rPr>
                        <a:t>Projekt-, Lern- und Übungszeit statt Hausaufgaben</a:t>
                      </a:r>
                    </a:p>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(2 x vormittags)</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FCE5CD"/>
                    </a:solidFill>
                  </a:tcPr>
                </a:tc>
                <a:extLst>
                  <a:ext uri="{0D108BD9-81ED-4DB2-BD59-A6C34878D82A}">
                    <a16:rowId xmlns:a16="http://schemas.microsoft.com/office/drawing/2014/main" val="10004"/>
                  </a:ext>
                </a:extLst>
              </a:tr>
              <a:tr h="1023936">
                <a:tc>
                  <a:txBody>
                    <a:bodyPr/>
                    <a:lstStyle/>
                    <a:p>
                      <a:pPr marL="0" marR="0" lvl="0" indent="0" algn="ctr" rtl="0">
                        <a:lnSpc>
                          <a:spcPct val="100000"/>
                        </a:lnSpc>
                        <a:spcBef>
                          <a:spcPts val="0"/>
                        </a:spcBef>
                        <a:spcAft>
                          <a:spcPts val="0"/>
                        </a:spcAft>
                        <a:buNone/>
                      </a:pPr>
                      <a:r>
                        <a:rPr lang="de-DE" sz="1400" b="1" u="none" strike="noStrike" cap="none" dirty="0">
                          <a:latin typeface="Arial" panose="020B0604020202020204" pitchFamily="34" charset="0"/>
                          <a:cs typeface="Arial" panose="020B0604020202020204" pitchFamily="34" charset="0"/>
                        </a:rPr>
                        <a:t>PLÜ+</a:t>
                      </a:r>
                    </a:p>
                    <a:p>
                      <a:pPr marL="0" marR="0" lvl="0" indent="0" algn="ctr" rtl="0">
                        <a:lnSpc>
                          <a:spcPct val="100000"/>
                        </a:lnSpc>
                        <a:spcBef>
                          <a:spcPts val="0"/>
                        </a:spcBef>
                        <a:spcAft>
                          <a:spcPts val="0"/>
                        </a:spcAft>
                        <a:buNone/>
                      </a:pPr>
                      <a:r>
                        <a:rPr lang="de-DE" sz="1000" b="0" u="none" strike="noStrike" cap="none" dirty="0">
                          <a:latin typeface="Arial" panose="020B0604020202020204" pitchFamily="34" charset="0"/>
                          <a:cs typeface="Arial" panose="020B0604020202020204" pitchFamily="34" charset="0"/>
                        </a:rPr>
                        <a:t>13.15-14.00 Uhr</a:t>
                      </a:r>
                      <a:endParaRPr sz="10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CE5CD"/>
                    </a:solidFill>
                  </a:tcPr>
                </a:tc>
                <a:tc>
                  <a:txBody>
                    <a:bodyPr/>
                    <a:lstStyle/>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Übungszeit</a:t>
                      </a:r>
                    </a:p>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(1 x nachmittags </a:t>
                      </a:r>
                    </a:p>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ab 2. HJ Jg. 2)</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CE5CD"/>
                    </a:solidFill>
                  </a:tcPr>
                </a:tc>
                <a:extLst>
                  <a:ext uri="{0D108BD9-81ED-4DB2-BD59-A6C34878D82A}">
                    <a16:rowId xmlns:a16="http://schemas.microsoft.com/office/drawing/2014/main" val="710931302"/>
                  </a:ext>
                </a:extLst>
              </a:tr>
            </a:tbl>
          </a:graphicData>
        </a:graphic>
      </p:graphicFrame>
      <p:sp>
        <p:nvSpPr>
          <p:cNvPr id="254" name="Google Shape;254;p6"/>
          <p:cNvSpPr txBox="1"/>
          <p:nvPr/>
        </p:nvSpPr>
        <p:spPr>
          <a:xfrm>
            <a:off x="3919853" y="3217949"/>
            <a:ext cx="878700" cy="558900"/>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sz="1100" dirty="0">
              <a:solidFill>
                <a:srgbClr val="3F3F3F"/>
              </a:solidFill>
              <a:latin typeface="Trebuchet MS"/>
              <a:ea typeface="Trebuchet MS"/>
              <a:cs typeface="Trebuchet MS"/>
              <a:sym typeface="Trebuchet MS"/>
            </a:endParaRPr>
          </a:p>
        </p:txBody>
      </p:sp>
      <p:sp>
        <p:nvSpPr>
          <p:cNvPr id="255" name="Google Shape;255;p6"/>
          <p:cNvSpPr txBox="1"/>
          <p:nvPr/>
        </p:nvSpPr>
        <p:spPr>
          <a:xfrm>
            <a:off x="5843384" y="3209249"/>
            <a:ext cx="878400" cy="576300"/>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
        <p:nvSpPr>
          <p:cNvPr id="256" name="Google Shape;256;p6"/>
          <p:cNvSpPr txBox="1"/>
          <p:nvPr/>
        </p:nvSpPr>
        <p:spPr>
          <a:xfrm>
            <a:off x="405590" y="6378870"/>
            <a:ext cx="5282700" cy="310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de-DE" sz="1000" dirty="0">
                <a:solidFill>
                  <a:srgbClr val="3F3F3F"/>
                </a:solidFill>
                <a:latin typeface="Arial" panose="020B0604020202020204" pitchFamily="34" charset="0"/>
                <a:ea typeface="Trebuchet MS"/>
                <a:cs typeface="Arial" panose="020B0604020202020204" pitchFamily="34" charset="0"/>
                <a:sym typeface="Trebuchet MS"/>
              </a:rPr>
              <a:t>*PLÜ: Pilotphase geplant für das Schuljahr 2026/2027</a:t>
            </a:r>
            <a:endParaRPr sz="1000" dirty="0">
              <a:solidFill>
                <a:srgbClr val="3F3F3F"/>
              </a:solidFill>
              <a:latin typeface="Arial" panose="020B0604020202020204" pitchFamily="34" charset="0"/>
              <a:ea typeface="Trebuchet MS"/>
              <a:cs typeface="Arial" panose="020B0604020202020204" pitchFamily="34" charset="0"/>
              <a:sym typeface="Trebuchet MS"/>
            </a:endParaRPr>
          </a:p>
        </p:txBody>
      </p:sp>
      <p:sp>
        <p:nvSpPr>
          <p:cNvPr id="2" name="Google Shape;255;p6">
            <a:extLst>
              <a:ext uri="{FF2B5EF4-FFF2-40B4-BE49-F238E27FC236}">
                <a16:creationId xmlns:a16="http://schemas.microsoft.com/office/drawing/2014/main" id="{1B2322CD-5055-59C0-1F00-613D7A7BBA57}"/>
              </a:ext>
            </a:extLst>
          </p:cNvPr>
          <p:cNvSpPr txBox="1"/>
          <p:nvPr/>
        </p:nvSpPr>
        <p:spPr>
          <a:xfrm>
            <a:off x="4798554" y="5441369"/>
            <a:ext cx="1044830" cy="488281"/>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sz="800" dirty="0">
                <a:solidFill>
                  <a:srgbClr val="3F3F3F"/>
                </a:solidFill>
                <a:latin typeface="Trebuchet MS"/>
                <a:ea typeface="Trebuchet MS"/>
                <a:cs typeface="Trebuchet MS"/>
                <a:sym typeface="Trebuchet MS"/>
              </a:rPr>
              <a:t>Ab 2. HJ in Jg. 2</a:t>
            </a:r>
          </a:p>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6"/>
          <p:cNvSpPr txBox="1">
            <a:spLocks noGrp="1"/>
          </p:cNvSpPr>
          <p:nvPr>
            <p:ph type="title"/>
          </p:nvPr>
        </p:nvSpPr>
        <p:spPr>
          <a:xfrm>
            <a:off x="170121" y="528166"/>
            <a:ext cx="8596668" cy="87983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de-DE" dirty="0"/>
              <a:t>Das Rhythmisierungsmodell der Schule</a:t>
            </a:r>
            <a:endParaRPr dirty="0"/>
          </a:p>
        </p:txBody>
      </p:sp>
      <p:graphicFrame>
        <p:nvGraphicFramePr>
          <p:cNvPr id="251" name="Google Shape;251;p6"/>
          <p:cNvGraphicFramePr/>
          <p:nvPr>
            <p:extLst>
              <p:ext uri="{D42A27DB-BD31-4B8C-83A1-F6EECF244321}">
                <p14:modId xmlns:p14="http://schemas.microsoft.com/office/powerpoint/2010/main" val="3310332037"/>
              </p:ext>
            </p:extLst>
          </p:nvPr>
        </p:nvGraphicFramePr>
        <p:xfrm>
          <a:off x="290672" y="1624733"/>
          <a:ext cx="7475725" cy="4882222"/>
        </p:xfrm>
        <a:graphic>
          <a:graphicData uri="http://schemas.openxmlformats.org/drawingml/2006/table">
            <a:tbl>
              <a:tblPr>
                <a:noFill/>
              </a:tblPr>
              <a:tblGrid>
                <a:gridCol w="1099900">
                  <a:extLst>
                    <a:ext uri="{9D8B030D-6E8A-4147-A177-3AD203B41FA5}">
                      <a16:colId xmlns:a16="http://schemas.microsoft.com/office/drawing/2014/main" val="20000"/>
                    </a:ext>
                  </a:extLst>
                </a:gridCol>
                <a:gridCol w="1515825">
                  <a:extLst>
                    <a:ext uri="{9D8B030D-6E8A-4147-A177-3AD203B41FA5}">
                      <a16:colId xmlns:a16="http://schemas.microsoft.com/office/drawing/2014/main" val="20001"/>
                    </a:ext>
                  </a:extLst>
                </a:gridCol>
                <a:gridCol w="972000">
                  <a:extLst>
                    <a:ext uri="{9D8B030D-6E8A-4147-A177-3AD203B41FA5}">
                      <a16:colId xmlns:a16="http://schemas.microsoft.com/office/drawing/2014/main" val="20002"/>
                    </a:ext>
                  </a:extLst>
                </a:gridCol>
                <a:gridCol w="972000">
                  <a:extLst>
                    <a:ext uri="{9D8B030D-6E8A-4147-A177-3AD203B41FA5}">
                      <a16:colId xmlns:a16="http://schemas.microsoft.com/office/drawing/2014/main" val="20003"/>
                    </a:ext>
                  </a:extLst>
                </a:gridCol>
                <a:gridCol w="972000">
                  <a:extLst>
                    <a:ext uri="{9D8B030D-6E8A-4147-A177-3AD203B41FA5}">
                      <a16:colId xmlns:a16="http://schemas.microsoft.com/office/drawing/2014/main" val="20004"/>
                    </a:ext>
                  </a:extLst>
                </a:gridCol>
                <a:gridCol w="972000">
                  <a:extLst>
                    <a:ext uri="{9D8B030D-6E8A-4147-A177-3AD203B41FA5}">
                      <a16:colId xmlns:a16="http://schemas.microsoft.com/office/drawing/2014/main" val="20005"/>
                    </a:ext>
                  </a:extLst>
                </a:gridCol>
                <a:gridCol w="972000">
                  <a:extLst>
                    <a:ext uri="{9D8B030D-6E8A-4147-A177-3AD203B41FA5}">
                      <a16:colId xmlns:a16="http://schemas.microsoft.com/office/drawing/2014/main" val="20006"/>
                    </a:ext>
                  </a:extLst>
                </a:gridCol>
              </a:tblGrid>
              <a:tr h="288250">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Zeit</a:t>
                      </a:r>
                      <a:endParaRPr sz="1400" u="none" strike="noStrike" cap="none"/>
                    </a:p>
                  </a:txBody>
                  <a:tcPr marL="72075" marR="72075" marT="36025" marB="36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Fach</a:t>
                      </a:r>
                      <a:endParaRPr sz="1400" u="none" strike="noStrike" cap="none"/>
                    </a:p>
                  </a:txBody>
                  <a:tcPr marL="72075" marR="72075" marT="36025" marB="36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Montag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Dienstag</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Mittwoch</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Donnerstag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Freitag</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extLst>
                  <a:ext uri="{0D108BD9-81ED-4DB2-BD59-A6C34878D82A}">
                    <a16:rowId xmlns:a16="http://schemas.microsoft.com/office/drawing/2014/main" val="10000"/>
                  </a:ext>
                </a:extLst>
              </a:tr>
              <a:tr h="526377">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7:30–8:30</a:t>
                      </a:r>
                      <a:endParaRPr sz="1400" u="none" strike="noStrike" cap="none" dirty="0"/>
                    </a:p>
                  </a:txBody>
                  <a:tcPr marL="25025" marR="0"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000" u="none" strike="noStrike" cap="none" dirty="0"/>
                        <a:t>Frühbetreuung </a:t>
                      </a:r>
                      <a:endParaRPr sz="1000" u="none" strike="noStrike" cap="none" dirty="0"/>
                    </a:p>
                    <a:p>
                      <a:pPr marL="0" marR="0" lvl="0" indent="0" algn="ctr" rtl="0">
                        <a:lnSpc>
                          <a:spcPct val="100000"/>
                        </a:lnSpc>
                        <a:spcBef>
                          <a:spcPts val="0"/>
                        </a:spcBef>
                        <a:spcAft>
                          <a:spcPts val="0"/>
                        </a:spcAft>
                        <a:buClr>
                          <a:srgbClr val="000000"/>
                        </a:buClr>
                        <a:buSzPts val="1400"/>
                        <a:buFont typeface="Arial"/>
                        <a:buNone/>
                      </a:pPr>
                      <a:r>
                        <a:rPr lang="de-DE" sz="1000" u="none" strike="noStrike" cap="none" dirty="0"/>
                        <a:t>mit offenen Angeboten</a:t>
                      </a:r>
                      <a:endParaRPr sz="10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extLst>
                  <a:ext uri="{0D108BD9-81ED-4DB2-BD59-A6C34878D82A}">
                    <a16:rowId xmlns:a16="http://schemas.microsoft.com/office/drawing/2014/main" val="10001"/>
                  </a:ext>
                </a:extLst>
              </a:tr>
              <a:tr h="4824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8:00–8:30</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Förderunterricht</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extLst>
                  <a:ext uri="{0D108BD9-81ED-4DB2-BD59-A6C34878D82A}">
                    <a16:rowId xmlns:a16="http://schemas.microsoft.com/office/drawing/2014/main" val="10002"/>
                  </a:ext>
                </a:extLst>
              </a:tr>
              <a:tr h="4824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8:30–8:45</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000">
                          <a:solidFill>
                            <a:schemeClr val="dk1"/>
                          </a:solidFill>
                        </a:rPr>
                        <a:t>Beginn 8.30 Uhr für ALLE</a:t>
                      </a:r>
                      <a:endParaRPr sz="1000">
                        <a:solidFill>
                          <a:schemeClr val="dk1"/>
                        </a:solidFill>
                      </a:endParaRPr>
                    </a:p>
                    <a:p>
                      <a:pPr marL="0" marR="0" lvl="0" indent="0" algn="ctr" rtl="0">
                        <a:lnSpc>
                          <a:spcPct val="100000"/>
                        </a:lnSpc>
                        <a:spcBef>
                          <a:spcPts val="0"/>
                        </a:spcBef>
                        <a:spcAft>
                          <a:spcPts val="0"/>
                        </a:spcAft>
                        <a:buClr>
                          <a:srgbClr val="000000"/>
                        </a:buClr>
                        <a:buSzPts val="1400"/>
                        <a:buFont typeface="Arial"/>
                        <a:buNone/>
                      </a:pPr>
                      <a:r>
                        <a:rPr lang="de-DE">
                          <a:solidFill>
                            <a:schemeClr val="dk1"/>
                          </a:solidFill>
                        </a:rPr>
                        <a:t>Ankommen</a:t>
                      </a:r>
                      <a:endParaRPr u="none" strike="noStrike" cap="none">
                        <a:solidFill>
                          <a:schemeClr val="dk1"/>
                        </a:solidFill>
                      </a:endParaRPr>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gridSpan="5">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0003"/>
                  </a:ext>
                </a:extLst>
              </a:tr>
              <a:tr h="266225">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8:45–10:45</a:t>
                      </a:r>
                      <a:br>
                        <a:rPr lang="de-DE" sz="1400" u="none" strike="noStrike" cap="none"/>
                      </a:br>
                      <a:r>
                        <a:rPr lang="de-DE" sz="1200" u="none" strike="noStrike" cap="none"/>
                        <a:t>inkl. Frühstück</a:t>
                      </a:r>
                      <a:endParaRPr sz="12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t>Block 1</a:t>
                      </a:r>
                      <a:endParaRPr dirty="0"/>
                    </a:p>
                    <a:p>
                      <a:pPr marL="0" marR="0" lvl="0" indent="0" algn="ctr" rtl="0">
                        <a:lnSpc>
                          <a:spcPct val="100000"/>
                        </a:lnSpc>
                        <a:spcBef>
                          <a:spcPts val="0"/>
                        </a:spcBef>
                        <a:spcAft>
                          <a:spcPts val="0"/>
                        </a:spcAft>
                        <a:buClr>
                          <a:srgbClr val="000000"/>
                        </a:buClr>
                        <a:buSzPts val="1400"/>
                        <a:buFont typeface="Arial"/>
                        <a:buNone/>
                      </a:pPr>
                      <a:r>
                        <a:rPr lang="de-DE" sz="1200" b="1" u="none" strike="noStrike" cap="none" dirty="0"/>
                        <a:t>mit offenem Anfang</a:t>
                      </a:r>
                      <a:endParaRPr sz="12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r>
                        <a:rPr lang="de-DE">
                          <a:solidFill>
                            <a:schemeClr val="dk1"/>
                          </a:solidFill>
                        </a:rPr>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D2E4BB"/>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4"/>
                  </a:ext>
                </a:extLst>
              </a:tr>
              <a:tr h="432375">
                <a:tc vMerge="1">
                  <a:txBody>
                    <a:bodyPr/>
                    <a:lstStyle/>
                    <a:p>
                      <a:endParaRPr lang="de-DE"/>
                    </a:p>
                  </a:txBody>
                  <a:tcPr/>
                </a:tc>
                <a:tc vMerge="1">
                  <a:txBody>
                    <a:bodyPr/>
                    <a:lstStyle/>
                    <a:p>
                      <a:endParaRPr lang="de-DE"/>
                    </a:p>
                  </a:txBody>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5"/>
                  </a:ext>
                </a:extLst>
              </a:tr>
              <a:tr h="4824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10:45–11:05</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Hofpause</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gridSpan="5">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extLst>
                  <a:ext uri="{0D108BD9-81ED-4DB2-BD59-A6C34878D82A}">
                    <a16:rowId xmlns:a16="http://schemas.microsoft.com/office/drawing/2014/main" val="10006"/>
                  </a:ext>
                </a:extLst>
              </a:tr>
              <a:tr h="266225">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11:05–12.35</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a:t>Block 2</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7"/>
                  </a:ext>
                </a:extLst>
              </a:tr>
              <a:tr h="266225">
                <a:tc vMerge="1">
                  <a:txBody>
                    <a:bodyPr/>
                    <a:lstStyle/>
                    <a:p>
                      <a:endParaRPr lang="de-DE"/>
                    </a:p>
                  </a:txBody>
                  <a:tcPr/>
                </a:tc>
                <a:tc vMerge="1">
                  <a:txBody>
                    <a:bodyPr/>
                    <a:lstStyle/>
                    <a:p>
                      <a:endParaRPr lang="de-DE"/>
                    </a:p>
                  </a:txBody>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a:t> </a:t>
                      </a:r>
                      <a:endParaRPr sz="1400" u="none" strike="noStrike" cap="none"/>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 </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8"/>
                  </a:ext>
                </a:extLst>
              </a:tr>
              <a:tr h="2662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solidFill>
                            <a:schemeClr val="tx1"/>
                          </a:solidFill>
                        </a:rPr>
                        <a:t>12:35-12:45</a:t>
                      </a:r>
                      <a:endParaRPr sz="1400" u="none" strike="noStrike" cap="none" dirty="0">
                        <a:solidFill>
                          <a:schemeClr val="tx1"/>
                        </a:solidFill>
                      </a:endParaRPr>
                    </a:p>
                  </a:txBody>
                  <a:tcPr marL="25025" marR="25025" marT="25025" marB="250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solidFill>
                            <a:schemeClr val="tx1"/>
                          </a:solidFill>
                        </a:rPr>
                        <a:t>Hofpause</a:t>
                      </a:r>
                      <a:endParaRPr sz="1400" u="none" strike="noStrike" cap="none" dirty="0">
                        <a:solidFill>
                          <a:schemeClr val="tx1"/>
                        </a:solidFill>
                      </a:endParaRPr>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solidFill>
                          <a:schemeClr val="tx1"/>
                        </a:solidFill>
                      </a:endParaRPr>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solidFill>
                          <a:schemeClr val="tx1"/>
                        </a:solidFill>
                      </a:endParaRPr>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solidFill>
                          <a:schemeClr val="tx1"/>
                        </a:solidFill>
                      </a:endParaRPr>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solidFill>
                          <a:schemeClr val="tx1"/>
                        </a:solidFill>
                      </a:endParaRPr>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solidFill>
                          <a:schemeClr val="tx1"/>
                        </a:solidFill>
                      </a:endParaRPr>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extLst>
                  <a:ext uri="{0D108BD9-81ED-4DB2-BD59-A6C34878D82A}">
                    <a16:rowId xmlns:a16="http://schemas.microsoft.com/office/drawing/2014/main" val="3883068210"/>
                  </a:ext>
                </a:extLst>
              </a:tr>
              <a:tr h="2662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12:45-13:30</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Block 3</a:t>
                      </a: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extLst>
                  <a:ext uri="{0D108BD9-81ED-4DB2-BD59-A6C34878D82A}">
                    <a16:rowId xmlns:a16="http://schemas.microsoft.com/office/drawing/2014/main" val="2877134898"/>
                  </a:ext>
                </a:extLst>
              </a:tr>
              <a:tr h="2662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13:30-14:15</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Mittagspause</a:t>
                      </a: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gridSpan="5">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2"/>
                    </a:solidFill>
                  </a:tcPr>
                </a:tc>
                <a:tc h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h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h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tc h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chemeClr val="bg1"/>
                    </a:solidFill>
                  </a:tcPr>
                </a:tc>
                <a:extLst>
                  <a:ext uri="{0D108BD9-81ED-4DB2-BD59-A6C34878D82A}">
                    <a16:rowId xmlns:a16="http://schemas.microsoft.com/office/drawing/2014/main" val="2833506312"/>
                  </a:ext>
                </a:extLst>
              </a:tr>
              <a:tr h="266225">
                <a:tc>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ab 14:15</a:t>
                      </a: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rgbClr val="000000"/>
                        </a:buClr>
                        <a:buSzPts val="1400"/>
                        <a:buFont typeface="Arial"/>
                        <a:buNone/>
                      </a:pPr>
                      <a:r>
                        <a:rPr lang="de-DE" sz="1400" u="none" strike="noStrike" cap="none" dirty="0"/>
                        <a:t>ESB/Hort/AG</a:t>
                      </a: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rowSpan="2">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rowSpan="2">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extLst>
                  <a:ext uri="{0D108BD9-81ED-4DB2-BD59-A6C34878D82A}">
                    <a16:rowId xmlns:a16="http://schemas.microsoft.com/office/drawing/2014/main" val="245781199"/>
                  </a:ext>
                </a:extLst>
              </a:tr>
              <a:tr h="266225">
                <a:tc>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v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v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v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v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v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tc vMerge="1">
                  <a:txBody>
                    <a:bodyPr/>
                    <a:lstStyle/>
                    <a:p>
                      <a:pPr marL="0" marR="0" lvl="0" indent="0" algn="ctr" rtl="0">
                        <a:lnSpc>
                          <a:spcPct val="100000"/>
                        </a:lnSpc>
                        <a:spcBef>
                          <a:spcPts val="0"/>
                        </a:spcBef>
                        <a:spcAft>
                          <a:spcPts val="0"/>
                        </a:spcAft>
                        <a:buClr>
                          <a:srgbClr val="000000"/>
                        </a:buClr>
                        <a:buSzPts val="1400"/>
                        <a:buFont typeface="Arial"/>
                        <a:buNone/>
                      </a:pPr>
                      <a:endParaRPr sz="1400" u="none" strike="noStrike" cap="none" dirty="0"/>
                    </a:p>
                  </a:txBody>
                  <a:tcPr marL="25025" marR="25025" marT="25025" marB="250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bg1"/>
                    </a:solidFill>
                  </a:tcPr>
                </a:tc>
                <a:extLst>
                  <a:ext uri="{0D108BD9-81ED-4DB2-BD59-A6C34878D82A}">
                    <a16:rowId xmlns:a16="http://schemas.microsoft.com/office/drawing/2014/main" val="2951421596"/>
                  </a:ext>
                </a:extLst>
              </a:tr>
            </a:tbl>
          </a:graphicData>
        </a:graphic>
      </p:graphicFrame>
      <p:sp>
        <p:nvSpPr>
          <p:cNvPr id="252" name="Google Shape;252;p6"/>
          <p:cNvSpPr txBox="1"/>
          <p:nvPr/>
        </p:nvSpPr>
        <p:spPr>
          <a:xfrm>
            <a:off x="193516" y="1219618"/>
            <a:ext cx="3835019"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de-DE" b="1" dirty="0">
                <a:solidFill>
                  <a:srgbClr val="0099CC"/>
                </a:solidFill>
                <a:latin typeface="Arial"/>
                <a:ea typeface="Arial"/>
                <a:cs typeface="Arial"/>
                <a:sym typeface="Arial"/>
              </a:rPr>
              <a:t>Tagesplanung</a:t>
            </a:r>
            <a:r>
              <a:rPr lang="de-DE" sz="1800" b="1" i="0" u="none" strike="noStrike" cap="none" dirty="0">
                <a:solidFill>
                  <a:srgbClr val="0099CC"/>
                </a:solidFill>
                <a:latin typeface="Arial"/>
                <a:ea typeface="Arial"/>
                <a:cs typeface="Arial"/>
                <a:sym typeface="Arial"/>
              </a:rPr>
              <a:t> Jahrgang 3 und 4</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Trebuchet MS"/>
              <a:ea typeface="Trebuchet MS"/>
              <a:cs typeface="Trebuchet MS"/>
              <a:sym typeface="Trebuchet MS"/>
            </a:endParaRPr>
          </a:p>
        </p:txBody>
      </p:sp>
      <p:graphicFrame>
        <p:nvGraphicFramePr>
          <p:cNvPr id="253" name="Google Shape;253;p6"/>
          <p:cNvGraphicFramePr/>
          <p:nvPr>
            <p:extLst>
              <p:ext uri="{D42A27DB-BD31-4B8C-83A1-F6EECF244321}">
                <p14:modId xmlns:p14="http://schemas.microsoft.com/office/powerpoint/2010/main" val="2335768651"/>
              </p:ext>
            </p:extLst>
          </p:nvPr>
        </p:nvGraphicFramePr>
        <p:xfrm>
          <a:off x="8310652" y="607700"/>
          <a:ext cx="3466976" cy="5940351"/>
        </p:xfrm>
        <a:graphic>
          <a:graphicData uri="http://schemas.openxmlformats.org/drawingml/2006/table">
            <a:tbl>
              <a:tblPr>
                <a:noFill/>
              </a:tblPr>
              <a:tblGrid>
                <a:gridCol w="1733488">
                  <a:extLst>
                    <a:ext uri="{9D8B030D-6E8A-4147-A177-3AD203B41FA5}">
                      <a16:colId xmlns:a16="http://schemas.microsoft.com/office/drawing/2014/main" val="20000"/>
                    </a:ext>
                  </a:extLst>
                </a:gridCol>
                <a:gridCol w="1733488">
                  <a:extLst>
                    <a:ext uri="{9D8B030D-6E8A-4147-A177-3AD203B41FA5}">
                      <a16:colId xmlns:a16="http://schemas.microsoft.com/office/drawing/2014/main" val="20001"/>
                    </a:ext>
                  </a:extLst>
                </a:gridCol>
              </a:tblGrid>
              <a:tr h="808842">
                <a:tc>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latin typeface="Arial" panose="020B0604020202020204" pitchFamily="34" charset="0"/>
                          <a:cs typeface="Arial" panose="020B0604020202020204" pitchFamily="34" charset="0"/>
                        </a:rPr>
                        <a:t>Frühbetreuung</a:t>
                      </a: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ist ein offenes Angebot für die Kinder, die schon vor 8.30 Uhr in der Schule sein müssen</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5F0E5"/>
                    </a:solidFill>
                  </a:tcPr>
                </a:tc>
                <a:extLst>
                  <a:ext uri="{0D108BD9-81ED-4DB2-BD59-A6C34878D82A}">
                    <a16:rowId xmlns:a16="http://schemas.microsoft.com/office/drawing/2014/main" val="10000"/>
                  </a:ext>
                </a:extLst>
              </a:tr>
              <a:tr h="1373463">
                <a:tc>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latin typeface="Arial" panose="020B0604020202020204" pitchFamily="34" charset="0"/>
                          <a:cs typeface="Arial" panose="020B0604020202020204" pitchFamily="34" charset="0"/>
                        </a:rPr>
                        <a:t>Förderunterricht</a:t>
                      </a: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gibt es in Mathe, Deutsch, Deutsch als Zweitsprache; wenn Ihr Kind daran teilnimmt, erhalten Sie eine Information durch ihre Klassenlehrkraft</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B2D2B2"/>
                    </a:solidFill>
                  </a:tcPr>
                </a:tc>
                <a:extLst>
                  <a:ext uri="{0D108BD9-81ED-4DB2-BD59-A6C34878D82A}">
                    <a16:rowId xmlns:a16="http://schemas.microsoft.com/office/drawing/2014/main" val="10001"/>
                  </a:ext>
                </a:extLst>
              </a:tr>
              <a:tr h="823714">
                <a:tc>
                  <a:txBody>
                    <a:bodyPr/>
                    <a:lstStyle/>
                    <a:p>
                      <a:pPr marL="0" marR="0" lvl="0" indent="0" algn="ctr" rtl="0">
                        <a:lnSpc>
                          <a:spcPct val="100000"/>
                        </a:lnSpc>
                        <a:spcBef>
                          <a:spcPts val="0"/>
                        </a:spcBef>
                        <a:spcAft>
                          <a:spcPts val="0"/>
                        </a:spcAft>
                        <a:buClr>
                          <a:srgbClr val="000000"/>
                        </a:buClr>
                        <a:buSzPts val="1400"/>
                        <a:buFont typeface="Arial"/>
                        <a:buNone/>
                      </a:pPr>
                      <a:endParaRPr lang="de-DE" sz="1400" b="1" dirty="0">
                        <a:latin typeface="Arial" panose="020B0604020202020204" pitchFamily="34" charset="0"/>
                        <a:cs typeface="Arial" panose="020B0604020202020204" pitchFamily="34" charset="0"/>
                      </a:endParaRPr>
                    </a:p>
                    <a:p>
                      <a:pPr marL="0" marR="0" lvl="0" indent="0" algn="ctr" rtl="0">
                        <a:lnSpc>
                          <a:spcPct val="100000"/>
                        </a:lnSpc>
                        <a:spcBef>
                          <a:spcPts val="0"/>
                        </a:spcBef>
                        <a:spcAft>
                          <a:spcPts val="0"/>
                        </a:spcAft>
                        <a:buClr>
                          <a:srgbClr val="000000"/>
                        </a:buClr>
                        <a:buSzPts val="1400"/>
                        <a:buFont typeface="Arial"/>
                        <a:buNone/>
                      </a:pPr>
                      <a:r>
                        <a:rPr lang="de-DE" sz="1400" b="1" dirty="0">
                          <a:latin typeface="Arial" panose="020B0604020202020204" pitchFamily="34" charset="0"/>
                          <a:cs typeface="Arial" panose="020B0604020202020204" pitchFamily="34" charset="0"/>
                        </a:rPr>
                        <a:t>Ankommen</a:t>
                      </a:r>
                    </a:p>
                    <a:p>
                      <a:pPr marL="0" marR="0" lvl="0" indent="0" algn="ctr" defTabSz="457200" rtl="0" eaLnBrk="1" fontAlgn="auto" latinLnBrk="0" hangingPunct="1">
                        <a:lnSpc>
                          <a:spcPct val="100000"/>
                        </a:lnSpc>
                        <a:spcBef>
                          <a:spcPts val="0"/>
                        </a:spcBef>
                        <a:spcAft>
                          <a:spcPts val="0"/>
                        </a:spcAft>
                        <a:buClr>
                          <a:srgbClr val="000000"/>
                        </a:buClr>
                        <a:buSzPts val="1400"/>
                        <a:buFont typeface="Arial"/>
                        <a:buNone/>
                        <a:tabLst/>
                        <a:defRPr/>
                      </a:pPr>
                      <a:r>
                        <a:rPr lang="de-DE" sz="1200" b="0" u="none" strike="noStrike" cap="none" dirty="0">
                          <a:solidFill>
                            <a:srgbClr val="FF0000"/>
                          </a:solidFill>
                          <a:latin typeface="Arial" panose="020B0604020202020204" pitchFamily="34" charset="0"/>
                          <a:cs typeface="Arial" panose="020B0604020202020204" pitchFamily="34" charset="0"/>
                        </a:rPr>
                        <a:t>NEU! 8.30 Uhr für ALLE</a:t>
                      </a:r>
                    </a:p>
                    <a:p>
                      <a:pPr marL="0" marR="0" lvl="0" indent="0" algn="ctr" rtl="0">
                        <a:lnSpc>
                          <a:spcPct val="100000"/>
                        </a:lnSpc>
                        <a:spcBef>
                          <a:spcPts val="0"/>
                        </a:spcBef>
                        <a:spcAft>
                          <a:spcPts val="0"/>
                        </a:spcAft>
                        <a:buClr>
                          <a:srgbClr val="000000"/>
                        </a:buClr>
                        <a:buSzPts val="1400"/>
                        <a:buFont typeface="Arial"/>
                        <a:buNone/>
                      </a:pP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in dieser Zeit können die Kinder entspannt in der Klasse ankommen</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EEEEE"/>
                    </a:solidFill>
                  </a:tcPr>
                </a:tc>
                <a:extLst>
                  <a:ext uri="{0D108BD9-81ED-4DB2-BD59-A6C34878D82A}">
                    <a16:rowId xmlns:a16="http://schemas.microsoft.com/office/drawing/2014/main" val="10002"/>
                  </a:ext>
                </a:extLst>
              </a:tr>
              <a:tr h="823714">
                <a:tc>
                  <a:txBody>
                    <a:bodyPr/>
                    <a:lstStyle/>
                    <a:p>
                      <a:pPr marL="0" marR="0" lvl="0" indent="0" algn="ctr" rtl="0">
                        <a:lnSpc>
                          <a:spcPct val="100000"/>
                        </a:lnSpc>
                        <a:spcBef>
                          <a:spcPts val="0"/>
                        </a:spcBef>
                        <a:spcAft>
                          <a:spcPts val="0"/>
                        </a:spcAft>
                        <a:buClr>
                          <a:srgbClr val="000000"/>
                        </a:buClr>
                        <a:buSzPts val="1400"/>
                        <a:buFont typeface="Arial"/>
                        <a:buNone/>
                      </a:pPr>
                      <a:r>
                        <a:rPr lang="de-DE" sz="1400" b="1" u="none" strike="noStrike" cap="none" dirty="0">
                          <a:latin typeface="Arial" panose="020B0604020202020204" pitchFamily="34" charset="0"/>
                          <a:cs typeface="Arial" panose="020B0604020202020204" pitchFamily="34" charset="0"/>
                        </a:rPr>
                        <a:t>Unterricht</a:t>
                      </a:r>
                      <a:endParaRPr sz="140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ist für alle Kinder verpflichtend und beginnt immer </a:t>
                      </a:r>
                      <a:endParaRPr sz="1200" b="0" u="none" strike="noStrike" cap="none" dirty="0">
                        <a:latin typeface="Arial" panose="020B0604020202020204" pitchFamily="34" charset="0"/>
                        <a:cs typeface="Arial" panose="020B0604020202020204" pitchFamily="34" charset="0"/>
                      </a:endParaRPr>
                    </a:p>
                    <a:p>
                      <a:pPr marL="0" marR="0" lvl="0" indent="0" algn="ctr" rtl="0">
                        <a:lnSpc>
                          <a:spcPct val="100000"/>
                        </a:lnSpc>
                        <a:spcBef>
                          <a:spcPts val="0"/>
                        </a:spcBef>
                        <a:spcAft>
                          <a:spcPts val="0"/>
                        </a:spcAft>
                        <a:buClr>
                          <a:srgbClr val="000000"/>
                        </a:buClr>
                        <a:buSzPts val="1400"/>
                        <a:buFont typeface="Arial"/>
                        <a:buNone/>
                      </a:pPr>
                      <a:r>
                        <a:rPr lang="de-DE" sz="1200" b="0" u="none" strike="noStrike" cap="none" dirty="0">
                          <a:latin typeface="Arial" panose="020B0604020202020204" pitchFamily="34" charset="0"/>
                          <a:cs typeface="Arial" panose="020B0604020202020204" pitchFamily="34" charset="0"/>
                        </a:rPr>
                        <a:t>um 8.45 Uhr</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E6EFCC"/>
                    </a:solidFill>
                  </a:tcPr>
                </a:tc>
                <a:extLst>
                  <a:ext uri="{0D108BD9-81ED-4DB2-BD59-A6C34878D82A}">
                    <a16:rowId xmlns:a16="http://schemas.microsoft.com/office/drawing/2014/main" val="10003"/>
                  </a:ext>
                </a:extLst>
              </a:tr>
              <a:tr h="1023936">
                <a:tc>
                  <a:txBody>
                    <a:bodyPr/>
                    <a:lstStyle/>
                    <a:p>
                      <a:pPr marL="0" marR="0" lvl="0" indent="0" algn="ctr" rtl="0">
                        <a:lnSpc>
                          <a:spcPct val="100000"/>
                        </a:lnSpc>
                        <a:spcBef>
                          <a:spcPts val="0"/>
                        </a:spcBef>
                        <a:spcAft>
                          <a:spcPts val="0"/>
                        </a:spcAft>
                        <a:buNone/>
                      </a:pPr>
                      <a:r>
                        <a:rPr lang="de-DE" sz="1400" b="1" dirty="0">
                          <a:latin typeface="Arial" panose="020B0604020202020204" pitchFamily="34" charset="0"/>
                          <a:cs typeface="Arial" panose="020B0604020202020204" pitchFamily="34" charset="0"/>
                        </a:rPr>
                        <a:t>PLÜ</a:t>
                      </a:r>
                    </a:p>
                    <a:p>
                      <a:pPr marL="0" marR="0" lvl="0" indent="0" algn="ctr" rtl="0">
                        <a:lnSpc>
                          <a:spcPct val="100000"/>
                        </a:lnSpc>
                        <a:spcBef>
                          <a:spcPts val="0"/>
                        </a:spcBef>
                        <a:spcAft>
                          <a:spcPts val="0"/>
                        </a:spcAft>
                        <a:buNone/>
                      </a:pPr>
                      <a:r>
                        <a:rPr lang="de-DE" sz="1000" b="0" u="none" strike="noStrike" cap="none" dirty="0">
                          <a:latin typeface="Arial" panose="020B0604020202020204" pitchFamily="34" charset="0"/>
                          <a:cs typeface="Arial" panose="020B0604020202020204" pitchFamily="34" charset="0"/>
                        </a:rPr>
                        <a:t>8.00-8.30 Uhr</a:t>
                      </a:r>
                      <a:endParaRPr sz="10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FCE5CD"/>
                    </a:solidFill>
                  </a:tcPr>
                </a:tc>
                <a:tc>
                  <a:txBody>
                    <a:bodyPr/>
                    <a:lstStyle/>
                    <a:p>
                      <a:pPr marL="0" marR="0" lvl="0" indent="0" algn="ctr" rtl="0">
                        <a:lnSpc>
                          <a:spcPct val="100000"/>
                        </a:lnSpc>
                        <a:spcBef>
                          <a:spcPts val="0"/>
                        </a:spcBef>
                        <a:spcAft>
                          <a:spcPts val="0"/>
                        </a:spcAft>
                        <a:buNone/>
                      </a:pPr>
                      <a:r>
                        <a:rPr lang="de-DE" sz="1200" b="0" dirty="0">
                          <a:latin typeface="Arial" panose="020B0604020202020204" pitchFamily="34" charset="0"/>
                          <a:cs typeface="Arial" panose="020B0604020202020204" pitchFamily="34" charset="0"/>
                        </a:rPr>
                        <a:t>Projekt-, Lern- und Übungszeit statt Hausaufgaben</a:t>
                      </a:r>
                    </a:p>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(Jg. 3 vormittags 3x</a:t>
                      </a:r>
                    </a:p>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Jg. 4 vormittags 4x)</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solidFill>
                      <a:srgbClr val="FCE5CD"/>
                    </a:solidFill>
                  </a:tcPr>
                </a:tc>
                <a:extLst>
                  <a:ext uri="{0D108BD9-81ED-4DB2-BD59-A6C34878D82A}">
                    <a16:rowId xmlns:a16="http://schemas.microsoft.com/office/drawing/2014/main" val="10004"/>
                  </a:ext>
                </a:extLst>
              </a:tr>
              <a:tr h="1023936">
                <a:tc>
                  <a:txBody>
                    <a:bodyPr/>
                    <a:lstStyle/>
                    <a:p>
                      <a:pPr marL="0" marR="0" lvl="0" indent="0" algn="ctr" rtl="0">
                        <a:lnSpc>
                          <a:spcPct val="100000"/>
                        </a:lnSpc>
                        <a:spcBef>
                          <a:spcPts val="0"/>
                        </a:spcBef>
                        <a:spcAft>
                          <a:spcPts val="0"/>
                        </a:spcAft>
                        <a:buNone/>
                      </a:pPr>
                      <a:r>
                        <a:rPr lang="de-DE" sz="1400" b="1" u="none" strike="noStrike" cap="none" dirty="0">
                          <a:latin typeface="Arial" panose="020B0604020202020204" pitchFamily="34" charset="0"/>
                          <a:cs typeface="Arial" panose="020B0604020202020204" pitchFamily="34" charset="0"/>
                        </a:rPr>
                        <a:t>PLÜ+</a:t>
                      </a:r>
                    </a:p>
                    <a:p>
                      <a:pPr marL="0" marR="0" lvl="0" indent="0" algn="ctr" rtl="0">
                        <a:lnSpc>
                          <a:spcPct val="100000"/>
                        </a:lnSpc>
                        <a:spcBef>
                          <a:spcPts val="0"/>
                        </a:spcBef>
                        <a:spcAft>
                          <a:spcPts val="0"/>
                        </a:spcAft>
                        <a:buNone/>
                      </a:pPr>
                      <a:r>
                        <a:rPr lang="de-DE" sz="1000" b="0" u="none" strike="noStrike" cap="none" dirty="0">
                          <a:latin typeface="Arial" panose="020B0604020202020204" pitchFamily="34" charset="0"/>
                          <a:cs typeface="Arial" panose="020B0604020202020204" pitchFamily="34" charset="0"/>
                        </a:rPr>
                        <a:t>14.15-15.00 Uhr</a:t>
                      </a:r>
                      <a:endParaRPr sz="10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CE5CD"/>
                    </a:solidFill>
                  </a:tcPr>
                </a:tc>
                <a:tc>
                  <a:txBody>
                    <a:bodyPr/>
                    <a:lstStyle/>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Übungszeit</a:t>
                      </a:r>
                    </a:p>
                    <a:p>
                      <a:pPr marL="0" marR="0" lvl="0" indent="0" algn="ctr" rtl="0">
                        <a:lnSpc>
                          <a:spcPct val="100000"/>
                        </a:lnSpc>
                        <a:spcBef>
                          <a:spcPts val="0"/>
                        </a:spcBef>
                        <a:spcAft>
                          <a:spcPts val="0"/>
                        </a:spcAft>
                        <a:buNone/>
                      </a:pPr>
                      <a:r>
                        <a:rPr lang="de-DE" sz="1200" b="0" u="none" strike="noStrike" cap="none" dirty="0">
                          <a:latin typeface="Arial" panose="020B0604020202020204" pitchFamily="34" charset="0"/>
                          <a:cs typeface="Arial" panose="020B0604020202020204" pitchFamily="34" charset="0"/>
                        </a:rPr>
                        <a:t>(2 x nachmittags)</a:t>
                      </a:r>
                      <a:endParaRPr sz="1200" b="0" u="none" strike="noStrike" cap="none" dirty="0">
                        <a:latin typeface="Arial" panose="020B0604020202020204" pitchFamily="34" charset="0"/>
                        <a:cs typeface="Arial" panose="020B0604020202020204" pitchFamily="34" charset="0"/>
                      </a:endParaRPr>
                    </a:p>
                  </a:txBody>
                  <a:tcPr marL="31750" marR="31750" marT="31750" marB="31750"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CE5CD"/>
                    </a:solidFill>
                  </a:tcPr>
                </a:tc>
                <a:extLst>
                  <a:ext uri="{0D108BD9-81ED-4DB2-BD59-A6C34878D82A}">
                    <a16:rowId xmlns:a16="http://schemas.microsoft.com/office/drawing/2014/main" val="710931302"/>
                  </a:ext>
                </a:extLst>
              </a:tr>
            </a:tbl>
          </a:graphicData>
        </a:graphic>
      </p:graphicFrame>
      <p:sp>
        <p:nvSpPr>
          <p:cNvPr id="254" name="Google Shape;254;p6"/>
          <p:cNvSpPr txBox="1"/>
          <p:nvPr/>
        </p:nvSpPr>
        <p:spPr>
          <a:xfrm>
            <a:off x="3936692" y="2951512"/>
            <a:ext cx="878700" cy="558900"/>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sz="1100" dirty="0">
              <a:solidFill>
                <a:srgbClr val="3F3F3F"/>
              </a:solidFill>
              <a:latin typeface="Trebuchet MS"/>
              <a:ea typeface="Trebuchet MS"/>
              <a:cs typeface="Trebuchet MS"/>
              <a:sym typeface="Trebuchet MS"/>
            </a:endParaRPr>
          </a:p>
        </p:txBody>
      </p:sp>
      <p:sp>
        <p:nvSpPr>
          <p:cNvPr id="255" name="Google Shape;255;p6"/>
          <p:cNvSpPr txBox="1"/>
          <p:nvPr/>
        </p:nvSpPr>
        <p:spPr>
          <a:xfrm>
            <a:off x="5860004" y="2951512"/>
            <a:ext cx="878400" cy="576300"/>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
        <p:nvSpPr>
          <p:cNvPr id="2" name="Google Shape;255;p6">
            <a:extLst>
              <a:ext uri="{FF2B5EF4-FFF2-40B4-BE49-F238E27FC236}">
                <a16:creationId xmlns:a16="http://schemas.microsoft.com/office/drawing/2014/main" id="{1B2322CD-5055-59C0-1F00-613D7A7BBA57}"/>
              </a:ext>
            </a:extLst>
          </p:cNvPr>
          <p:cNvSpPr txBox="1"/>
          <p:nvPr/>
        </p:nvSpPr>
        <p:spPr>
          <a:xfrm>
            <a:off x="4849661" y="5942219"/>
            <a:ext cx="976073" cy="311392"/>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
        <p:nvSpPr>
          <p:cNvPr id="3" name="Google Shape;254;p6">
            <a:extLst>
              <a:ext uri="{FF2B5EF4-FFF2-40B4-BE49-F238E27FC236}">
                <a16:creationId xmlns:a16="http://schemas.microsoft.com/office/drawing/2014/main" id="{281C2C36-B4A3-EC6A-B3CC-2D0C0D1B2F01}"/>
              </a:ext>
            </a:extLst>
          </p:cNvPr>
          <p:cNvSpPr txBox="1"/>
          <p:nvPr/>
        </p:nvSpPr>
        <p:spPr>
          <a:xfrm>
            <a:off x="4898348" y="2951512"/>
            <a:ext cx="878700" cy="558900"/>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sz="1100" dirty="0">
              <a:solidFill>
                <a:srgbClr val="3F3F3F"/>
              </a:solidFill>
              <a:latin typeface="Trebuchet MS"/>
              <a:ea typeface="Trebuchet MS"/>
              <a:cs typeface="Trebuchet MS"/>
              <a:sym typeface="Trebuchet MS"/>
            </a:endParaRPr>
          </a:p>
        </p:txBody>
      </p:sp>
      <p:sp>
        <p:nvSpPr>
          <p:cNvPr id="4" name="Google Shape;255;p6">
            <a:extLst>
              <a:ext uri="{FF2B5EF4-FFF2-40B4-BE49-F238E27FC236}">
                <a16:creationId xmlns:a16="http://schemas.microsoft.com/office/drawing/2014/main" id="{60075BA8-05EC-8AFB-EE1A-EA1BE6A1E2AB}"/>
              </a:ext>
            </a:extLst>
          </p:cNvPr>
          <p:cNvSpPr txBox="1"/>
          <p:nvPr/>
        </p:nvSpPr>
        <p:spPr>
          <a:xfrm>
            <a:off x="5825734" y="5937906"/>
            <a:ext cx="976073" cy="315705"/>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
        <p:nvSpPr>
          <p:cNvPr id="5" name="Google Shape;255;p6">
            <a:extLst>
              <a:ext uri="{FF2B5EF4-FFF2-40B4-BE49-F238E27FC236}">
                <a16:creationId xmlns:a16="http://schemas.microsoft.com/office/drawing/2014/main" id="{341FFA27-B02D-CA70-38EA-A5430066BB88}"/>
              </a:ext>
            </a:extLst>
          </p:cNvPr>
          <p:cNvSpPr txBox="1"/>
          <p:nvPr/>
        </p:nvSpPr>
        <p:spPr>
          <a:xfrm>
            <a:off x="3873588" y="5942219"/>
            <a:ext cx="976073" cy="311392"/>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
        <p:nvSpPr>
          <p:cNvPr id="6" name="Google Shape;255;p6">
            <a:extLst>
              <a:ext uri="{FF2B5EF4-FFF2-40B4-BE49-F238E27FC236}">
                <a16:creationId xmlns:a16="http://schemas.microsoft.com/office/drawing/2014/main" id="{F090C920-FBC8-8FBE-6D16-91F9E3306B22}"/>
              </a:ext>
            </a:extLst>
          </p:cNvPr>
          <p:cNvSpPr txBox="1"/>
          <p:nvPr/>
        </p:nvSpPr>
        <p:spPr>
          <a:xfrm>
            <a:off x="6835560" y="2942812"/>
            <a:ext cx="878400" cy="576300"/>
          </a:xfrm>
          <a:prstGeom prst="rect">
            <a:avLst/>
          </a:prstGeom>
          <a:solidFill>
            <a:srgbClr val="FCE5CD"/>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de-DE" dirty="0">
                <a:solidFill>
                  <a:srgbClr val="3F3F3F"/>
                </a:solidFill>
                <a:latin typeface="Trebuchet MS"/>
                <a:ea typeface="Trebuchet MS"/>
                <a:cs typeface="Trebuchet MS"/>
                <a:sym typeface="Trebuchet MS"/>
              </a:rPr>
              <a:t>PLÜ</a:t>
            </a:r>
            <a:endParaRPr dirty="0">
              <a:solidFill>
                <a:srgbClr val="3F3F3F"/>
              </a:solidFill>
              <a:latin typeface="Trebuchet MS"/>
              <a:ea typeface="Trebuchet MS"/>
              <a:cs typeface="Trebuchet MS"/>
              <a:sym typeface="Trebuchet MS"/>
            </a:endParaRPr>
          </a:p>
        </p:txBody>
      </p:sp>
    </p:spTree>
    <p:extLst>
      <p:ext uri="{BB962C8B-B14F-4D97-AF65-F5344CB8AC3E}">
        <p14:creationId xmlns:p14="http://schemas.microsoft.com/office/powerpoint/2010/main" val="276882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6812BF-3E73-4BCA-6E30-1A9157EBC3BF}"/>
              </a:ext>
            </a:extLst>
          </p:cNvPr>
          <p:cNvSpPr>
            <a:spLocks noGrp="1"/>
          </p:cNvSpPr>
          <p:nvPr>
            <p:ph type="title"/>
          </p:nvPr>
        </p:nvSpPr>
        <p:spPr/>
        <p:txBody>
          <a:bodyPr/>
          <a:lstStyle/>
          <a:p>
            <a:r>
              <a:rPr lang="de-DE" dirty="0"/>
              <a:t>Erste Schritte …</a:t>
            </a:r>
          </a:p>
        </p:txBody>
      </p:sp>
      <p:sp>
        <p:nvSpPr>
          <p:cNvPr id="3" name="Inhaltsplatzhalter 2">
            <a:extLst>
              <a:ext uri="{FF2B5EF4-FFF2-40B4-BE49-F238E27FC236}">
                <a16:creationId xmlns:a16="http://schemas.microsoft.com/office/drawing/2014/main" id="{D1E02329-0F6D-DC8E-8553-C6175122813A}"/>
              </a:ext>
            </a:extLst>
          </p:cNvPr>
          <p:cNvSpPr>
            <a:spLocks noGrp="1"/>
          </p:cNvSpPr>
          <p:nvPr>
            <p:ph idx="1"/>
          </p:nvPr>
        </p:nvSpPr>
        <p:spPr/>
        <p:txBody>
          <a:bodyPr/>
          <a:lstStyle/>
          <a:p>
            <a:pPr marL="0" indent="0">
              <a:buNone/>
            </a:pPr>
            <a:r>
              <a:rPr lang="de-DE" sz="1800" dirty="0">
                <a:effectLst/>
                <a:latin typeface="Arial" panose="020B0604020202020204" pitchFamily="34" charset="0"/>
                <a:ea typeface="Times New Roman" panose="02020603050405020304" pitchFamily="18" charset="0"/>
              </a:rPr>
              <a:t>Pilotphase für Implementierung von PLÜ-Zeiten (= Projekt-, Lern- und Übungszeiten) im Schuljahr 2026/2027 verbunden mit der Abschaffung der Hausaufgaben</a:t>
            </a:r>
          </a:p>
          <a:p>
            <a:pPr marL="0" indent="0">
              <a:buNone/>
            </a:pPr>
            <a:endParaRPr lang="de-DE" dirty="0">
              <a:latin typeface="Arial" panose="020B0604020202020204" pitchFamily="34"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Entwicklung eines Konzeptes und ersten Curriculums für die Projekt-, Lern- und Übungszeiten beim Pädagogischen Tag – </a:t>
            </a:r>
            <a:r>
              <a:rPr lang="de-DE" sz="1800" dirty="0">
                <a:solidFill>
                  <a:srgbClr val="92D050"/>
                </a:solidFill>
                <a:effectLst/>
                <a:latin typeface="Arial" panose="020B0604020202020204" pitchFamily="34" charset="0"/>
                <a:ea typeface="Times New Roman" panose="02020603050405020304" pitchFamily="18" charset="0"/>
              </a:rPr>
              <a:t>Das machen wir heute </a:t>
            </a:r>
            <a:r>
              <a:rPr lang="de-DE" sz="1800" dirty="0">
                <a:solidFill>
                  <a:srgbClr val="92D050"/>
                </a:solidFill>
                <a:effectLst/>
                <a:latin typeface="Arial" panose="020B0604020202020204" pitchFamily="34" charset="0"/>
                <a:ea typeface="Times New Roman" panose="02020603050405020304" pitchFamily="18" charset="0"/>
                <a:sym typeface="Wingdings" panose="05000000000000000000" pitchFamily="2" charset="2"/>
              </a:rPr>
              <a:t></a:t>
            </a:r>
            <a:endParaRPr lang="de-DE" sz="1800" dirty="0">
              <a:solidFill>
                <a:srgbClr val="92D050"/>
              </a:solidFill>
              <a:effectLst/>
              <a:latin typeface="Arial" panose="020B0604020202020204" pitchFamily="34" charset="0"/>
              <a:ea typeface="Times New Roman" panose="02020603050405020304" pitchFamily="18" charset="0"/>
            </a:endParaRPr>
          </a:p>
          <a:p>
            <a:pPr marL="0" indent="0">
              <a:buNone/>
            </a:pPr>
            <a:endParaRPr lang="de-DE" dirty="0">
              <a:latin typeface="Arial" panose="020B0604020202020204" pitchFamily="34"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Vorstellung und Abstimmung des Konzepts und der Pilotierung in den schulischen Gremien</a:t>
            </a:r>
            <a:endParaRPr lang="de-DE" sz="1800" dirty="0">
              <a:effectLst/>
              <a:latin typeface="Times New Roman" panose="02020603050405020304" pitchFamily="18" charset="0"/>
              <a:ea typeface="Times New Roman" panose="02020603050405020304" pitchFamily="18" charset="0"/>
            </a:endParaRPr>
          </a:p>
          <a:p>
            <a:pPr marL="0" indent="0">
              <a:buNone/>
            </a:pPr>
            <a:r>
              <a:rPr lang="de-DE" sz="1800" dirty="0">
                <a:effectLst/>
                <a:latin typeface="Arial" panose="020B0604020202020204" pitchFamily="34" charset="0"/>
                <a:ea typeface="Times New Roman" panose="02020603050405020304" pitchFamily="18" charset="0"/>
              </a:rPr>
              <a:t> </a:t>
            </a:r>
            <a:endParaRPr lang="de-DE" sz="1800" dirty="0">
              <a:effectLst/>
              <a:latin typeface="Times New Roman" panose="02020603050405020304" pitchFamily="18" charset="0"/>
              <a:ea typeface="Times New Roman" panose="02020603050405020304" pitchFamily="18" charset="0"/>
            </a:endParaRPr>
          </a:p>
          <a:p>
            <a:endParaRPr lang="de-DE" dirty="0"/>
          </a:p>
        </p:txBody>
      </p:sp>
    </p:spTree>
    <p:extLst>
      <p:ext uri="{BB962C8B-B14F-4D97-AF65-F5344CB8AC3E}">
        <p14:creationId xmlns:p14="http://schemas.microsoft.com/office/powerpoint/2010/main" val="2933371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96812BF-3E73-4BCA-6E30-1A9157EBC3BF}"/>
              </a:ext>
            </a:extLst>
          </p:cNvPr>
          <p:cNvSpPr>
            <a:spLocks noGrp="1"/>
          </p:cNvSpPr>
          <p:nvPr>
            <p:ph type="title"/>
          </p:nvPr>
        </p:nvSpPr>
        <p:spPr>
          <a:xfrm>
            <a:off x="677334" y="307676"/>
            <a:ext cx="8596668" cy="1320800"/>
          </a:xfrm>
        </p:spPr>
        <p:txBody>
          <a:bodyPr/>
          <a:lstStyle/>
          <a:p>
            <a:r>
              <a:rPr lang="de-DE" dirty="0"/>
              <a:t>Impulse …</a:t>
            </a:r>
          </a:p>
        </p:txBody>
      </p:sp>
      <p:graphicFrame>
        <p:nvGraphicFramePr>
          <p:cNvPr id="6" name="Inhaltsplatzhalter 5">
            <a:extLst>
              <a:ext uri="{FF2B5EF4-FFF2-40B4-BE49-F238E27FC236}">
                <a16:creationId xmlns:a16="http://schemas.microsoft.com/office/drawing/2014/main" id="{995CE84F-B6B9-383B-A50B-D07D79050C02}"/>
              </a:ext>
            </a:extLst>
          </p:cNvPr>
          <p:cNvGraphicFramePr>
            <a:graphicFrameLocks noGrp="1"/>
          </p:cNvGraphicFramePr>
          <p:nvPr>
            <p:ph idx="1"/>
            <p:extLst>
              <p:ext uri="{D42A27DB-BD31-4B8C-83A1-F6EECF244321}">
                <p14:modId xmlns:p14="http://schemas.microsoft.com/office/powerpoint/2010/main" val="1869671636"/>
              </p:ext>
            </p:extLst>
          </p:nvPr>
        </p:nvGraphicFramePr>
        <p:xfrm>
          <a:off x="677334" y="1041369"/>
          <a:ext cx="8371245" cy="5508955"/>
        </p:xfrm>
        <a:graphic>
          <a:graphicData uri="http://schemas.openxmlformats.org/drawingml/2006/table">
            <a:tbl>
              <a:tblPr firstRow="1" bandRow="1">
                <a:tableStyleId>{5C22544A-7EE6-4342-B048-85BDC9FD1C3A}</a:tableStyleId>
              </a:tblPr>
              <a:tblGrid>
                <a:gridCol w="1674249">
                  <a:extLst>
                    <a:ext uri="{9D8B030D-6E8A-4147-A177-3AD203B41FA5}">
                      <a16:colId xmlns:a16="http://schemas.microsoft.com/office/drawing/2014/main" val="3762678695"/>
                    </a:ext>
                  </a:extLst>
                </a:gridCol>
                <a:gridCol w="1674249">
                  <a:extLst>
                    <a:ext uri="{9D8B030D-6E8A-4147-A177-3AD203B41FA5}">
                      <a16:colId xmlns:a16="http://schemas.microsoft.com/office/drawing/2014/main" val="2316964872"/>
                    </a:ext>
                  </a:extLst>
                </a:gridCol>
                <a:gridCol w="1674249">
                  <a:extLst>
                    <a:ext uri="{9D8B030D-6E8A-4147-A177-3AD203B41FA5}">
                      <a16:colId xmlns:a16="http://schemas.microsoft.com/office/drawing/2014/main" val="3260233187"/>
                    </a:ext>
                  </a:extLst>
                </a:gridCol>
                <a:gridCol w="1674249">
                  <a:extLst>
                    <a:ext uri="{9D8B030D-6E8A-4147-A177-3AD203B41FA5}">
                      <a16:colId xmlns:a16="http://schemas.microsoft.com/office/drawing/2014/main" val="1624438650"/>
                    </a:ext>
                  </a:extLst>
                </a:gridCol>
                <a:gridCol w="1674249">
                  <a:extLst>
                    <a:ext uri="{9D8B030D-6E8A-4147-A177-3AD203B41FA5}">
                      <a16:colId xmlns:a16="http://schemas.microsoft.com/office/drawing/2014/main" val="973065548"/>
                    </a:ext>
                  </a:extLst>
                </a:gridCol>
              </a:tblGrid>
              <a:tr h="449275">
                <a:tc>
                  <a:txBody>
                    <a:bodyPr/>
                    <a:lstStyle/>
                    <a:p>
                      <a:endParaRPr lang="de-DE" dirty="0"/>
                    </a:p>
                  </a:txBody>
                  <a:tcPr/>
                </a:tc>
                <a:tc>
                  <a:txBody>
                    <a:bodyPr/>
                    <a:lstStyle/>
                    <a:p>
                      <a:r>
                        <a:rPr lang="de-DE" dirty="0"/>
                        <a:t>Jahrgang 1</a:t>
                      </a:r>
                    </a:p>
                  </a:txBody>
                  <a:tcPr/>
                </a:tc>
                <a:tc>
                  <a:txBody>
                    <a:bodyPr/>
                    <a:lstStyle/>
                    <a:p>
                      <a:r>
                        <a:rPr lang="de-DE" dirty="0"/>
                        <a:t>Jahrgang 2</a:t>
                      </a:r>
                    </a:p>
                  </a:txBody>
                  <a:tcPr/>
                </a:tc>
                <a:tc>
                  <a:txBody>
                    <a:bodyPr/>
                    <a:lstStyle/>
                    <a:p>
                      <a:r>
                        <a:rPr lang="de-DE" dirty="0"/>
                        <a:t>Jahrgang 3</a:t>
                      </a:r>
                    </a:p>
                  </a:txBody>
                  <a:tcPr/>
                </a:tc>
                <a:tc>
                  <a:txBody>
                    <a:bodyPr/>
                    <a:lstStyle/>
                    <a:p>
                      <a:r>
                        <a:rPr lang="de-DE" dirty="0"/>
                        <a:t>Jahrgang 4</a:t>
                      </a:r>
                    </a:p>
                  </a:txBody>
                  <a:tcPr/>
                </a:tc>
                <a:extLst>
                  <a:ext uri="{0D108BD9-81ED-4DB2-BD59-A6C34878D82A}">
                    <a16:rowId xmlns:a16="http://schemas.microsoft.com/office/drawing/2014/main" val="3067871522"/>
                  </a:ext>
                </a:extLst>
              </a:tr>
              <a:tr h="449275">
                <a:tc>
                  <a:txBody>
                    <a:bodyPr/>
                    <a:lstStyle/>
                    <a:p>
                      <a:pPr marL="342900" indent="-342900">
                        <a:buAutoNum type="arabicPeriod"/>
                      </a:pPr>
                      <a:r>
                        <a:rPr lang="de-DE" dirty="0"/>
                        <a:t>Halbjahr</a:t>
                      </a:r>
                    </a:p>
                  </a:txBody>
                  <a:tcPr/>
                </a:tc>
                <a:tc>
                  <a:txBody>
                    <a:bodyPr/>
                    <a:lstStyle/>
                    <a:p>
                      <a:r>
                        <a:rPr lang="de-DE" sz="1200" dirty="0"/>
                        <a:t>Ankommen in der Klassen </a:t>
                      </a:r>
                    </a:p>
                    <a:p>
                      <a:endParaRPr lang="de-DE" sz="1200" dirty="0"/>
                    </a:p>
                    <a:p>
                      <a:r>
                        <a:rPr lang="de-DE" sz="1200" dirty="0"/>
                        <a:t>Kennenlernen im Jahrgang</a:t>
                      </a:r>
                    </a:p>
                    <a:p>
                      <a:endParaRPr lang="de-DE" sz="1200" dirty="0"/>
                    </a:p>
                    <a:p>
                      <a:r>
                        <a:rPr lang="de-DE" sz="1200" dirty="0"/>
                        <a:t>Öffnung im Jg. </a:t>
                      </a:r>
                    </a:p>
                  </a:txBody>
                  <a:tcPr/>
                </a:tc>
                <a:tc>
                  <a:txBody>
                    <a:bodyPr/>
                    <a:lstStyle/>
                    <a:p>
                      <a:r>
                        <a:rPr lang="de-DE" sz="1200" dirty="0"/>
                        <a:t>Theaterprojekt </a:t>
                      </a:r>
                      <a:r>
                        <a:rPr lang="de-DE" sz="1000" dirty="0"/>
                        <a:t>in der klasse oder jahrgangsübergreifend</a:t>
                      </a:r>
                    </a:p>
                    <a:p>
                      <a:endParaRPr lang="de-DE" sz="1000" dirty="0"/>
                    </a:p>
                    <a:p>
                      <a:r>
                        <a:rPr lang="de-DE" sz="1000" dirty="0"/>
                        <a:t>Vorführung vor Weihnachten </a:t>
                      </a:r>
                    </a:p>
                    <a:p>
                      <a:endParaRPr lang="de-DE" sz="1000" dirty="0"/>
                    </a:p>
                    <a:p>
                      <a:r>
                        <a:rPr lang="de-DE" sz="1200" dirty="0"/>
                        <a:t>Heftführung üben</a:t>
                      </a:r>
                    </a:p>
                  </a:txBody>
                  <a:tcPr/>
                </a:tc>
                <a:tc>
                  <a:txBody>
                    <a:bodyPr/>
                    <a:lstStyle/>
                    <a:p>
                      <a:r>
                        <a:rPr lang="de-DE" sz="1200" dirty="0"/>
                        <a:t>Präsentationen </a:t>
                      </a:r>
                    </a:p>
                    <a:p>
                      <a:pPr marL="171450" indent="-171450">
                        <a:buFontTx/>
                        <a:buChar char="-"/>
                      </a:pPr>
                      <a:r>
                        <a:rPr lang="de-DE" sz="1200" dirty="0"/>
                        <a:t>Plakate</a:t>
                      </a:r>
                    </a:p>
                    <a:p>
                      <a:pPr marL="171450" indent="-171450">
                        <a:buFontTx/>
                        <a:buChar char="-"/>
                      </a:pPr>
                      <a:r>
                        <a:rPr lang="de-DE" sz="1200" dirty="0"/>
                        <a:t>Kleine Filme</a:t>
                      </a:r>
                    </a:p>
                    <a:p>
                      <a:pPr marL="171450" indent="-171450">
                        <a:buFontTx/>
                        <a:buChar char="-"/>
                      </a:pPr>
                      <a:endParaRPr lang="de-DE" sz="1200" dirty="0"/>
                    </a:p>
                    <a:p>
                      <a:pPr marL="0" indent="0">
                        <a:buFontTx/>
                        <a:buNone/>
                      </a:pPr>
                      <a:r>
                        <a:rPr lang="de-DE" sz="1000" dirty="0"/>
                        <a:t>D, SU, Oberrad</a:t>
                      </a:r>
                    </a:p>
                    <a:p>
                      <a:pPr marL="0" indent="0">
                        <a:buFontTx/>
                        <a:buNone/>
                      </a:pPr>
                      <a:endParaRPr lang="de-DE" sz="1000" dirty="0"/>
                    </a:p>
                    <a:p>
                      <a:pPr marL="0" indent="0">
                        <a:buFontTx/>
                        <a:buNone/>
                      </a:pPr>
                      <a:r>
                        <a:rPr lang="de-DE" sz="1200" dirty="0"/>
                        <a:t>Umgang mit dem Wörterbuch</a:t>
                      </a:r>
                    </a:p>
                  </a:txBody>
                  <a:tcPr/>
                </a:tc>
                <a:tc>
                  <a:txBody>
                    <a:bodyPr/>
                    <a:lstStyle/>
                    <a:p>
                      <a:r>
                        <a:rPr lang="de-DE" sz="1200" dirty="0"/>
                        <a:t>Rechtschreibtraining (Karteikarten)</a:t>
                      </a:r>
                    </a:p>
                    <a:p>
                      <a:endParaRPr lang="de-DE" sz="1200" dirty="0"/>
                    </a:p>
                    <a:p>
                      <a:r>
                        <a:rPr lang="de-DE" sz="1200" dirty="0"/>
                        <a:t>Filme gestalten </a:t>
                      </a:r>
                      <a:r>
                        <a:rPr lang="de-DE" sz="1000" dirty="0"/>
                        <a:t>(Reli, SU Frankfurt, Verkehrserziehung)</a:t>
                      </a:r>
                    </a:p>
                    <a:p>
                      <a:endParaRPr lang="de-DE" sz="1000" dirty="0"/>
                    </a:p>
                    <a:p>
                      <a:r>
                        <a:rPr lang="de-DE" sz="1200" dirty="0"/>
                        <a:t>Stromwerkstatt</a:t>
                      </a:r>
                    </a:p>
                  </a:txBody>
                  <a:tcPr/>
                </a:tc>
                <a:extLst>
                  <a:ext uri="{0D108BD9-81ED-4DB2-BD59-A6C34878D82A}">
                    <a16:rowId xmlns:a16="http://schemas.microsoft.com/office/drawing/2014/main" val="636445446"/>
                  </a:ext>
                </a:extLst>
              </a:tr>
              <a:tr h="449275">
                <a:tc>
                  <a:txBody>
                    <a:bodyPr/>
                    <a:lstStyle/>
                    <a:p>
                      <a:r>
                        <a:rPr lang="de-DE" dirty="0"/>
                        <a:t>2. Halbjahr</a:t>
                      </a:r>
                    </a:p>
                  </a:txBody>
                  <a:tcPr/>
                </a:tc>
                <a:tc>
                  <a:txBody>
                    <a:bodyPr/>
                    <a:lstStyle/>
                    <a:p>
                      <a:r>
                        <a:rPr lang="de-DE" sz="1200" dirty="0"/>
                        <a:t>Lesetraining</a:t>
                      </a:r>
                    </a:p>
                    <a:p>
                      <a:r>
                        <a:rPr lang="de-DE" sz="1200" dirty="0"/>
                        <a:t>Kleine Angebote M/D</a:t>
                      </a:r>
                    </a:p>
                  </a:txBody>
                  <a:tcPr/>
                </a:tc>
                <a:tc>
                  <a:txBody>
                    <a:bodyPr/>
                    <a:lstStyle/>
                    <a:p>
                      <a:r>
                        <a:rPr lang="de-DE" sz="1200" dirty="0"/>
                        <a:t>Steckbrief</a:t>
                      </a:r>
                    </a:p>
                    <a:p>
                      <a:r>
                        <a:rPr lang="de-DE" sz="1200" dirty="0"/>
                        <a:t>Plakat SU</a:t>
                      </a:r>
                    </a:p>
                    <a:p>
                      <a:endParaRPr lang="de-DE" sz="1200" dirty="0"/>
                    </a:p>
                    <a:p>
                      <a:r>
                        <a:rPr lang="de-DE" sz="1200" dirty="0"/>
                        <a:t>Einmaleins</a:t>
                      </a:r>
                    </a:p>
                  </a:txBody>
                  <a:tcPr/>
                </a:tc>
                <a:tc>
                  <a:txBody>
                    <a:bodyPr/>
                    <a:lstStyle/>
                    <a:p>
                      <a:r>
                        <a:rPr lang="de-DE" sz="1200" dirty="0"/>
                        <a:t>Gestalten</a:t>
                      </a:r>
                    </a:p>
                    <a:p>
                      <a:pPr marL="171450" indent="-171450">
                        <a:buFontTx/>
                        <a:buChar char="-"/>
                      </a:pPr>
                      <a:r>
                        <a:rPr lang="de-DE" sz="1200" dirty="0"/>
                        <a:t>textiles Gestalten im KU</a:t>
                      </a:r>
                    </a:p>
                    <a:p>
                      <a:pPr marL="171450" indent="-171450">
                        <a:buFontTx/>
                        <a:buChar char="-"/>
                      </a:pPr>
                      <a:r>
                        <a:rPr lang="de-DE" sz="1200" dirty="0"/>
                        <a:t>Handarbeit</a:t>
                      </a:r>
                    </a:p>
                    <a:p>
                      <a:pPr marL="171450" indent="-171450">
                        <a:buFontTx/>
                        <a:buChar char="-"/>
                      </a:pPr>
                      <a:r>
                        <a:rPr lang="de-DE" sz="1200" dirty="0"/>
                        <a:t>Werken</a:t>
                      </a:r>
                    </a:p>
                    <a:p>
                      <a:pPr marL="0" indent="0">
                        <a:buFontTx/>
                        <a:buNone/>
                      </a:pPr>
                      <a:endParaRPr lang="de-DE" sz="1200" dirty="0"/>
                    </a:p>
                    <a:p>
                      <a:pPr marL="0" indent="0">
                        <a:buFontTx/>
                        <a:buNone/>
                      </a:pPr>
                      <a:r>
                        <a:rPr lang="de-DE" sz="1200" dirty="0"/>
                        <a:t>Referate</a:t>
                      </a:r>
                    </a:p>
                  </a:txBody>
                  <a:tcPr/>
                </a:tc>
                <a:tc>
                  <a:txBody>
                    <a:bodyPr/>
                    <a:lstStyle/>
                    <a:p>
                      <a:r>
                        <a:rPr lang="de-DE" sz="1200" dirty="0"/>
                        <a:t>Präsentationen </a:t>
                      </a:r>
                    </a:p>
                    <a:p>
                      <a:pPr marL="171450" indent="-171450">
                        <a:buFontTx/>
                        <a:buChar char="-"/>
                      </a:pPr>
                      <a:r>
                        <a:rPr lang="de-DE" sz="1200" dirty="0"/>
                        <a:t>Plakate</a:t>
                      </a:r>
                    </a:p>
                    <a:p>
                      <a:pPr marL="171450" indent="-171450">
                        <a:buFontTx/>
                        <a:buChar char="-"/>
                      </a:pPr>
                      <a:r>
                        <a:rPr lang="de-DE" sz="1200" dirty="0"/>
                        <a:t>Power Point</a:t>
                      </a:r>
                    </a:p>
                    <a:p>
                      <a:endParaRPr lang="de-DE" sz="1200" dirty="0"/>
                    </a:p>
                    <a:p>
                      <a:r>
                        <a:rPr lang="de-DE" sz="1200" dirty="0"/>
                        <a:t>Vokabeln Englisch</a:t>
                      </a:r>
                    </a:p>
                    <a:p>
                      <a:endParaRPr lang="de-DE" sz="1200" dirty="0"/>
                    </a:p>
                    <a:p>
                      <a:r>
                        <a:rPr lang="de-DE" sz="1200" dirty="0"/>
                        <a:t>Umgang mit Zirkel</a:t>
                      </a:r>
                    </a:p>
                    <a:p>
                      <a:r>
                        <a:rPr lang="de-DE" sz="1200" dirty="0"/>
                        <a:t>Referate</a:t>
                      </a:r>
                    </a:p>
                  </a:txBody>
                  <a:tcPr/>
                </a:tc>
                <a:extLst>
                  <a:ext uri="{0D108BD9-81ED-4DB2-BD59-A6C34878D82A}">
                    <a16:rowId xmlns:a16="http://schemas.microsoft.com/office/drawing/2014/main" val="2311967797"/>
                  </a:ext>
                </a:extLst>
              </a:tr>
              <a:tr h="449275">
                <a:tc>
                  <a:txBody>
                    <a:bodyPr/>
                    <a:lstStyle/>
                    <a:p>
                      <a:r>
                        <a:rPr lang="de-DE" dirty="0"/>
                        <a:t>Lernmethoden</a:t>
                      </a:r>
                    </a:p>
                    <a:p>
                      <a:endParaRPr lang="de-DE" dirty="0"/>
                    </a:p>
                    <a:p>
                      <a:endParaRPr lang="de-DE" dirty="0"/>
                    </a:p>
                  </a:txBody>
                  <a:tcPr/>
                </a:tc>
                <a:tc>
                  <a:txBody>
                    <a:bodyPr/>
                    <a:lstStyle/>
                    <a:p>
                      <a:r>
                        <a:rPr lang="de-DE" sz="1200" dirty="0"/>
                        <a:t>Partnerarbeit</a:t>
                      </a:r>
                    </a:p>
                    <a:p>
                      <a:r>
                        <a:rPr lang="de-DE" sz="1200" dirty="0"/>
                        <a:t>Gedicht lernen</a:t>
                      </a:r>
                    </a:p>
                    <a:p>
                      <a:r>
                        <a:rPr lang="de-DE" sz="1200" dirty="0"/>
                        <a:t>Tandemlesen</a:t>
                      </a:r>
                    </a:p>
                  </a:txBody>
                  <a:tcPr/>
                </a:tc>
                <a:tc>
                  <a:txBody>
                    <a:bodyPr/>
                    <a:lstStyle/>
                    <a:p>
                      <a:r>
                        <a:rPr lang="de-DE" sz="1200" dirty="0"/>
                        <a:t>Auswendig lernen</a:t>
                      </a:r>
                    </a:p>
                    <a:p>
                      <a:pPr marL="0" marR="0" lvl="0" indent="0" algn="l" defTabSz="457200" rtl="0" eaLnBrk="1" fontAlgn="auto" latinLnBrk="0" hangingPunct="1">
                        <a:lnSpc>
                          <a:spcPct val="100000"/>
                        </a:lnSpc>
                        <a:spcBef>
                          <a:spcPts val="0"/>
                        </a:spcBef>
                        <a:spcAft>
                          <a:spcPts val="0"/>
                        </a:spcAft>
                        <a:buClrTx/>
                        <a:buSzTx/>
                        <a:buFontTx/>
                        <a:buNone/>
                        <a:tabLst/>
                        <a:defRPr/>
                      </a:pPr>
                      <a:r>
                        <a:rPr lang="de-DE" sz="1200" dirty="0"/>
                        <a:t>Tandemlesen</a:t>
                      </a:r>
                    </a:p>
                    <a:p>
                      <a:pPr marL="0" marR="0" lvl="0" indent="0" algn="l" defTabSz="457200" rtl="0" eaLnBrk="1" fontAlgn="auto" latinLnBrk="0" hangingPunct="1">
                        <a:lnSpc>
                          <a:spcPct val="100000"/>
                        </a:lnSpc>
                        <a:spcBef>
                          <a:spcPts val="0"/>
                        </a:spcBef>
                        <a:spcAft>
                          <a:spcPts val="0"/>
                        </a:spcAft>
                        <a:buClrTx/>
                        <a:buSzTx/>
                        <a:buFontTx/>
                        <a:buNone/>
                        <a:tabLst/>
                        <a:defRPr/>
                      </a:pPr>
                      <a:r>
                        <a:rPr lang="de-DE" sz="1200" dirty="0"/>
                        <a:t>Buchvorstellung</a:t>
                      </a:r>
                    </a:p>
                    <a:p>
                      <a:pPr marL="0" marR="0" lvl="0" indent="0" algn="l" defTabSz="457200" rtl="0" eaLnBrk="1" fontAlgn="auto" latinLnBrk="0" hangingPunct="1">
                        <a:lnSpc>
                          <a:spcPct val="100000"/>
                        </a:lnSpc>
                        <a:spcBef>
                          <a:spcPts val="0"/>
                        </a:spcBef>
                        <a:spcAft>
                          <a:spcPts val="0"/>
                        </a:spcAft>
                        <a:buClrTx/>
                        <a:buSzTx/>
                        <a:buFontTx/>
                        <a:buNone/>
                        <a:tabLst/>
                        <a:defRPr/>
                      </a:pPr>
                      <a:r>
                        <a:rPr lang="de-DE" sz="1200" dirty="0"/>
                        <a:t>Lerntheke</a:t>
                      </a:r>
                    </a:p>
                    <a:p>
                      <a:pPr marL="0" marR="0" lvl="0" indent="0" algn="l" defTabSz="457200" rtl="0" eaLnBrk="1" fontAlgn="auto" latinLnBrk="0" hangingPunct="1">
                        <a:lnSpc>
                          <a:spcPct val="100000"/>
                        </a:lnSpc>
                        <a:spcBef>
                          <a:spcPts val="0"/>
                        </a:spcBef>
                        <a:spcAft>
                          <a:spcPts val="0"/>
                        </a:spcAft>
                        <a:buClrTx/>
                        <a:buSzTx/>
                        <a:buFontTx/>
                        <a:buNone/>
                        <a:tabLst/>
                        <a:defRPr/>
                      </a:pPr>
                      <a:r>
                        <a:rPr lang="de-DE" sz="1200" dirty="0"/>
                        <a:t>Wochenplan</a:t>
                      </a:r>
                    </a:p>
                    <a:p>
                      <a:pPr marL="0" marR="0" lvl="0" indent="0" algn="l" defTabSz="457200" rtl="0" eaLnBrk="1" fontAlgn="auto" latinLnBrk="0" hangingPunct="1">
                        <a:lnSpc>
                          <a:spcPct val="100000"/>
                        </a:lnSpc>
                        <a:spcBef>
                          <a:spcPts val="0"/>
                        </a:spcBef>
                        <a:spcAft>
                          <a:spcPts val="0"/>
                        </a:spcAft>
                        <a:buClrTx/>
                        <a:buSzTx/>
                        <a:buFontTx/>
                        <a:buNone/>
                        <a:tabLst/>
                        <a:defRPr/>
                      </a:pPr>
                      <a:r>
                        <a:rPr lang="de-DE" sz="1200" dirty="0"/>
                        <a:t>PC Einführung</a:t>
                      </a:r>
                    </a:p>
                    <a:p>
                      <a:endParaRPr lang="de-DE" sz="1200" dirty="0"/>
                    </a:p>
                  </a:txBody>
                  <a:tcPr/>
                </a:tc>
                <a:tc>
                  <a:txBody>
                    <a:bodyPr/>
                    <a:lstStyle/>
                    <a:p>
                      <a:r>
                        <a:rPr lang="de-DE" sz="1200" dirty="0"/>
                        <a:t>Gruppenarbeit</a:t>
                      </a:r>
                    </a:p>
                    <a:p>
                      <a:r>
                        <a:rPr lang="de-DE" sz="1200" dirty="0"/>
                        <a:t>Präsentation</a:t>
                      </a:r>
                    </a:p>
                    <a:p>
                      <a:endParaRPr lang="de-DE" sz="1200" dirty="0"/>
                    </a:p>
                    <a:p>
                      <a:r>
                        <a:rPr lang="de-DE" sz="1200" dirty="0"/>
                        <a:t>Lernen </a:t>
                      </a:r>
                      <a:r>
                        <a:rPr lang="de-DE" sz="1200" dirty="0" err="1"/>
                        <a:t>lernen</a:t>
                      </a:r>
                      <a:r>
                        <a:rPr lang="de-DE" sz="1200" dirty="0"/>
                        <a:t>:</a:t>
                      </a:r>
                    </a:p>
                    <a:p>
                      <a:pPr marL="171450" indent="-171450">
                        <a:buFontTx/>
                        <a:buChar char="-"/>
                      </a:pPr>
                      <a:r>
                        <a:rPr lang="de-DE" sz="1200" dirty="0" err="1"/>
                        <a:t>Mind</a:t>
                      </a:r>
                      <a:r>
                        <a:rPr lang="de-DE" sz="1200" dirty="0"/>
                        <a:t> Maps erstellen</a:t>
                      </a:r>
                    </a:p>
                    <a:p>
                      <a:pPr marL="171450" indent="-171450">
                        <a:buFontTx/>
                        <a:buChar char="-"/>
                      </a:pPr>
                      <a:r>
                        <a:rPr lang="de-DE" sz="1200" dirty="0"/>
                        <a:t>Buchvorstellung</a:t>
                      </a:r>
                    </a:p>
                  </a:txBody>
                  <a:tcPr/>
                </a:tc>
                <a:tc>
                  <a:txBody>
                    <a:bodyPr/>
                    <a:lstStyle/>
                    <a:p>
                      <a:r>
                        <a:rPr lang="de-DE" sz="1200" dirty="0"/>
                        <a:t>Lernen </a:t>
                      </a:r>
                      <a:r>
                        <a:rPr lang="de-DE" sz="1200" dirty="0" err="1"/>
                        <a:t>lernen</a:t>
                      </a:r>
                      <a:r>
                        <a:rPr lang="de-DE" sz="1200" dirty="0"/>
                        <a:t>:</a:t>
                      </a:r>
                    </a:p>
                    <a:p>
                      <a:pPr marL="171450" indent="-171450">
                        <a:buFontTx/>
                        <a:buChar char="-"/>
                      </a:pPr>
                      <a:r>
                        <a:rPr lang="de-DE" sz="1200" dirty="0"/>
                        <a:t>Lernen mit Karteikarten</a:t>
                      </a:r>
                    </a:p>
                    <a:p>
                      <a:pPr marL="171450" indent="-171450">
                        <a:buFontTx/>
                        <a:buChar char="-"/>
                      </a:pPr>
                      <a:r>
                        <a:rPr lang="de-DE" sz="1200" dirty="0"/>
                        <a:t>Umgang mit Medien</a:t>
                      </a:r>
                    </a:p>
                    <a:p>
                      <a:pPr marL="171450" indent="-171450">
                        <a:buFontTx/>
                        <a:buChar char="-"/>
                      </a:pPr>
                      <a:r>
                        <a:rPr lang="de-DE" sz="1200" dirty="0"/>
                        <a:t>verschiedene Lerntypen</a:t>
                      </a:r>
                    </a:p>
                  </a:txBody>
                  <a:tcPr/>
                </a:tc>
                <a:extLst>
                  <a:ext uri="{0D108BD9-81ED-4DB2-BD59-A6C34878D82A}">
                    <a16:rowId xmlns:a16="http://schemas.microsoft.com/office/drawing/2014/main" val="1105600041"/>
                  </a:ext>
                </a:extLst>
              </a:tr>
              <a:tr h="449275">
                <a:tc>
                  <a:txBody>
                    <a:bodyPr/>
                    <a:lstStyle/>
                    <a:p>
                      <a:r>
                        <a:rPr lang="de-DE" dirty="0"/>
                        <a:t>Ideen …</a:t>
                      </a:r>
                    </a:p>
                  </a:txBody>
                  <a:tcPr/>
                </a:tc>
                <a:tc>
                  <a:txBody>
                    <a:bodyPr/>
                    <a:lstStyle/>
                    <a:p>
                      <a:r>
                        <a:rPr lang="de-DE" sz="1200" dirty="0"/>
                        <a:t>Tiere im Zoo</a:t>
                      </a:r>
                    </a:p>
                    <a:p>
                      <a:r>
                        <a:rPr lang="de-DE" sz="1200" dirty="0"/>
                        <a:t>Kunst aus Müll</a:t>
                      </a:r>
                    </a:p>
                  </a:txBody>
                  <a:tcPr/>
                </a:tc>
                <a:tc>
                  <a:txBody>
                    <a:bodyPr/>
                    <a:lstStyle/>
                    <a:p>
                      <a:r>
                        <a:rPr lang="de-DE" sz="1200" dirty="0"/>
                        <a:t>Wetter</a:t>
                      </a:r>
                      <a:r>
                        <a:rPr lang="de-DE" sz="1000" dirty="0"/>
                        <a:t> (messen, beobachten, Tabellen anlegen)</a:t>
                      </a:r>
                    </a:p>
                  </a:txBody>
                  <a:tcPr/>
                </a:tc>
                <a:tc>
                  <a:txBody>
                    <a:bodyPr/>
                    <a:lstStyle/>
                    <a:p>
                      <a:r>
                        <a:rPr lang="de-DE" sz="1200" dirty="0"/>
                        <a:t>Internetrecherche</a:t>
                      </a:r>
                    </a:p>
                    <a:p>
                      <a:r>
                        <a:rPr lang="de-DE" sz="1200" dirty="0"/>
                        <a:t>Werkstätten</a:t>
                      </a:r>
                    </a:p>
                    <a:p>
                      <a:r>
                        <a:rPr lang="de-DE" sz="1200" dirty="0"/>
                        <a:t>Experimente</a:t>
                      </a:r>
                    </a:p>
                  </a:txBody>
                  <a:tcPr/>
                </a:tc>
                <a:tc>
                  <a:txBody>
                    <a:bodyPr/>
                    <a:lstStyle/>
                    <a:p>
                      <a:r>
                        <a:rPr lang="de-DE" sz="1200" dirty="0"/>
                        <a:t>Erste Hilfe Projekt</a:t>
                      </a:r>
                    </a:p>
                    <a:p>
                      <a:r>
                        <a:rPr lang="de-DE" sz="1200" dirty="0"/>
                        <a:t>Europa</a:t>
                      </a:r>
                    </a:p>
                  </a:txBody>
                  <a:tcPr/>
                </a:tc>
                <a:extLst>
                  <a:ext uri="{0D108BD9-81ED-4DB2-BD59-A6C34878D82A}">
                    <a16:rowId xmlns:a16="http://schemas.microsoft.com/office/drawing/2014/main" val="1836014846"/>
                  </a:ext>
                </a:extLst>
              </a:tr>
            </a:tbl>
          </a:graphicData>
        </a:graphic>
      </p:graphicFrame>
      <p:sp>
        <p:nvSpPr>
          <p:cNvPr id="3" name="Sprechblase: oval 2">
            <a:extLst>
              <a:ext uri="{FF2B5EF4-FFF2-40B4-BE49-F238E27FC236}">
                <a16:creationId xmlns:a16="http://schemas.microsoft.com/office/drawing/2014/main" id="{A4CCCB49-252B-F839-CE65-226ACE4C1ED6}"/>
              </a:ext>
            </a:extLst>
          </p:cNvPr>
          <p:cNvSpPr/>
          <p:nvPr/>
        </p:nvSpPr>
        <p:spPr>
          <a:xfrm>
            <a:off x="9161253" y="569342"/>
            <a:ext cx="2786332" cy="1915065"/>
          </a:xfrm>
          <a:prstGeom prst="wedgeEllipseCallout">
            <a:avLst>
              <a:gd name="adj1" fmla="val -54506"/>
              <a:gd name="adj2" fmla="val 48214"/>
            </a:avLst>
          </a:prstGeom>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de-DE" dirty="0"/>
              <a:t>Zum Einstieg in die Planungen der Jahrgänge für das SJ 26/27</a:t>
            </a:r>
          </a:p>
        </p:txBody>
      </p:sp>
    </p:spTree>
    <p:extLst>
      <p:ext uri="{BB962C8B-B14F-4D97-AF65-F5344CB8AC3E}">
        <p14:creationId xmlns:p14="http://schemas.microsoft.com/office/powerpoint/2010/main" val="1680755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0B4B1D-9B5D-CD82-54B6-04D290E555B3}"/>
              </a:ext>
            </a:extLst>
          </p:cNvPr>
          <p:cNvSpPr>
            <a:spLocks noGrp="1"/>
          </p:cNvSpPr>
          <p:nvPr>
            <p:ph type="title"/>
          </p:nvPr>
        </p:nvSpPr>
        <p:spPr>
          <a:xfrm>
            <a:off x="677334" y="609600"/>
            <a:ext cx="8596668" cy="1089804"/>
          </a:xfrm>
        </p:spPr>
        <p:txBody>
          <a:bodyPr>
            <a:normAutofit fontScale="90000"/>
          </a:bodyPr>
          <a:lstStyle/>
          <a:p>
            <a:r>
              <a:rPr lang="de-DE" dirty="0"/>
              <a:t>Quellen und Literaturnachweise der wissenschaftlichen Forschungen</a:t>
            </a:r>
          </a:p>
        </p:txBody>
      </p:sp>
      <p:sp>
        <p:nvSpPr>
          <p:cNvPr id="3" name="Inhaltsplatzhalter 2">
            <a:extLst>
              <a:ext uri="{FF2B5EF4-FFF2-40B4-BE49-F238E27FC236}">
                <a16:creationId xmlns:a16="http://schemas.microsoft.com/office/drawing/2014/main" id="{7771F8E7-1D63-4BC0-2F58-9EE43EBF0D3E}"/>
              </a:ext>
            </a:extLst>
          </p:cNvPr>
          <p:cNvSpPr>
            <a:spLocks noGrp="1"/>
          </p:cNvSpPr>
          <p:nvPr>
            <p:ph idx="1"/>
          </p:nvPr>
        </p:nvSpPr>
        <p:spPr>
          <a:xfrm>
            <a:off x="677334" y="1759789"/>
            <a:ext cx="8596668" cy="4641010"/>
          </a:xfrm>
        </p:spPr>
        <p:txBody>
          <a:bodyPr>
            <a:noAutofit/>
          </a:bodyPr>
          <a:lstStyle/>
          <a:p>
            <a:pPr marL="0" indent="0">
              <a:spcBef>
                <a:spcPts val="0"/>
              </a:spcBef>
              <a:buNone/>
            </a:pPr>
            <a:r>
              <a:rPr lang="de-DE" sz="1000" b="1" dirty="0">
                <a:effectLst/>
                <a:latin typeface="Arial" panose="020B0604020202020204" pitchFamily="34" charset="0"/>
                <a:ea typeface="Times New Roman" panose="02020603050405020304" pitchFamily="18" charset="0"/>
                <a:cs typeface="Arial" panose="020B0604020202020204" pitchFamily="34" charset="0"/>
              </a:rPr>
              <a:t>Hausaufgaben, Lernzeiten, neue Lernkultur</a:t>
            </a:r>
            <a:endParaRPr lang="de-DE" sz="10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Arnold, R. (2015). Hausaufgaben abschaffen! Warum Lernen besser in der Schule stattfindet. Weinheim: Beltz.</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Arnold, R. (2012). Lernbegleitung statt Belehrung: Neue Lernkulturen in Schule und Erwachsenenbildung. Heidelberg: Carl-Auer.</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Meyer, H. (2017). Lernzeiten statt Hausaufgaben: Konzepte für eine neue Lernkultur. Weinheim: Beltz.</a:t>
            </a:r>
          </a:p>
          <a:p>
            <a:pPr>
              <a:spcBef>
                <a:spcPts val="0"/>
              </a:spcBef>
              <a:buFont typeface="Arial" panose="020B0604020202020204" pitchFamily="34" charset="0"/>
              <a:buChar char="•"/>
            </a:pPr>
            <a:endParaRPr lang="de-DE" sz="1000" b="1"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000" b="1" dirty="0">
                <a:effectLst/>
                <a:latin typeface="Arial" panose="020B0604020202020204" pitchFamily="34" charset="0"/>
                <a:ea typeface="Times New Roman" panose="02020603050405020304" pitchFamily="18" charset="0"/>
                <a:cs typeface="Arial" panose="020B0604020202020204" pitchFamily="34" charset="0"/>
              </a:rPr>
              <a:t>Individualisierung und selbstständiges Lernen</a:t>
            </a:r>
            <a:endParaRPr lang="de-DE" sz="10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Meyer, H. (2010). Was ist guter Unterricht? (6. Aufl.). Berlin: Cornelsen.</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Helmke, A. (2017). Unterrichtsqualität und Lehrerprofessionalität (7. Aufl.). Seelze: Klett | Kallmeyer.</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Prengel, A. (2019). Pädagogik der Vielfalt (4. Aufl.). Wiesbaden: Springer VS.</a:t>
            </a:r>
          </a:p>
          <a:p>
            <a:pPr>
              <a:spcBef>
                <a:spcPts val="0"/>
              </a:spcBef>
              <a:buFont typeface="Arial" panose="020B0604020202020204" pitchFamily="34" charset="0"/>
              <a:buChar char="•"/>
            </a:pPr>
            <a:endParaRPr lang="de-DE" sz="1000"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000" b="1" dirty="0">
                <a:effectLst/>
                <a:latin typeface="Arial" panose="020B0604020202020204" pitchFamily="34" charset="0"/>
                <a:ea typeface="Times New Roman" panose="02020603050405020304" pitchFamily="18" charset="0"/>
                <a:cs typeface="Arial" panose="020B0604020202020204" pitchFamily="34" charset="0"/>
              </a:rPr>
              <a:t>Handlungsorientiertes und projektorientiertes Lernen</a:t>
            </a:r>
            <a:r>
              <a:rPr lang="de-DE" sz="1000" dirty="0">
                <a:effectLst/>
                <a:latin typeface="Arial" panose="020B0604020202020204" pitchFamily="34" charset="0"/>
                <a:ea typeface="Times New Roman" panose="02020603050405020304" pitchFamily="18" charset="0"/>
                <a:cs typeface="Arial" panose="020B0604020202020204" pitchFamily="34" charset="0"/>
              </a:rPr>
              <a:t> </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Gudjons, H. (2014). Handlungsorientiert lehren und lernen (8. Aufl.). Bad Heilbrunn: Klinkhardt.</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Frey, K. (2010). Projektunterricht (6. Aufl.). Weinheim: Beltz.</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Sliwka, A. (2018). Lernen durch Engagement: Service Learning an Schulen. Weinheim: Beltz.</a:t>
            </a:r>
          </a:p>
          <a:p>
            <a:pPr>
              <a:spcBef>
                <a:spcPts val="0"/>
              </a:spcBef>
              <a:buFont typeface="Arial" panose="020B0604020202020204" pitchFamily="34" charset="0"/>
              <a:buChar char="•"/>
            </a:pPr>
            <a:endParaRPr lang="de-DE" sz="1000" b="1"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000" b="1" dirty="0">
                <a:effectLst/>
                <a:latin typeface="Arial" panose="020B0604020202020204" pitchFamily="34" charset="0"/>
                <a:ea typeface="Times New Roman" panose="02020603050405020304" pitchFamily="18" charset="0"/>
                <a:cs typeface="Arial" panose="020B0604020202020204" pitchFamily="34" charset="0"/>
              </a:rPr>
              <a:t>Üben, Lernen und Kompetenzentwicklung</a:t>
            </a:r>
            <a:endParaRPr lang="de-DE" sz="10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Spitzer, M. (2016). Nachhaltig lernen. München: Droemer.</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Breiter, A. (2018). Kompetenzorientiert unterrichten in der Grundschule. Seelze: Klett | Kallmeyer.</a:t>
            </a:r>
          </a:p>
          <a:p>
            <a:pPr>
              <a:spcBef>
                <a:spcPts val="0"/>
              </a:spcBef>
              <a:buFont typeface="Arial" panose="020B0604020202020204" pitchFamily="34" charset="0"/>
              <a:buChar char="•"/>
            </a:pPr>
            <a:endParaRPr lang="de-DE" sz="1000" b="1" dirty="0">
              <a:effectLst/>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000" b="1" dirty="0">
                <a:effectLst/>
                <a:latin typeface="Arial" panose="020B0604020202020204" pitchFamily="34" charset="0"/>
                <a:ea typeface="Times New Roman" panose="02020603050405020304" pitchFamily="18" charset="0"/>
                <a:cs typeface="Arial" panose="020B0604020202020204" pitchFamily="34" charset="0"/>
              </a:rPr>
              <a:t>Lernbegleitung, Reflexion, Gespräche</a:t>
            </a:r>
            <a:endParaRPr lang="de-DE" sz="10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Arial" panose="020B0604020202020204" pitchFamily="34" charset="0"/>
              <a:buChar char="•"/>
            </a:pPr>
            <a:r>
              <a:rPr lang="de-DE" sz="1000" dirty="0" err="1">
                <a:effectLst/>
                <a:latin typeface="Arial" panose="020B0604020202020204" pitchFamily="34" charset="0"/>
                <a:ea typeface="Times New Roman" panose="02020603050405020304" pitchFamily="18" charset="0"/>
                <a:cs typeface="Arial" panose="020B0604020202020204" pitchFamily="34" charset="0"/>
              </a:rPr>
              <a:t>Schratz</a:t>
            </a:r>
            <a:r>
              <a:rPr lang="de-DE" sz="1000" dirty="0">
                <a:effectLst/>
                <a:latin typeface="Arial" panose="020B0604020202020204" pitchFamily="34" charset="0"/>
                <a:ea typeface="Times New Roman" panose="02020603050405020304" pitchFamily="18" charset="0"/>
                <a:cs typeface="Arial" panose="020B0604020202020204" pitchFamily="34" charset="0"/>
              </a:rPr>
              <a:t>, M., &amp; Steiner-Löffler, U. (2017). Lernentwicklungsgespräche führen. Seelze: Klett | Kallmeyer</a:t>
            </a:r>
            <a:endParaRPr lang="de-DE" sz="1000" b="1"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Arial" panose="020B0604020202020204" pitchFamily="34" charset="0"/>
              <a:buChar char="•"/>
            </a:pPr>
            <a:endParaRPr lang="de-DE" sz="1000" b="1" dirty="0">
              <a:latin typeface="Arial" panose="020B0604020202020204" pitchFamily="34" charset="0"/>
              <a:ea typeface="Times New Roman" panose="02020603050405020304" pitchFamily="18" charset="0"/>
              <a:cs typeface="Arial" panose="020B0604020202020204" pitchFamily="34" charset="0"/>
            </a:endParaRPr>
          </a:p>
          <a:p>
            <a:pPr marL="0" indent="0">
              <a:spcBef>
                <a:spcPts val="0"/>
              </a:spcBef>
              <a:buNone/>
            </a:pPr>
            <a:r>
              <a:rPr lang="de-DE" sz="1000" b="1" dirty="0">
                <a:effectLst/>
                <a:latin typeface="Arial" panose="020B0604020202020204" pitchFamily="34" charset="0"/>
                <a:ea typeface="Times New Roman" panose="02020603050405020304" pitchFamily="18" charset="0"/>
                <a:cs typeface="Arial" panose="020B0604020202020204" pitchFamily="34" charset="0"/>
              </a:rPr>
              <a:t>Reformpädagogische Grundlagen</a:t>
            </a:r>
            <a:endParaRPr lang="de-DE" sz="1000" dirty="0">
              <a:effectLst/>
              <a:latin typeface="Arial" panose="020B0604020202020204" pitchFamily="34" charset="0"/>
              <a:ea typeface="Times New Roman" panose="02020603050405020304" pitchFamily="18" charset="0"/>
              <a:cs typeface="Arial" panose="020B0604020202020204" pitchFamily="34" charset="0"/>
            </a:endParaRP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Montessori, M. (2007). Kinder sind anders. Stuttgart: Klett-Cotta.</a:t>
            </a:r>
          </a:p>
          <a:p>
            <a:pPr>
              <a:spcBef>
                <a:spcPts val="0"/>
              </a:spcBef>
              <a:buFont typeface="Arial" panose="020B0604020202020204" pitchFamily="34" charset="0"/>
              <a:buChar char="•"/>
            </a:pPr>
            <a:r>
              <a:rPr lang="de-DE" sz="1000" dirty="0">
                <a:effectLst/>
                <a:latin typeface="Arial" panose="020B0604020202020204" pitchFamily="34" charset="0"/>
                <a:ea typeface="Times New Roman" panose="02020603050405020304" pitchFamily="18" charset="0"/>
                <a:cs typeface="Arial" panose="020B0604020202020204" pitchFamily="34" charset="0"/>
              </a:rPr>
              <a:t>Petersen, P. (2019). Der </a:t>
            </a:r>
            <a:r>
              <a:rPr lang="de-DE" sz="1000" dirty="0" err="1">
                <a:effectLst/>
                <a:latin typeface="Arial" panose="020B0604020202020204" pitchFamily="34" charset="0"/>
                <a:ea typeface="Times New Roman" panose="02020603050405020304" pitchFamily="18" charset="0"/>
                <a:cs typeface="Arial" panose="020B0604020202020204" pitchFamily="34" charset="0"/>
              </a:rPr>
              <a:t>Jenaplan</a:t>
            </a:r>
            <a:r>
              <a:rPr lang="de-DE" sz="1000" dirty="0">
                <a:effectLst/>
                <a:latin typeface="Arial" panose="020B0604020202020204" pitchFamily="34" charset="0"/>
                <a:ea typeface="Times New Roman" panose="02020603050405020304" pitchFamily="18" charset="0"/>
                <a:cs typeface="Arial" panose="020B0604020202020204" pitchFamily="34" charset="0"/>
              </a:rPr>
              <a:t>. Weinheim: Beltz.</a:t>
            </a:r>
          </a:p>
        </p:txBody>
      </p:sp>
    </p:spTree>
    <p:extLst>
      <p:ext uri="{BB962C8B-B14F-4D97-AF65-F5344CB8AC3E}">
        <p14:creationId xmlns:p14="http://schemas.microsoft.com/office/powerpoint/2010/main" val="3161183872"/>
      </p:ext>
    </p:extLst>
  </p:cSld>
  <p:clrMapOvr>
    <a:masterClrMapping/>
  </p:clrMapOvr>
</p:sld>
</file>

<file path=ppt/theme/theme1.xml><?xml version="1.0" encoding="utf-8"?>
<a:theme xmlns:a="http://schemas.openxmlformats.org/drawingml/2006/main" name="Facette">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0</TotalTime>
  <Words>1900</Words>
  <Application>Microsoft Office PowerPoint</Application>
  <PresentationFormat>Breitbild</PresentationFormat>
  <Paragraphs>404</Paragraphs>
  <Slides>16</Slides>
  <Notes>2</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16</vt:i4>
      </vt:variant>
    </vt:vector>
  </HeadingPairs>
  <TitlesOfParts>
    <vt:vector size="25" baseType="lpstr">
      <vt:lpstr>Aptos</vt:lpstr>
      <vt:lpstr>Arial</vt:lpstr>
      <vt:lpstr>Calibri</vt:lpstr>
      <vt:lpstr>Lato</vt:lpstr>
      <vt:lpstr>Times New Roman</vt:lpstr>
      <vt:lpstr>Trebuchet MS</vt:lpstr>
      <vt:lpstr>Wingdings</vt:lpstr>
      <vt:lpstr>Wingdings 3</vt:lpstr>
      <vt:lpstr>Facette</vt:lpstr>
      <vt:lpstr>  Konzept der PLÜ-Zeiten Projekt-, Lern- und Übungszeiten* </vt:lpstr>
      <vt:lpstr>Pädagogische Grundidee </vt:lpstr>
      <vt:lpstr>Das Konzept im Überblick</vt:lpstr>
      <vt:lpstr>Projektzeit „Lernen über Fächergrenzen hinweg“</vt:lpstr>
      <vt:lpstr>Lernzeit „Ich lerne in meinem Tempo“</vt:lpstr>
      <vt:lpstr>Übungszeit „Ich festige, was ich kann“</vt:lpstr>
      <vt:lpstr>Vorteile für Schülerinnen und Schüler</vt:lpstr>
      <vt:lpstr>FAZIT</vt:lpstr>
      <vt:lpstr>Für unsere Zielvorstellung … </vt:lpstr>
      <vt:lpstr>Was bleibt für Schule und Eltern </vt:lpstr>
      <vt:lpstr>Erste Umsetzung … </vt:lpstr>
      <vt:lpstr>Das Rhythmisierungsmodell der Schule</vt:lpstr>
      <vt:lpstr>Das Rhythmisierungsmodell der Schule</vt:lpstr>
      <vt:lpstr>Erste Schritte …</vt:lpstr>
      <vt:lpstr>Impulse …</vt:lpstr>
      <vt:lpstr>Quellen und Literaturnachweise der wissenschaftlichen Forschungen</vt:lpstr>
    </vt:vector>
  </TitlesOfParts>
  <Company>Stadtschulamt Frankfurt am Main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Gernoth, Anne</dc:creator>
  <cp:lastModifiedBy>Gernoth, Anne</cp:lastModifiedBy>
  <cp:revision>13</cp:revision>
  <dcterms:created xsi:type="dcterms:W3CDTF">2026-01-22T09:02:36Z</dcterms:created>
  <dcterms:modified xsi:type="dcterms:W3CDTF">2026-02-11T10:25:54Z</dcterms:modified>
</cp:coreProperties>
</file>