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61" r:id="rId4"/>
    <p:sldId id="275" r:id="rId5"/>
    <p:sldId id="262" r:id="rId6"/>
    <p:sldId id="265" r:id="rId7"/>
    <p:sldId id="263" r:id="rId8"/>
    <p:sldId id="271" r:id="rId9"/>
    <p:sldId id="270" r:id="rId10"/>
    <p:sldId id="264" r:id="rId11"/>
    <p:sldId id="266" r:id="rId12"/>
    <p:sldId id="267" r:id="rId13"/>
    <p:sldId id="274" r:id="rId14"/>
    <p:sldId id="272" r:id="rId15"/>
    <p:sldId id="273" r:id="rId16"/>
    <p:sldId id="268" r:id="rId17"/>
    <p:sldId id="269" r:id="rId18"/>
    <p:sldId id="276" r:id="rId19"/>
    <p:sldId id="277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62" d="100"/>
          <a:sy n="162" d="100"/>
        </p:scale>
        <p:origin x="26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s Dorfmeyer" userId="afea01e6-5716-45c1-88be-1e8010b13429" providerId="ADAL" clId="{97B0C473-B23D-3643-9B0D-82FA81469BBB}"/>
    <pc:docChg chg="addSld delSld modSld">
      <pc:chgData name="Jens Dorfmeyer" userId="afea01e6-5716-45c1-88be-1e8010b13429" providerId="ADAL" clId="{97B0C473-B23D-3643-9B0D-82FA81469BBB}" dt="2020-09-02T18:40:35.613" v="68" actId="2696"/>
      <pc:docMkLst>
        <pc:docMk/>
      </pc:docMkLst>
      <pc:sldChg chg="modSp">
        <pc:chgData name="Jens Dorfmeyer" userId="afea01e6-5716-45c1-88be-1e8010b13429" providerId="ADAL" clId="{97B0C473-B23D-3643-9B0D-82FA81469BBB}" dt="2020-09-02T18:37:39.426" v="7" actId="20577"/>
        <pc:sldMkLst>
          <pc:docMk/>
          <pc:sldMk cId="3099850869" sldId="258"/>
        </pc:sldMkLst>
      </pc:sldChg>
      <pc:sldChg chg="modSp">
        <pc:chgData name="Jens Dorfmeyer" userId="afea01e6-5716-45c1-88be-1e8010b13429" providerId="ADAL" clId="{97B0C473-B23D-3643-9B0D-82FA81469BBB}" dt="2020-09-02T18:38:06.332" v="12" actId="20577"/>
        <pc:sldMkLst>
          <pc:docMk/>
          <pc:sldMk cId="1916528228" sldId="261"/>
        </pc:sldMkLst>
      </pc:sldChg>
      <pc:sldChg chg="modSp">
        <pc:chgData name="Jens Dorfmeyer" userId="afea01e6-5716-45c1-88be-1e8010b13429" providerId="ADAL" clId="{97B0C473-B23D-3643-9B0D-82FA81469BBB}" dt="2020-09-02T18:38:31.775" v="17" actId="20577"/>
        <pc:sldMkLst>
          <pc:docMk/>
          <pc:sldMk cId="1758436924" sldId="263"/>
        </pc:sldMkLst>
      </pc:sldChg>
      <pc:sldChg chg="modSp">
        <pc:chgData name="Jens Dorfmeyer" userId="afea01e6-5716-45c1-88be-1e8010b13429" providerId="ADAL" clId="{97B0C473-B23D-3643-9B0D-82FA81469BBB}" dt="2020-09-02T18:39:00.572" v="22" actId="20577"/>
        <pc:sldMkLst>
          <pc:docMk/>
          <pc:sldMk cId="1447217326" sldId="265"/>
        </pc:sldMkLst>
      </pc:sldChg>
      <pc:sldChg chg="modSp new del">
        <pc:chgData name="Jens Dorfmeyer" userId="afea01e6-5716-45c1-88be-1e8010b13429" providerId="ADAL" clId="{97B0C473-B23D-3643-9B0D-82FA81469BBB}" dt="2020-09-02T18:40:35.613" v="68" actId="2696"/>
        <pc:sldMkLst>
          <pc:docMk/>
          <pc:sldMk cId="3731506302" sldId="27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33FD17-D3E7-4408-AA32-EED00ED11C63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EBBE4-F797-458F-94E1-FDBE5D72DAF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4022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855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501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448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316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4490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6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007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8918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388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976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756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C9EB9-7953-40AC-9895-5C3A556EEEF9}" type="datetimeFigureOut">
              <a:rPr lang="de-DE" smtClean="0"/>
              <a:t>04.09.25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4AF7C-6410-4472-A610-62943A59BAE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2744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Informationsabend Jahrgang 10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Herzlich willkommen!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06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Tagesordnung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dirty="0"/>
              <a:t>Begrüßung.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Angebote der Bundesagentur für Arbeit und GJB.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Differenzierung (E/G Kurse im Jahrgang 10).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Vorschau Realschulprüfung (Präsentationsprüfung und zentrale Abschlussarbeiten).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Abschlüsse.</a:t>
            </a:r>
          </a:p>
          <a:p>
            <a:pPr marL="514350" indent="-514350">
              <a:buFont typeface="+mj-lt"/>
              <a:buAutoNum type="arabicPeriod"/>
            </a:pPr>
            <a:r>
              <a:rPr lang="de-DE" dirty="0"/>
              <a:t>Wie geht es nach Jahrgang 10 weiter?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50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/>
              <a:t>Angebote der Bundesagentur für Arbeit und GJB -&gt; Kontakt über Klassenlehrer*innen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Herr Trenner von der Bundesagentur für Arbeit.</a:t>
            </a:r>
          </a:p>
          <a:p>
            <a:pPr lvl="1"/>
            <a:r>
              <a:rPr lang="de-DE" dirty="0"/>
              <a:t>Berufsorientierung.</a:t>
            </a:r>
          </a:p>
          <a:p>
            <a:pPr lvl="1"/>
            <a:r>
              <a:rPr lang="de-DE" dirty="0"/>
              <a:t>Berufsberatung.</a:t>
            </a:r>
          </a:p>
          <a:p>
            <a:pPr lvl="1"/>
            <a:r>
              <a:rPr lang="de-DE" dirty="0"/>
              <a:t>Schullaufbahnberatung.</a:t>
            </a:r>
          </a:p>
          <a:p>
            <a:pPr lvl="1"/>
            <a:r>
              <a:rPr lang="de-DE" dirty="0"/>
              <a:t>Formular über Beratung für FOS.</a:t>
            </a:r>
          </a:p>
          <a:p>
            <a:r>
              <a:rPr lang="de-DE" b="1" dirty="0"/>
              <a:t>Frau Woljanski von der Gesellschaft für Jungendbeschäftigung (GJB).</a:t>
            </a:r>
          </a:p>
          <a:p>
            <a:pPr lvl="1"/>
            <a:r>
              <a:rPr lang="de-DE" dirty="0"/>
              <a:t>Alle Formen der oben beschriebenen Beratungen.</a:t>
            </a:r>
          </a:p>
          <a:p>
            <a:pPr lvl="1"/>
            <a:r>
              <a:rPr lang="de-DE" dirty="0"/>
              <a:t>Fokus auf Ausbildung.</a:t>
            </a:r>
          </a:p>
          <a:p>
            <a:pPr lvl="1"/>
            <a:r>
              <a:rPr lang="de-DE" dirty="0"/>
              <a:t>Gemeinsames verfassen der Bewerbung.</a:t>
            </a:r>
          </a:p>
          <a:p>
            <a:pPr lvl="1"/>
            <a:r>
              <a:rPr lang="de-DE" dirty="0"/>
              <a:t>Nachhilfeangebot.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651" y="794216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28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BO </a:t>
            </a:r>
            <a:r>
              <a:rPr lang="de-DE" dirty="0" err="1"/>
              <a:t>Edumap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/>
          <a:srcRect l="-1052" t="11766" r="44931" b="5612"/>
          <a:stretch/>
        </p:blipFill>
        <p:spPr>
          <a:xfrm>
            <a:off x="6354305" y="1960562"/>
            <a:ext cx="4463512" cy="410705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  <p:pic>
        <p:nvPicPr>
          <p:cNvPr id="8" name="Inhaltsplatzhalter 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069" y="1960562"/>
            <a:ext cx="4107051" cy="4107051"/>
          </a:xfrm>
        </p:spPr>
      </p:pic>
    </p:spTree>
    <p:extLst>
      <p:ext uri="{BB962C8B-B14F-4D97-AF65-F5344CB8AC3E}">
        <p14:creationId xmlns:p14="http://schemas.microsoft.com/office/powerpoint/2010/main" val="1742682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Differenzierung (E/G-Kurse in Jahrgang 10)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6418109"/>
              </p:ext>
            </p:extLst>
          </p:nvPr>
        </p:nvGraphicFramePr>
        <p:xfrm>
          <a:off x="1010642" y="2213811"/>
          <a:ext cx="9873564" cy="27752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45594">
                  <a:extLst>
                    <a:ext uri="{9D8B030D-6E8A-4147-A177-3AD203B41FA5}">
                      <a16:colId xmlns:a16="http://schemas.microsoft.com/office/drawing/2014/main" val="3984762546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2496357065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504294248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578934568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329062613"/>
                    </a:ext>
                  </a:extLst>
                </a:gridCol>
                <a:gridCol w="1645594">
                  <a:extLst>
                    <a:ext uri="{9D8B030D-6E8A-4147-A177-3AD203B41FA5}">
                      <a16:colId xmlns:a16="http://schemas.microsoft.com/office/drawing/2014/main" val="3106453552"/>
                    </a:ext>
                  </a:extLst>
                </a:gridCol>
              </a:tblGrid>
              <a:tr h="741833">
                <a:tc gridSpan="6">
                  <a:txBody>
                    <a:bodyPr/>
                    <a:lstStyle/>
                    <a:p>
                      <a:pPr algn="ctr" fontAlgn="auto"/>
                      <a:r>
                        <a:rPr lang="de-DE" sz="2400" u="none" strike="noStrike" dirty="0">
                          <a:effectLst/>
                        </a:rPr>
                        <a:t>Differenzierung im zehnten Jahrgang                                </a:t>
                      </a:r>
                      <a:endParaRPr lang="de-DE" sz="24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9784325"/>
                  </a:ext>
                </a:extLst>
              </a:tr>
              <a:tr h="753130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>
                          <a:effectLst/>
                        </a:rPr>
                        <a:t>Englisch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 dirty="0">
                          <a:effectLst/>
                        </a:rPr>
                        <a:t>Mathematik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>
                          <a:effectLst/>
                        </a:rPr>
                        <a:t>Deutsch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>
                          <a:effectLst/>
                        </a:rPr>
                        <a:t>2. Fremdspr.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>
                          <a:effectLst/>
                        </a:rPr>
                        <a:t>Chemie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>
                          <a:effectLst/>
                        </a:rPr>
                        <a:t>Biologie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5228358"/>
                  </a:ext>
                </a:extLst>
              </a:tr>
              <a:tr h="1280321"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400" u="none" strike="noStrike" dirty="0">
                          <a:effectLst/>
                        </a:rPr>
                        <a:t>Klasse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Lerngruppe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de-DE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Klasse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5044656"/>
                  </a:ext>
                </a:extLst>
              </a:tr>
            </a:tbl>
          </a:graphicData>
        </a:graphic>
      </p:graphicFrame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7893" y="405136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3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Präsentationsprüfung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Präsentationsprüfung</a:t>
            </a:r>
          </a:p>
          <a:p>
            <a:pPr lvl="1"/>
            <a:r>
              <a:rPr lang="de-DE" dirty="0"/>
              <a:t>Einzelprüfung.</a:t>
            </a:r>
          </a:p>
          <a:p>
            <a:pPr lvl="1"/>
            <a:r>
              <a:rPr lang="de-DE" dirty="0"/>
              <a:t>Hausarbeit ist Grundlage für Präsentation und Nachfragen.</a:t>
            </a:r>
          </a:p>
          <a:p>
            <a:pPr lvl="1"/>
            <a:r>
              <a:rPr lang="de-DE" dirty="0"/>
              <a:t>Präsentation dauert 10 Minuten zuzüglich Nachfragen.</a:t>
            </a:r>
          </a:p>
          <a:p>
            <a:pPr lvl="1"/>
            <a:r>
              <a:rPr lang="de-DE" dirty="0"/>
              <a:t>Bewertungskriterien sind Fachkompetenz, Methodenkompetenz und persönliche Kompetenz. </a:t>
            </a:r>
          </a:p>
          <a:p>
            <a:pPr lvl="1"/>
            <a:r>
              <a:rPr lang="de-DE" dirty="0"/>
              <a:t>Note geht zu 1/3 in die Endnote des Fachs ein, dem die Prüfung zugeordnet wurde. In der Gesamtnote wird ein Prüfungsfach doppelt gewichtet.</a:t>
            </a:r>
          </a:p>
          <a:p>
            <a:pPr lvl="1"/>
            <a:r>
              <a:rPr lang="de-DE" dirty="0"/>
              <a:t>Beruht eine Hausarbeit auf überwiegend nicht eigenen Leistungen, kann die Note 6 vergeben werden. (VOBGM, §53)</a:t>
            </a:r>
          </a:p>
          <a:p>
            <a:pPr marL="457200" lvl="1" indent="0">
              <a:buNone/>
            </a:pPr>
            <a:endParaRPr lang="de-DE" dirty="0"/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17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Präsentationsprüfung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/>
              <a:t>Präsentationsprüfung</a:t>
            </a:r>
          </a:p>
          <a:p>
            <a:pPr lvl="1"/>
            <a:r>
              <a:rPr lang="de-DE" dirty="0"/>
              <a:t>Auftakt findet am 15.09.25 mit den Schülern*innen statt.</a:t>
            </a:r>
          </a:p>
          <a:p>
            <a:pPr lvl="1"/>
            <a:r>
              <a:rPr lang="de-DE" dirty="0"/>
              <a:t>Schüler*innen wählen ein Thema/Fragestellung (alle Fächer außer M, D, E und WPU).</a:t>
            </a:r>
          </a:p>
          <a:p>
            <a:pPr lvl="1"/>
            <a:r>
              <a:rPr lang="de-DE" dirty="0"/>
              <a:t>Thema wird strukturiert, erste Informationen gesammelt und ein </a:t>
            </a:r>
            <a:r>
              <a:rPr lang="de-DE" b="1" dirty="0"/>
              <a:t>Antrag</a:t>
            </a:r>
            <a:r>
              <a:rPr lang="de-DE" dirty="0"/>
              <a:t> ausgefüllt.</a:t>
            </a:r>
          </a:p>
          <a:p>
            <a:pPr lvl="1"/>
            <a:r>
              <a:rPr lang="de-DE" dirty="0"/>
              <a:t>Schüler*innen suchen sich am 30.09.25 einen Prüfer*in und lassen sich an einem weiteren Termin beraten.</a:t>
            </a:r>
          </a:p>
          <a:p>
            <a:pPr lvl="1"/>
            <a:r>
              <a:rPr lang="de-DE" dirty="0"/>
              <a:t>Abgabe des Themas bei der Schulleitung am 27.10.2025.</a:t>
            </a:r>
          </a:p>
          <a:p>
            <a:pPr lvl="1"/>
            <a:r>
              <a:rPr lang="de-DE" dirty="0"/>
              <a:t>Abgabe der Hausarbeit am 21.11.2025.</a:t>
            </a:r>
          </a:p>
          <a:p>
            <a:pPr lvl="1"/>
            <a:r>
              <a:rPr lang="de-DE" dirty="0"/>
              <a:t>Prüfung am Do., 04.12.25 Nachmittag und Fr., 05.12.2025 ganzer Tag.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36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3048000" y="1000515"/>
            <a:ext cx="6096000" cy="485697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Warum wird das Wohnen unbezahlbar?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hat sich E-Sport in der Gesellschaft etabliert?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werden Bakterien resistent?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funktioniert ein Zweitaktmotor?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Warum altern wir?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lernen Menschen mit Autismus?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de-DE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Wie hat Musik die Gesellschaft ab den 70ern bis heute verändert?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83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Realschulprüfungen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Zentrale Abschlussarbeiten in Deutsch, Englisch und Mathe:</a:t>
            </a:r>
          </a:p>
          <a:p>
            <a:pPr marL="0" indent="0">
              <a:buNone/>
            </a:pPr>
            <a:r>
              <a:rPr lang="de-DE" dirty="0"/>
              <a:t>18.05.2026 – 22.05.2026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Nachprüfungen:</a:t>
            </a:r>
          </a:p>
          <a:p>
            <a:pPr marL="0" indent="0">
              <a:buNone/>
            </a:pPr>
            <a:r>
              <a:rPr lang="de-DE" dirty="0"/>
              <a:t>01.06.2026-03.06.2026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Bei Krankheit Anruf bis 8h00 im Sekretariat!!!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80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Realschulabschluss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Noten: G-Kurs Note 3, E-Kurs Note 4</a:t>
            </a:r>
          </a:p>
          <a:p>
            <a:pPr lvl="0"/>
            <a:r>
              <a:rPr lang="de-DE" dirty="0"/>
              <a:t>Gesamtleistung (Noten + Prüfungen 4,4)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77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Qualifizierender Realschulabschluss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2 x E-Kurs (1 x aus D, E, M)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Noten: G-Kurs Note 3, E-Kurs Note 4</a:t>
            </a:r>
          </a:p>
          <a:p>
            <a:pPr lvl="0"/>
            <a:r>
              <a:rPr lang="de-DE" dirty="0"/>
              <a:t>Gesamtleistung M, D, E + Prüfung 3,0. Restliche Fächer 3,0.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29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Versetzung in die Gymnasiale Oberstufe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3 x E-Kurs (2 X aus D, M, E)</a:t>
            </a:r>
          </a:p>
          <a:p>
            <a:pPr lvl="0"/>
            <a:r>
              <a:rPr lang="de-DE" dirty="0"/>
              <a:t>Sonst G-Kurs</a:t>
            </a:r>
          </a:p>
          <a:p>
            <a:pPr lvl="0"/>
            <a:r>
              <a:rPr lang="de-DE" dirty="0"/>
              <a:t>Alle nicht leistungsdifferenzierten Fächer mind. Note 3</a:t>
            </a:r>
          </a:p>
          <a:p>
            <a:pPr lvl="0"/>
            <a:r>
              <a:rPr lang="de-DE" dirty="0"/>
              <a:t>E-Kurs Noten 2, 3, 3, sonst Note 4</a:t>
            </a:r>
          </a:p>
          <a:p>
            <a:pPr lvl="0"/>
            <a:r>
              <a:rPr lang="de-DE" dirty="0"/>
              <a:t>G-Kurs Note 2</a:t>
            </a:r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255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Abschlüsse an der FES</a:t>
            </a:r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1293412"/>
              </p:ext>
            </p:extLst>
          </p:nvPr>
        </p:nvGraphicFramePr>
        <p:xfrm>
          <a:off x="3731175" y="1439863"/>
          <a:ext cx="3829050" cy="541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62" imgH="8020050" progId="AcroExch.Document.DC">
                  <p:embed/>
                </p:oleObj>
              </mc:Choice>
              <mc:Fallback>
                <p:oleObj name="Acrobat Document" r:id="rId2" imgW="5667162" imgH="8020050" progId="AcroExch.Document.DC">
                  <p:embed/>
                  <p:pic>
                    <p:nvPicPr>
                      <p:cNvPr id="3" name="Objek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31175" y="1439863"/>
                        <a:ext cx="3829050" cy="541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1641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		     </a:t>
            </a:r>
            <a:r>
              <a:rPr lang="de-DE" sz="5400" dirty="0"/>
              <a:t>Halbjahreszeugnis!!!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466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/>
          <p:nvPr/>
        </p:nvSpPr>
        <p:spPr>
          <a:xfrm>
            <a:off x="4308955" y="2325666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Realschul-abschluss (</a:t>
            </a:r>
            <a:r>
              <a:rPr lang="de-DE" dirty="0" err="1"/>
              <a:t>Quali</a:t>
            </a:r>
            <a:r>
              <a:rPr lang="de-DE" dirty="0"/>
              <a:t>)</a:t>
            </a:r>
          </a:p>
        </p:txBody>
      </p:sp>
      <p:sp>
        <p:nvSpPr>
          <p:cNvPr id="4" name="Ellipse 3"/>
          <p:cNvSpPr/>
          <p:nvPr/>
        </p:nvSpPr>
        <p:spPr>
          <a:xfrm>
            <a:off x="2018778" y="778702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Ausbildung (dual)</a:t>
            </a:r>
          </a:p>
        </p:txBody>
      </p:sp>
      <p:sp>
        <p:nvSpPr>
          <p:cNvPr id="5" name="Ellipse 4"/>
          <p:cNvSpPr/>
          <p:nvPr/>
        </p:nvSpPr>
        <p:spPr>
          <a:xfrm>
            <a:off x="6100175" y="778701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Ausbildung (vollschulisch)</a:t>
            </a:r>
          </a:p>
        </p:txBody>
      </p:sp>
      <p:sp>
        <p:nvSpPr>
          <p:cNvPr id="6" name="Ellipse 5"/>
          <p:cNvSpPr/>
          <p:nvPr/>
        </p:nvSpPr>
        <p:spPr>
          <a:xfrm>
            <a:off x="8463419" y="302714"/>
            <a:ext cx="1782872" cy="1025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Schneider</a:t>
            </a:r>
          </a:p>
        </p:txBody>
      </p:sp>
      <p:sp>
        <p:nvSpPr>
          <p:cNvPr id="7" name="Ellipse 6"/>
          <p:cNvSpPr/>
          <p:nvPr/>
        </p:nvSpPr>
        <p:spPr>
          <a:xfrm>
            <a:off x="8442542" y="1367426"/>
            <a:ext cx="2029217" cy="1112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Zweijährige Höhere Berufsfachschule</a:t>
            </a:r>
          </a:p>
        </p:txBody>
      </p:sp>
      <p:sp>
        <p:nvSpPr>
          <p:cNvPr id="8" name="Rechteck 7"/>
          <p:cNvSpPr/>
          <p:nvPr/>
        </p:nvSpPr>
        <p:spPr>
          <a:xfrm>
            <a:off x="9356942" y="2480154"/>
            <a:ext cx="2446751" cy="2404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Staatl. Gepr. Assistenzen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Bekleidungstechnik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Bürowirtschaft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Fremdsprachensekretär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Informatik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de-DE" dirty="0"/>
              <a:t>Sozialassistenz</a:t>
            </a:r>
          </a:p>
        </p:txBody>
      </p:sp>
      <p:sp>
        <p:nvSpPr>
          <p:cNvPr id="9" name="Ellipse 8"/>
          <p:cNvSpPr/>
          <p:nvPr/>
        </p:nvSpPr>
        <p:spPr>
          <a:xfrm>
            <a:off x="1317321" y="3058439"/>
            <a:ext cx="2342367" cy="1465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FOS</a:t>
            </a:r>
          </a:p>
        </p:txBody>
      </p:sp>
      <p:sp>
        <p:nvSpPr>
          <p:cNvPr id="10" name="Ellipse 9"/>
          <p:cNvSpPr/>
          <p:nvPr/>
        </p:nvSpPr>
        <p:spPr>
          <a:xfrm>
            <a:off x="4479098" y="4152378"/>
            <a:ext cx="2471892" cy="17369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BG und GO (kein Rechtsanspruch)</a:t>
            </a:r>
          </a:p>
        </p:txBody>
      </p:sp>
      <p:cxnSp>
        <p:nvCxnSpPr>
          <p:cNvPr id="11" name="Gerader Verbinder 10"/>
          <p:cNvCxnSpPr/>
          <p:nvPr/>
        </p:nvCxnSpPr>
        <p:spPr>
          <a:xfrm>
            <a:off x="4183693" y="1923790"/>
            <a:ext cx="613775" cy="5563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Gerader Verbinder 11"/>
          <p:cNvCxnSpPr>
            <a:stCxn id="5" idx="3"/>
          </p:cNvCxnSpPr>
          <p:nvPr/>
        </p:nvCxnSpPr>
        <p:spPr>
          <a:xfrm flipH="1">
            <a:off x="6100175" y="2029622"/>
            <a:ext cx="343032" cy="45053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>
            <a:off x="5480138" y="3745282"/>
            <a:ext cx="0" cy="40709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Gerader Verbinder 13"/>
          <p:cNvCxnSpPr/>
          <p:nvPr/>
        </p:nvCxnSpPr>
        <p:spPr>
          <a:xfrm flipV="1">
            <a:off x="3762505" y="3444658"/>
            <a:ext cx="716593" cy="3465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Grafik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826" y="4243217"/>
            <a:ext cx="2462997" cy="2414225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759" y="295358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7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geht es nach Jahrgang 10 weiter?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/>
              <a:t>Fachoberschule (FOS) Anmeldung</a:t>
            </a:r>
          </a:p>
          <a:p>
            <a:r>
              <a:rPr lang="de-DE" dirty="0"/>
              <a:t>über abgebende Schule.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de-DE" dirty="0"/>
              <a:t>Realschulabschluss + Noten 3, 3, 4 (E-Kurs Niveau) in den Fächern D, M, E + Eignungsfeststellung der abgebenden Schule</a:t>
            </a:r>
          </a:p>
          <a:p>
            <a:pPr lvl="0"/>
            <a:r>
              <a:rPr lang="de-DE" dirty="0"/>
              <a:t>QRA</a:t>
            </a:r>
          </a:p>
          <a:p>
            <a:pPr lvl="0"/>
            <a:r>
              <a:rPr lang="de-DE" dirty="0"/>
              <a:t>V11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de-DE" dirty="0"/>
              <a:t>(Berufliches) Gymnasium. Anmeldung über abgebende Schule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de-DE" dirty="0"/>
              <a:t>QRA</a:t>
            </a:r>
          </a:p>
          <a:p>
            <a:pPr lvl="0"/>
            <a:r>
              <a:rPr lang="de-DE" dirty="0"/>
              <a:t>V11</a:t>
            </a:r>
          </a:p>
          <a:p>
            <a:pPr lvl="0"/>
            <a:r>
              <a:rPr lang="de-DE" dirty="0"/>
              <a:t>RA Durchschnitt in D, M, E, 1 x Naturwissenschaft 2,9 + restliche Fächer 2,9 + Eignungsfeststellung der abgebenden Schule.</a:t>
            </a:r>
          </a:p>
          <a:p>
            <a:endParaRPr lang="de-DE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33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Wie geht es nach Jahrgang 10 weiter?</a:t>
            </a:r>
          </a:p>
        </p:txBody>
      </p:sp>
      <p:sp>
        <p:nvSpPr>
          <p:cNvPr id="8" name="Inhalts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Weiterführende Schule</a:t>
            </a:r>
          </a:p>
          <a:p>
            <a:endParaRPr lang="de-DE" b="1" dirty="0"/>
          </a:p>
          <a:p>
            <a:r>
              <a:rPr lang="de-DE" b="1" dirty="0"/>
              <a:t>Beginn einer Ausbildung</a:t>
            </a:r>
            <a:endParaRPr lang="de-DE" dirty="0"/>
          </a:p>
          <a:p>
            <a:pPr marL="0" indent="0">
              <a:buNone/>
            </a:pPr>
            <a:r>
              <a:rPr lang="de-DE" b="1" dirty="0"/>
              <a:t> </a:t>
            </a:r>
            <a:endParaRPr lang="de-DE" dirty="0"/>
          </a:p>
          <a:p>
            <a:r>
              <a:rPr lang="de-DE" b="1" dirty="0"/>
              <a:t>Freiwilliges soziales Jahr</a:t>
            </a:r>
            <a:endParaRPr lang="de-DE" dirty="0"/>
          </a:p>
          <a:p>
            <a:pPr marL="0" indent="0">
              <a:buNone/>
            </a:pPr>
            <a:endParaRPr lang="de-DE" dirty="0"/>
          </a:p>
          <a:p>
            <a:r>
              <a:rPr lang="de-DE" b="1" dirty="0"/>
              <a:t>Auslandsjahr</a:t>
            </a:r>
            <a:endParaRPr lang="de-DE" dirty="0"/>
          </a:p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079" y="396235"/>
            <a:ext cx="1426906" cy="103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935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25FD6403-39EF-9970-6C26-38D19BF14BAE}"/>
              </a:ext>
            </a:extLst>
          </p:cNvPr>
          <p:cNvSpPr txBox="1"/>
          <p:nvPr/>
        </p:nvSpPr>
        <p:spPr>
          <a:xfrm>
            <a:off x="1042908" y="1905506"/>
            <a:ext cx="99595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4800" dirty="0"/>
              <a:t>23.10.25 Vorstellung der weiterführenden Schulen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DE" sz="48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DE" sz="4800" dirty="0"/>
              <a:t>26.11.25 Lernentwicklungsgespräche</a:t>
            </a:r>
          </a:p>
        </p:txBody>
      </p:sp>
    </p:spTree>
    <p:extLst>
      <p:ext uri="{BB962C8B-B14F-4D97-AF65-F5344CB8AC3E}">
        <p14:creationId xmlns:p14="http://schemas.microsoft.com/office/powerpoint/2010/main" val="881139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4E7A33-B8C9-B4AF-334E-0452ED10D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0F06214-FCA9-50B6-8414-9F287C5EE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>
                <a:solidFill>
                  <a:srgbClr val="FF0000"/>
                </a:solidFill>
              </a:rPr>
              <a:t>EB Wahl</a:t>
            </a:r>
          </a:p>
          <a:p>
            <a:r>
              <a:rPr lang="de-DE" dirty="0">
                <a:solidFill>
                  <a:srgbClr val="FF0000"/>
                </a:solidFill>
              </a:rPr>
              <a:t>Abstimmung Klassenfahrt</a:t>
            </a:r>
          </a:p>
          <a:p>
            <a:r>
              <a:rPr lang="de-DE" dirty="0">
                <a:solidFill>
                  <a:srgbClr val="FF0000"/>
                </a:solidFill>
              </a:rPr>
              <a:t>Einwilligung Klassenfahrt</a:t>
            </a:r>
          </a:p>
          <a:p>
            <a:r>
              <a:rPr lang="de-DE" dirty="0">
                <a:solidFill>
                  <a:srgbClr val="FF0000"/>
                </a:solidFill>
              </a:rPr>
              <a:t>Mittagspause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1041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628</Words>
  <Application>Microsoft Office PowerPoint</Application>
  <PresentationFormat>Breitbild</PresentationFormat>
  <Paragraphs>127</Paragraphs>
  <Slides>19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0" baseType="lpstr">
      <vt:lpstr>Office</vt:lpstr>
      <vt:lpstr>Informationsabend Jahrgang 10</vt:lpstr>
      <vt:lpstr>Tagesordnung</vt:lpstr>
      <vt:lpstr>Angebote der Bundesagentur für Arbeit und GJB -&gt; Kontakt über Klassenlehrer*innen</vt:lpstr>
      <vt:lpstr>BO Edumap</vt:lpstr>
      <vt:lpstr>Differenzierung (E/G-Kurse in Jahrgang 10)</vt:lpstr>
      <vt:lpstr>Präsentationsprüfung</vt:lpstr>
      <vt:lpstr>Präsentationsprüfung</vt:lpstr>
      <vt:lpstr>PowerPoint-Präsentation</vt:lpstr>
      <vt:lpstr>Realschulprüfungen</vt:lpstr>
      <vt:lpstr>Realschulabschluss</vt:lpstr>
      <vt:lpstr>Qualifizierender Realschulabschluss</vt:lpstr>
      <vt:lpstr>Versetzung in die Gymnasiale Oberstufe</vt:lpstr>
      <vt:lpstr>Abschlüsse an der FES</vt:lpstr>
      <vt:lpstr>PowerPoint-Präsentation</vt:lpstr>
      <vt:lpstr>PowerPoint-Präsentation</vt:lpstr>
      <vt:lpstr>Wie geht es nach Jahrgang 10 weiter?</vt:lpstr>
      <vt:lpstr>Wie geht es nach Jahrgang 10 weiter?</vt:lpstr>
      <vt:lpstr>PowerPoint-Präsentation</vt:lpstr>
      <vt:lpstr>PowerPoint-Präsentation</vt:lpstr>
    </vt:vector>
  </TitlesOfParts>
  <Company>Stadtschulamt Frankfurt am Main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Informationsabend Jahrgang 10</dc:title>
  <dc:creator>Dorfmeyer, Jens</dc:creator>
  <cp:lastModifiedBy>Jens Dorfmeyer</cp:lastModifiedBy>
  <cp:revision>58</cp:revision>
  <dcterms:created xsi:type="dcterms:W3CDTF">2020-09-01T12:40:15Z</dcterms:created>
  <dcterms:modified xsi:type="dcterms:W3CDTF">2025-09-04T16:38:15Z</dcterms:modified>
</cp:coreProperties>
</file>