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modernComment_115_4557C946.xml" ContentType="application/vnd.ms-powerpoint.comments+xml"/>
  <Override PartName="/ppt/comments/modernComment_129_187B71D9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9" r:id="rId4"/>
    <p:sldId id="270" r:id="rId5"/>
    <p:sldId id="268" r:id="rId6"/>
    <p:sldId id="269" r:id="rId7"/>
    <p:sldId id="265" r:id="rId8"/>
    <p:sldId id="260" r:id="rId9"/>
    <p:sldId id="266" r:id="rId10"/>
    <p:sldId id="267" r:id="rId11"/>
    <p:sldId id="261" r:id="rId12"/>
    <p:sldId id="262" r:id="rId13"/>
    <p:sldId id="263" r:id="rId14"/>
    <p:sldId id="264" r:id="rId15"/>
    <p:sldId id="275" r:id="rId16"/>
    <p:sldId id="272" r:id="rId17"/>
    <p:sldId id="273" r:id="rId18"/>
    <p:sldId id="277" r:id="rId19"/>
    <p:sldId id="274" r:id="rId20"/>
    <p:sldId id="279" r:id="rId21"/>
    <p:sldId id="276" r:id="rId22"/>
    <p:sldId id="278" r:id="rId23"/>
    <p:sldId id="283" r:id="rId24"/>
    <p:sldId id="284" r:id="rId25"/>
    <p:sldId id="285" r:id="rId26"/>
    <p:sldId id="293" r:id="rId27"/>
    <p:sldId id="287" r:id="rId28"/>
    <p:sldId id="288" r:id="rId29"/>
    <p:sldId id="289" r:id="rId30"/>
    <p:sldId id="290" r:id="rId31"/>
    <p:sldId id="291" r:id="rId32"/>
    <p:sldId id="292" r:id="rId33"/>
    <p:sldId id="294" r:id="rId34"/>
    <p:sldId id="296" r:id="rId35"/>
    <p:sldId id="295" r:id="rId36"/>
    <p:sldId id="280" r:id="rId37"/>
    <p:sldId id="282" r:id="rId38"/>
    <p:sldId id="297" r:id="rId3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76D4861-FA07-AC60-9962-42E2AA907374}" name="Aleksandra Ratkovic" initials="AR" userId="e04038efdb037731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29"/>
    <p:restoredTop sz="94720"/>
  </p:normalViewPr>
  <p:slideViewPr>
    <p:cSldViewPr snapToGrid="0">
      <p:cViewPr varScale="1">
        <p:scale>
          <a:sx n="90" d="100"/>
          <a:sy n="90" d="100"/>
        </p:scale>
        <p:origin x="232" y="4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omments/modernComment_115_4557C94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F16EC943-96F7-E741-A05F-30A8876D95BB}" authorId="{876D4861-FA07-AC60-9962-42E2AA907374}" created="2025-06-05T08:51:38.258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1163381062" sldId="277"/>
      <ac:spMk id="3" creationId="{E0A1C503-28CC-5FF8-1159-007B5018BB4C}"/>
      <ac:txMk cp="10" len="14">
        <ac:context len="487" hash="693972561"/>
      </ac:txMk>
    </ac:txMkLst>
    <p188:pos x="4233863" y="560388"/>
    <p188:txBody>
      <a:bodyPr/>
      <a:lstStyle/>
      <a:p>
        <a:r>
          <a:rPr lang="de-DE"/>
          <a:t>Neue Formulierung finden </a:t>
        </a:r>
      </a:p>
    </p188:txBody>
  </p188:cm>
</p188:cmLst>
</file>

<file path=ppt/comments/modernComment_129_187B71D9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4780646-F13B-0740-A0BD-9CD4FC3B7BAC}" authorId="{876D4861-FA07-AC60-9962-42E2AA907374}" created="2025-06-05T10:24:30.840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410743257" sldId="297"/>
      <ac:spMk id="2" creationId="{5885C1AC-CF26-C076-6E01-1036AAC2CED5}"/>
      <ac:txMk cp="0" len="8">
        <ac:context len="9" hash="3176216703"/>
      </ac:txMk>
    </ac:txMkLst>
    <p188:pos x="2647950" y="877888"/>
    <p188:replyLst>
      <p188:reply id="{E3061548-E8A4-594F-97D1-0F38046F3A96}" authorId="{876D4861-FA07-AC60-9962-42E2AA907374}" created="2025-06-05T10:24:44.209">
        <p188:txBody>
          <a:bodyPr/>
          <a:lstStyle/>
          <a:p>
            <a:r>
              <a:rPr lang="de-DE"/>
              <a:t>Am Ende jedes Workshops einplanen</a:t>
            </a:r>
          </a:p>
        </p188:txBody>
      </p188:reply>
    </p188:replyLst>
    <p188:txBody>
      <a:bodyPr/>
      <a:lstStyle/>
      <a:p>
        <a:r>
          <a:rPr lang="de-DE"/>
          <a:t>Diese Folie soll Themenabschnitte markieren und themenbezogene Fragen klären. Markante Folie erstellen, die wiederverwendet wird. 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CF526-5D09-E24E-A77E-9404EA899238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49E62-650B-6F45-B8EC-72C6D1F6A3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8578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949E62-650B-6F45-B8EC-72C6D1F6A34C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89402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949E62-650B-6F45-B8EC-72C6D1F6A34C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317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61CD57-B59D-5502-FC44-4B7086691E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8A6729C-9832-7FA0-ABA4-B9A97F9418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0DF9FF6-1085-EEB2-A1BB-6DC4F6D53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9D60DC6-7D2B-11F1-A124-4C5055C8D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368F921-86D0-5D38-B109-092B19984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1762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E9E45D-90BF-9486-39B5-6BEB77B4D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EDBEDE6-5EBB-9EDA-BB82-D6B73431E1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25DCAC5-10C0-82F1-3B57-05666B785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2AE505F-25E1-C1B2-22DC-4C7B545E5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530838-913A-727D-ECC4-443955832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0121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A0970D-AD9B-6646-89D1-A362BC8DA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B49C8C5-257C-9E32-C01C-75EAE86F9E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111DC7-66BC-BD85-28BE-6462529E0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725B728-A6D5-F420-49B6-E206FCFD9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009E52D-D31B-910C-D5AC-774EE9573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64981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9F7D33-C01D-FB79-8065-A76993D86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2A3F45C-9FCE-0535-5D6A-E5DDBD1B6E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9A503F0-761C-2FEB-89B5-470355A22E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B6D3464-E144-2904-EC37-B0103252C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A566CEB-F5D0-4369-222C-00DE8A5DA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3C11F31-1101-4A27-E3B7-D3F8E00B8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9650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685AA3-4108-E05E-B8E4-9244429C2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13E293A-50CA-97A7-1532-049EBC310C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1BA39FA-B649-C62D-FE8F-192291A1BA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24E4AFA-21B3-0D71-E534-B93044B05B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30C68408-892C-9C11-75C6-9FF11F1514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97CA3B69-2E26-FE8C-2A5B-557A8AE43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946043E-2086-39D9-54F5-7B44F9DDC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359BFB4-DB53-4FCF-C785-6D12B1BB7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8990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62ADC8-F907-56EA-9788-084D749FE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DDE43CF-F445-C4CC-57F7-50B82D472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172E3C9-1436-E60D-9842-4DA348F3F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AAA2A29-36BC-5B43-CAEE-67267BDA7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3250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CE4A4C7-0B33-60C0-D140-1625AAA8E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228B042-F249-898E-C5E8-0BD8BD11C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AD4AE7A-4576-FF5C-B877-22872D454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52877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CBA1AB7-728D-002F-BB7E-59392F77E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CD9AE0F-231F-8C92-EBD5-A97C44B6E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30F015E-412E-450F-E913-4657DDA467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98A3432-EC45-F295-8440-9F8B3AE43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9D4E793-81E0-3BC7-B935-C63798B8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1612D3A-7544-D319-6C73-A5324A822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7523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603F89-4395-EE02-F7FF-A5694E02D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1D6395B-F990-32B4-E82E-F0778607C2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2889C29-69A6-1FE6-F725-5BB1020199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74DDE26-70E0-89EF-BAF0-9E118E49E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9FA8134-D11B-65D1-EFC6-C2CBF9B53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7DCC30D-5D91-7639-5B7A-A823A46E0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2315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58FA9E-FD05-95DC-482A-AD58CAED8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2895C2B-E256-D8D7-C584-A5E4C62DC5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B42D382-7595-A59A-DDD2-43D25491F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EBBEDBE-B9A7-21C9-C8F1-0DD93CAB9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4A72C41-29B7-D93C-10C1-C3145E6B4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1264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2A81B68B-E0F4-AA92-E84E-8CF93BDF12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E79391E-6517-141A-9323-8F15F516E3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DFCC538-6DF8-D640-8343-E097FFCF7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46D5190-C10C-F280-48ED-EEC45C002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53D5235-48E1-0584-EDCF-4F92BCA49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5363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19213007-FEA0-957C-327E-2F99775DA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7C1AA7B-94EE-674C-221C-60A2018B55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4592EA5-A622-4B8A-F014-8EFC11A5FE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77C6C4-BF44-414A-A56F-4B912A7A88CD}" type="datetimeFigureOut">
              <a:rPr lang="de-DE" smtClean="0"/>
              <a:t>05.06.25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8C6CAF4-865E-771C-7280-238A9682A8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DD84CFC-28A4-BA6E-F372-F7211A2901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30D4EB-92A7-D64A-8BE3-EAE2A5E2E39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6662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G"/><Relationship Id="rId11" Type="http://schemas.openxmlformats.org/officeDocument/2006/relationships/image" Target="../media/image41.JPG"/><Relationship Id="rId5" Type="http://schemas.openxmlformats.org/officeDocument/2006/relationships/image" Target="../media/image35.JPG"/><Relationship Id="rId10" Type="http://schemas.openxmlformats.org/officeDocument/2006/relationships/image" Target="../media/image40.JPG"/><Relationship Id="rId4" Type="http://schemas.openxmlformats.org/officeDocument/2006/relationships/image" Target="../media/image34.JPG"/><Relationship Id="rId9" Type="http://schemas.openxmlformats.org/officeDocument/2006/relationships/image" Target="../media/image39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15_4557C94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entimeter.com/de-DE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29_187B71D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A0D3E1-9317-9835-873D-D3D38BC6F2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Workshop </a:t>
            </a:r>
            <a:br>
              <a:rPr lang="de-DE" dirty="0"/>
            </a:br>
            <a:r>
              <a:rPr lang="de-DE" dirty="0"/>
              <a:t>„Unterrichten mit Lernlandkarten“ an der </a:t>
            </a:r>
            <a:r>
              <a:rPr lang="de-DE" dirty="0" err="1"/>
              <a:t>Freili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50968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EE05D8-99F4-70FE-8888-808B6CB05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205" y="18255"/>
            <a:ext cx="10515600" cy="1325563"/>
          </a:xfrm>
        </p:spPr>
        <p:txBody>
          <a:bodyPr/>
          <a:lstStyle/>
          <a:p>
            <a:r>
              <a:rPr lang="de-DE" dirty="0"/>
              <a:t>Inhalt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4B6E083-3D47-9FB8-E082-DFEEBFFB94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205" y="1129505"/>
            <a:ext cx="10515600" cy="5019404"/>
          </a:xfrm>
        </p:spPr>
        <p:txBody>
          <a:bodyPr>
            <a:normAutofit fontScale="85000" lnSpcReduction="10000"/>
          </a:bodyPr>
          <a:lstStyle/>
          <a:p>
            <a:r>
              <a:rPr lang="de-DE" dirty="0">
                <a:solidFill>
                  <a:schemeClr val="accent6"/>
                </a:solidFill>
              </a:rPr>
              <a:t>Einstieg: Was ist das? Was sind die Ziele? Fragen stellen und Fokus setzen </a:t>
            </a:r>
          </a:p>
          <a:p>
            <a:endParaRPr lang="de-DE" dirty="0">
              <a:solidFill>
                <a:schemeClr val="accent6"/>
              </a:solidFill>
            </a:endParaRPr>
          </a:p>
          <a:p>
            <a:r>
              <a:rPr lang="de-DE" dirty="0">
                <a:solidFill>
                  <a:schemeClr val="accent6"/>
                </a:solidFill>
              </a:rPr>
              <a:t>Lernumgebung: Materialorganisation, Klassenraumgestaltung, Sitzplatzorganisation, Classroom Management insgesamt </a:t>
            </a:r>
          </a:p>
          <a:p>
            <a:r>
              <a:rPr lang="de-DE" dirty="0">
                <a:solidFill>
                  <a:schemeClr val="accent6"/>
                </a:solidFill>
              </a:rPr>
              <a:t>Selbstständiges Arbeiten einführen </a:t>
            </a:r>
          </a:p>
          <a:p>
            <a:pPr lvl="1"/>
            <a:r>
              <a:rPr lang="de-DE" dirty="0">
                <a:solidFill>
                  <a:schemeClr val="accent6"/>
                </a:solidFill>
              </a:rPr>
              <a:t>An verschiedene Aufgabenformate heranführen, die Teil des Arbeitsplans sind, z.B. Digitales , Logico, Spiele </a:t>
            </a:r>
          </a:p>
          <a:p>
            <a:r>
              <a:rPr lang="de-DE" dirty="0">
                <a:solidFill>
                  <a:schemeClr val="accent2"/>
                </a:solidFill>
              </a:rPr>
              <a:t>Inputfrequenzen planen </a:t>
            </a:r>
            <a:r>
              <a:rPr lang="de-DE" dirty="0"/>
              <a:t>und Gestaltung der Lernzeiten </a:t>
            </a:r>
          </a:p>
          <a:p>
            <a:r>
              <a:rPr lang="de-DE" dirty="0">
                <a:solidFill>
                  <a:schemeClr val="accent5"/>
                </a:solidFill>
              </a:rPr>
              <a:t>Positives Lernklima </a:t>
            </a:r>
          </a:p>
          <a:p>
            <a:r>
              <a:rPr lang="de-DE" dirty="0">
                <a:solidFill>
                  <a:schemeClr val="accent6"/>
                </a:solidFill>
              </a:rPr>
              <a:t>Selbstreflexion der Lehrkraft </a:t>
            </a:r>
          </a:p>
          <a:p>
            <a:r>
              <a:rPr lang="de-DE" dirty="0">
                <a:solidFill>
                  <a:schemeClr val="accent5"/>
                </a:solidFill>
              </a:rPr>
              <a:t>Multiprofessionell arbeiten </a:t>
            </a:r>
          </a:p>
          <a:p>
            <a:r>
              <a:rPr lang="de-DE" dirty="0">
                <a:solidFill>
                  <a:schemeClr val="accent2"/>
                </a:solidFill>
              </a:rPr>
              <a:t>Zusammenarbeit im Jahrgang </a:t>
            </a:r>
            <a:r>
              <a:rPr lang="de-DE" dirty="0"/>
              <a:t>, </a:t>
            </a:r>
            <a:r>
              <a:rPr lang="de-DE" dirty="0">
                <a:solidFill>
                  <a:schemeClr val="accent2"/>
                </a:solidFill>
              </a:rPr>
              <a:t>Evaluation</a:t>
            </a:r>
            <a:r>
              <a:rPr lang="de-DE" dirty="0"/>
              <a:t> und Mitarbeit/Weiterentwicklung (Themen: Überblick über Lernstände behalten, Korrekturen…) 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1952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A6C07E1-AB60-AA1F-A3A6-78C9A2EFD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5862396" cy="1527048"/>
          </a:xfrm>
        </p:spPr>
        <p:txBody>
          <a:bodyPr anchor="b">
            <a:normAutofit/>
          </a:bodyPr>
          <a:lstStyle/>
          <a:p>
            <a:r>
              <a:rPr lang="de-DE" dirty="0"/>
              <a:t>Einstieg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29D9010-0FD7-279D-D553-904420A89D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212848"/>
            <a:ext cx="5862396" cy="4096512"/>
          </a:xfrm>
        </p:spPr>
        <p:txBody>
          <a:bodyPr>
            <a:normAutofit/>
          </a:bodyPr>
          <a:lstStyle/>
          <a:p>
            <a:r>
              <a:rPr lang="de-DE" sz="1800"/>
              <a:t>Post It‘s, Flipchart </a:t>
            </a:r>
          </a:p>
          <a:p>
            <a:r>
              <a:rPr lang="de-DE" sz="1800"/>
              <a:t>Farbe 1: Was ist </a:t>
            </a:r>
          </a:p>
          <a:p>
            <a:r>
              <a:rPr lang="de-DE" sz="1800"/>
              <a:t>Farbe 2: Welche Kompetenzen </a:t>
            </a:r>
          </a:p>
          <a:p>
            <a:r>
              <a:rPr lang="de-DE" sz="1800"/>
              <a:t>Farbe 3: Mit welchen Fragen komme ich heute hierher </a:t>
            </a:r>
          </a:p>
          <a:p>
            <a:r>
              <a:rPr lang="de-DE" sz="1800"/>
              <a:t>Für uns: Fragen clustern </a:t>
            </a:r>
          </a:p>
          <a:p>
            <a:r>
              <a:rPr lang="de-DE" sz="1800"/>
              <a:t>Sammlung „Was ist Lernlandkarte und welche Kompetenzen der Schüler*innen wollen wir mit der Lernlandkarte stärken?“ </a:t>
            </a:r>
          </a:p>
          <a:p>
            <a:r>
              <a:rPr lang="de-DE" sz="1800"/>
              <a:t>Gemeinsam mit der Gruppe Fokus für die Sitzung setzen </a:t>
            </a:r>
          </a:p>
          <a:p>
            <a:endParaRPr lang="de-DE" sz="1800"/>
          </a:p>
        </p:txBody>
      </p:sp>
      <p:pic>
        <p:nvPicPr>
          <p:cNvPr id="7" name="Grafik 6" descr="Post-it-Notizen Silhouette">
            <a:extLst>
              <a:ext uri="{FF2B5EF4-FFF2-40B4-BE49-F238E27FC236}">
                <a16:creationId xmlns:a16="http://schemas.microsoft.com/office/drawing/2014/main" id="{CE3E641C-F112-C2FD-CE60-1408B75B14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91395" y="1102440"/>
            <a:ext cx="4681506" cy="468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02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82" name="Rectangle 7181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4" name="Rectangle 7183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4CA6106-48D2-9B74-6661-D028834EE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509" y="704144"/>
            <a:ext cx="4435091" cy="54497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de-DE" sz="3600" i="1" dirty="0"/>
              <a:t>Stell dir vor, du musst noch schnell Erledigungen vor deinem Abflug machen. </a:t>
            </a:r>
          </a:p>
          <a:p>
            <a:pPr marL="0" indent="0">
              <a:buNone/>
            </a:pPr>
            <a:r>
              <a:rPr lang="de-DE" sz="3600" i="1" dirty="0"/>
              <a:t>Du brauchst noch Snacks für die Fahrt, Gewürze, Mitbringsel und Kaffee. </a:t>
            </a:r>
          </a:p>
          <a:p>
            <a:pPr marL="0" indent="0">
              <a:buNone/>
            </a:pPr>
            <a:endParaRPr lang="de-DE" sz="3600" b="1" i="1" dirty="0"/>
          </a:p>
          <a:p>
            <a:pPr marL="0" indent="0">
              <a:buNone/>
            </a:pPr>
            <a:r>
              <a:rPr lang="de-DE" sz="3600" b="1" i="1" dirty="0"/>
              <a:t>Wie würdest du vorgehen? </a:t>
            </a:r>
          </a:p>
          <a:p>
            <a:pPr marL="0" indent="0">
              <a:buNone/>
            </a:pPr>
            <a:endParaRPr lang="de-DE" sz="3600" i="1" dirty="0"/>
          </a:p>
        </p:txBody>
      </p:sp>
      <p:pic>
        <p:nvPicPr>
          <p:cNvPr id="7170" name="Picture 2" descr="11 Zaveri Bazar Royalty-Free Images, Stock Photos &amp; Pictures ...">
            <a:extLst>
              <a:ext uri="{FF2B5EF4-FFF2-40B4-BE49-F238E27FC236}">
                <a16:creationId xmlns:a16="http://schemas.microsoft.com/office/drawing/2014/main" id="{5C433AE3-84CB-7FF1-D5AD-F056D6E270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4" r="19671" b="7084"/>
          <a:stretch/>
        </p:blipFill>
        <p:spPr bwMode="auto">
          <a:xfrm>
            <a:off x="4948188" y="2"/>
            <a:ext cx="7228784" cy="6372224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4202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fik 10" descr="Fragezeichensymbol">
            <a:extLst>
              <a:ext uri="{FF2B5EF4-FFF2-40B4-BE49-F238E27FC236}">
                <a16:creationId xmlns:a16="http://schemas.microsoft.com/office/drawing/2014/main" id="{74A84E7D-A5A7-3B2F-1126-19D46D5DC4C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323" r="10366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1B6E7FE1-E749-063D-6562-0A5C64B29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7864" y="2491351"/>
            <a:ext cx="6124574" cy="3742762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de-DE" sz="4000" dirty="0"/>
              <a:t>Was könnte dir helfen, um die Erledigungen zügiger zu schaffen? </a:t>
            </a:r>
          </a:p>
        </p:txBody>
      </p:sp>
    </p:spTree>
    <p:extLst>
      <p:ext uri="{BB962C8B-B14F-4D97-AF65-F5344CB8AC3E}">
        <p14:creationId xmlns:p14="http://schemas.microsoft.com/office/powerpoint/2010/main" val="3026551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Chaos im Kopf schwirrende Gedanken und Ideen Stock Vector | Adobe Stock">
            <a:extLst>
              <a:ext uri="{FF2B5EF4-FFF2-40B4-BE49-F238E27FC236}">
                <a16:creationId xmlns:a16="http://schemas.microsoft.com/office/drawing/2014/main" id="{F506FB0D-E977-0508-39B1-0992D29C8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5" b="20492"/>
          <a:stretch>
            <a:fillRect/>
          </a:stretch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Rectangle 615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e Legende 3">
            <a:extLst>
              <a:ext uri="{FF2B5EF4-FFF2-40B4-BE49-F238E27FC236}">
                <a16:creationId xmlns:a16="http://schemas.microsoft.com/office/drawing/2014/main" id="{B3C3A14C-AEDC-0811-E613-3E73972489EF}"/>
              </a:ext>
            </a:extLst>
          </p:cNvPr>
          <p:cNvSpPr/>
          <p:nvPr/>
        </p:nvSpPr>
        <p:spPr>
          <a:xfrm>
            <a:off x="227685" y="257175"/>
            <a:ext cx="4586292" cy="3827336"/>
          </a:xfrm>
          <a:prstGeom prst="wedgeEllipseCallout">
            <a:avLst>
              <a:gd name="adj1" fmla="val 64837"/>
              <a:gd name="adj2" fmla="val 7251"/>
            </a:avLst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i="1" dirty="0"/>
              <a:t>Was hat das mit der Schule zu tun? </a:t>
            </a:r>
          </a:p>
        </p:txBody>
      </p:sp>
    </p:spTree>
    <p:extLst>
      <p:ext uri="{BB962C8B-B14F-4D97-AF65-F5344CB8AC3E}">
        <p14:creationId xmlns:p14="http://schemas.microsoft.com/office/powerpoint/2010/main" val="2460798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885495-7B82-9503-9F10-D0E0E4467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Classroom Management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B6D8360-0F8B-38E9-F823-12D15D316A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… </a:t>
            </a:r>
          </a:p>
        </p:txBody>
      </p:sp>
    </p:spTree>
    <p:extLst>
      <p:ext uri="{BB962C8B-B14F-4D97-AF65-F5344CB8AC3E}">
        <p14:creationId xmlns:p14="http://schemas.microsoft.com/office/powerpoint/2010/main" val="4033493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>
            <a:extLst>
              <a:ext uri="{FF2B5EF4-FFF2-40B4-BE49-F238E27FC236}">
                <a16:creationId xmlns:a16="http://schemas.microsoft.com/office/drawing/2014/main" id="{5D86C0DB-84DE-D8D9-A344-8657F0512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85" r="1" b="8967"/>
          <a:stretch>
            <a:fillRect/>
          </a:stretch>
        </p:blipFill>
        <p:spPr bwMode="auto">
          <a:xfrm>
            <a:off x="6176433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920044"/>
                </a:lnTo>
                <a:lnTo>
                  <a:pt x="2469659" y="3920044"/>
                </a:lnTo>
                <a:lnTo>
                  <a:pt x="2469659" y="3103224"/>
                </a:lnTo>
                <a:lnTo>
                  <a:pt x="0" y="310322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D2AD5766-25A0-B5CA-6B99-92537D586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78"/>
          <a:stretch>
            <a:fillRect/>
          </a:stretch>
        </p:blipFill>
        <p:spPr bwMode="auto">
          <a:xfrm>
            <a:off x="20" y="4069976"/>
            <a:ext cx="3535311" cy="2788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99E19D2B-0084-D533-4592-04D813B23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6" r="2" b="17528"/>
          <a:stretch>
            <a:fillRect/>
          </a:stretch>
        </p:blipFill>
        <p:spPr bwMode="auto">
          <a:xfrm>
            <a:off x="3696199" y="3257176"/>
            <a:ext cx="4789093" cy="3600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BEAB697-227A-C822-324D-0A2FD26308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25" r="1" b="17210"/>
          <a:stretch>
            <a:fillRect/>
          </a:stretch>
        </p:blipFill>
        <p:spPr bwMode="auto">
          <a:xfrm>
            <a:off x="1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103224"/>
                </a:lnTo>
                <a:lnTo>
                  <a:pt x="3545908" y="3103224"/>
                </a:lnTo>
                <a:lnTo>
                  <a:pt x="3545908" y="3920044"/>
                </a:lnTo>
                <a:lnTo>
                  <a:pt x="0" y="392004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C0305FBC-970A-9EEB-97FA-24CAA9439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2" r="5" b="7313"/>
          <a:stretch>
            <a:fillRect/>
          </a:stretch>
        </p:blipFill>
        <p:spPr bwMode="auto">
          <a:xfrm>
            <a:off x="8646161" y="4069976"/>
            <a:ext cx="3545840" cy="2788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321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>
            <a:extLst>
              <a:ext uri="{FF2B5EF4-FFF2-40B4-BE49-F238E27FC236}">
                <a16:creationId xmlns:a16="http://schemas.microsoft.com/office/drawing/2014/main" id="{942C52FF-D14B-03F2-5FF4-69BBD1EDB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4" y="155327"/>
            <a:ext cx="5095982" cy="247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B2FEF6BA-26B2-901C-0C81-A7BB64C286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8" t="23071" r="68230" b="38403"/>
          <a:stretch>
            <a:fillRect/>
          </a:stretch>
        </p:blipFill>
        <p:spPr>
          <a:xfrm>
            <a:off x="8587482" y="255179"/>
            <a:ext cx="3349375" cy="2642134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4C70724D-EC57-8B17-B51A-3F51610E80A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342" t="22622" r="50618" b="34981"/>
          <a:stretch>
            <a:fillRect/>
          </a:stretch>
        </p:blipFill>
        <p:spPr>
          <a:xfrm>
            <a:off x="0" y="2770561"/>
            <a:ext cx="3174714" cy="2907586"/>
          </a:xfrm>
          <a:prstGeom prst="rect">
            <a:avLst/>
          </a:prstGeom>
        </p:spPr>
      </p:pic>
      <p:pic>
        <p:nvPicPr>
          <p:cNvPr id="25" name="Picture 6" descr="Spielend leicht lernen | Unterrichtsmaterialien">
            <a:extLst>
              <a:ext uri="{FF2B5EF4-FFF2-40B4-BE49-F238E27FC236}">
                <a16:creationId xmlns:a16="http://schemas.microsoft.com/office/drawing/2014/main" id="{C239C338-3F5E-B5A2-B3B0-BCB31C41E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846" y="3429000"/>
            <a:ext cx="4435011" cy="316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209D3C8-D636-E80A-42CF-9FBAA85EF4A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5814" t="34906" r="39747" b="22697"/>
          <a:stretch>
            <a:fillRect/>
          </a:stretch>
        </p:blipFill>
        <p:spPr>
          <a:xfrm>
            <a:off x="5393076" y="400693"/>
            <a:ext cx="2979506" cy="2907586"/>
          </a:xfrm>
          <a:prstGeom prst="rect">
            <a:avLst/>
          </a:prstGeom>
        </p:spPr>
      </p:pic>
      <p:pic>
        <p:nvPicPr>
          <p:cNvPr id="27" name="Picture 8" descr="Are Your Classroom Management Techniques Working? – TGAA - The Green Acres  Academy">
            <a:extLst>
              <a:ext uri="{FF2B5EF4-FFF2-40B4-BE49-F238E27FC236}">
                <a16:creationId xmlns:a16="http://schemas.microsoft.com/office/drawing/2014/main" id="{4065B580-8361-8993-34FF-31F74E3E3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835" y="4224354"/>
            <a:ext cx="4435011" cy="237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259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>
            <a:extLst>
              <a:ext uri="{FF2B5EF4-FFF2-40B4-BE49-F238E27FC236}">
                <a16:creationId xmlns:a16="http://schemas.microsoft.com/office/drawing/2014/main" id="{32C58949-146C-B8C8-9568-844EB4DB7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79" r="1" b="7969"/>
          <a:stretch>
            <a:fillRect/>
          </a:stretch>
        </p:blipFill>
        <p:spPr bwMode="auto">
          <a:xfrm>
            <a:off x="4166504" y="10"/>
            <a:ext cx="8025495" cy="306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Die Wende in den Schulen | Lange Wege der Deutschen Einheit | bpb.de">
            <a:extLst>
              <a:ext uri="{FF2B5EF4-FFF2-40B4-BE49-F238E27FC236}">
                <a16:creationId xmlns:a16="http://schemas.microsoft.com/office/drawing/2014/main" id="{B0C24DD6-5362-8B6F-9FFD-743264E84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50" r="1" b="8559"/>
          <a:stretch>
            <a:fillRect/>
          </a:stretch>
        </p:blipFill>
        <p:spPr bwMode="auto">
          <a:xfrm>
            <a:off x="13614" y="4901839"/>
            <a:ext cx="4152890" cy="153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A518CE4-E4D4-4D8A-980F-6D692AC969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472"/>
            <a:ext cx="5155454" cy="4845530"/>
          </a:xfrm>
          <a:custGeom>
            <a:avLst/>
            <a:gdLst>
              <a:gd name="connsiteX0" fmla="*/ 0 w 5155454"/>
              <a:gd name="connsiteY0" fmla="*/ 0 h 4845530"/>
              <a:gd name="connsiteX1" fmla="*/ 4766270 w 5155454"/>
              <a:gd name="connsiteY1" fmla="*/ 0 h 4845530"/>
              <a:gd name="connsiteX2" fmla="*/ 4896671 w 5155454"/>
              <a:gd name="connsiteY2" fmla="*/ 270697 h 4845530"/>
              <a:gd name="connsiteX3" fmla="*/ 5155454 w 5155454"/>
              <a:gd name="connsiteY3" fmla="*/ 1552495 h 4845530"/>
              <a:gd name="connsiteX4" fmla="*/ 1862419 w 5155454"/>
              <a:gd name="connsiteY4" fmla="*/ 4845530 h 4845530"/>
              <a:gd name="connsiteX5" fmla="*/ 21252 w 5155454"/>
              <a:gd name="connsiteY5" fmla="*/ 4283132 h 4845530"/>
              <a:gd name="connsiteX6" fmla="*/ 0 w 5155454"/>
              <a:gd name="connsiteY6" fmla="*/ 4267240 h 4845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55454" h="4845530">
                <a:moveTo>
                  <a:pt x="0" y="0"/>
                </a:moveTo>
                <a:lnTo>
                  <a:pt x="4766270" y="0"/>
                </a:lnTo>
                <a:lnTo>
                  <a:pt x="4896671" y="270697"/>
                </a:lnTo>
                <a:cubicBezTo>
                  <a:pt x="5063308" y="664671"/>
                  <a:pt x="5155454" y="1097822"/>
                  <a:pt x="5155454" y="1552495"/>
                </a:cubicBezTo>
                <a:cubicBezTo>
                  <a:pt x="5155454" y="3371188"/>
                  <a:pt x="3681112" y="4845530"/>
                  <a:pt x="1862419" y="4845530"/>
                </a:cubicBezTo>
                <a:cubicBezTo>
                  <a:pt x="1180409" y="4845530"/>
                  <a:pt x="546824" y="4638201"/>
                  <a:pt x="21252" y="4283132"/>
                </a:cubicBezTo>
                <a:lnTo>
                  <a:pt x="0" y="42672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6" descr="Unterricht | pikas-mi.dzlm.de">
            <a:extLst>
              <a:ext uri="{FF2B5EF4-FFF2-40B4-BE49-F238E27FC236}">
                <a16:creationId xmlns:a16="http://schemas.microsoft.com/office/drawing/2014/main" id="{30869F6B-BEC2-153B-DF90-DCD265816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8" r="14029" b="2"/>
          <a:stretch>
            <a:fillRect/>
          </a:stretch>
        </p:blipFill>
        <p:spPr bwMode="auto">
          <a:xfrm>
            <a:off x="1" y="1"/>
            <a:ext cx="5017099" cy="4718647"/>
          </a:xfrm>
          <a:custGeom>
            <a:avLst/>
            <a:gdLst/>
            <a:ahLst/>
            <a:cxnLst/>
            <a:rect l="l" t="t" r="r" b="b"/>
            <a:pathLst>
              <a:path w="5017099" h="4718647">
                <a:moveTo>
                  <a:pt x="0" y="0"/>
                </a:moveTo>
                <a:lnTo>
                  <a:pt x="4599738" y="0"/>
                </a:lnTo>
                <a:lnTo>
                  <a:pt x="4636346" y="60259"/>
                </a:lnTo>
                <a:cubicBezTo>
                  <a:pt x="4879170" y="507256"/>
                  <a:pt x="5017099" y="1019504"/>
                  <a:pt x="5017099" y="1563967"/>
                </a:cubicBezTo>
                <a:cubicBezTo>
                  <a:pt x="5017099" y="3306249"/>
                  <a:pt x="3604701" y="4718647"/>
                  <a:pt x="1862419" y="4718647"/>
                </a:cubicBezTo>
                <a:cubicBezTo>
                  <a:pt x="1209063" y="4718647"/>
                  <a:pt x="602098" y="4520029"/>
                  <a:pt x="98607" y="4179877"/>
                </a:cubicBezTo>
                <a:lnTo>
                  <a:pt x="0" y="410614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82BF3E2-EB0E-40D6-8835-2367A5316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8480" y="1563968"/>
            <a:ext cx="6043520" cy="5294033"/>
          </a:xfrm>
          <a:custGeom>
            <a:avLst/>
            <a:gdLst>
              <a:gd name="connsiteX0" fmla="*/ 3600823 w 6043520"/>
              <a:gd name="connsiteY0" fmla="*/ 0 h 5294033"/>
              <a:gd name="connsiteX1" fmla="*/ 5891281 w 6043520"/>
              <a:gd name="connsiteY1" fmla="*/ 822253 h 5294033"/>
              <a:gd name="connsiteX2" fmla="*/ 6043520 w 6043520"/>
              <a:gd name="connsiteY2" fmla="*/ 960617 h 5294033"/>
              <a:gd name="connsiteX3" fmla="*/ 6043520 w 6043520"/>
              <a:gd name="connsiteY3" fmla="*/ 5294033 h 5294033"/>
              <a:gd name="connsiteX4" fmla="*/ 423445 w 6043520"/>
              <a:gd name="connsiteY4" fmla="*/ 5294033 h 5294033"/>
              <a:gd name="connsiteX5" fmla="*/ 282971 w 6043520"/>
              <a:gd name="connsiteY5" fmla="*/ 5002426 h 5294033"/>
              <a:gd name="connsiteX6" fmla="*/ 0 w 6043520"/>
              <a:gd name="connsiteY6" fmla="*/ 3600823 h 5294033"/>
              <a:gd name="connsiteX7" fmla="*/ 3600823 w 6043520"/>
              <a:gd name="connsiteY7" fmla="*/ 0 h 5294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43520" h="5294033">
                <a:moveTo>
                  <a:pt x="3600823" y="0"/>
                </a:moveTo>
                <a:cubicBezTo>
                  <a:pt x="4470871" y="0"/>
                  <a:pt x="5268847" y="308574"/>
                  <a:pt x="5891281" y="822253"/>
                </a:cubicBezTo>
                <a:lnTo>
                  <a:pt x="6043520" y="960617"/>
                </a:lnTo>
                <a:lnTo>
                  <a:pt x="6043520" y="5294033"/>
                </a:lnTo>
                <a:lnTo>
                  <a:pt x="423445" y="5294033"/>
                </a:lnTo>
                <a:lnTo>
                  <a:pt x="282971" y="5002426"/>
                </a:lnTo>
                <a:cubicBezTo>
                  <a:pt x="100759" y="4571630"/>
                  <a:pt x="0" y="4097993"/>
                  <a:pt x="0" y="3600823"/>
                </a:cubicBezTo>
                <a:cubicBezTo>
                  <a:pt x="0" y="1612143"/>
                  <a:pt x="1612143" y="0"/>
                  <a:pt x="360082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4" descr="600 Klassenraum organisieren/ordnen-Ideen | klassenraum, schulideen,  grundschule">
            <a:extLst>
              <a:ext uri="{FF2B5EF4-FFF2-40B4-BE49-F238E27FC236}">
                <a16:creationId xmlns:a16="http://schemas.microsoft.com/office/drawing/2014/main" id="{B0FF914D-285A-C690-2905-B5FBDFEFB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85"/>
          <a:stretch>
            <a:fillRect/>
          </a:stretch>
        </p:blipFill>
        <p:spPr bwMode="auto">
          <a:xfrm>
            <a:off x="6283728" y="1699214"/>
            <a:ext cx="5908273" cy="5158786"/>
          </a:xfrm>
          <a:custGeom>
            <a:avLst/>
            <a:gdLst/>
            <a:ahLst/>
            <a:cxnLst/>
            <a:rect l="l" t="t" r="r" b="b"/>
            <a:pathLst>
              <a:path w="5908273" h="5158786">
                <a:moveTo>
                  <a:pt x="3465576" y="0"/>
                </a:moveTo>
                <a:cubicBezTo>
                  <a:pt x="4302945" y="0"/>
                  <a:pt x="5070948" y="296984"/>
                  <a:pt x="5670004" y="791369"/>
                </a:cubicBezTo>
                <a:lnTo>
                  <a:pt x="5908273" y="1007923"/>
                </a:lnTo>
                <a:lnTo>
                  <a:pt x="5908273" y="5158786"/>
                </a:lnTo>
                <a:lnTo>
                  <a:pt x="443374" y="5158786"/>
                </a:lnTo>
                <a:lnTo>
                  <a:pt x="418277" y="5117476"/>
                </a:lnTo>
                <a:cubicBezTo>
                  <a:pt x="151523" y="4626427"/>
                  <a:pt x="0" y="4063697"/>
                  <a:pt x="0" y="3465576"/>
                </a:cubicBezTo>
                <a:cubicBezTo>
                  <a:pt x="0" y="1551591"/>
                  <a:pt x="1551591" y="0"/>
                  <a:pt x="3465576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481E86DD-89E6-42B2-8675-84B7C56BFF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50534" y="1716727"/>
            <a:ext cx="4572000" cy="45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Organisation im Materialschrank - Frau Locke">
            <a:extLst>
              <a:ext uri="{FF2B5EF4-FFF2-40B4-BE49-F238E27FC236}">
                <a16:creationId xmlns:a16="http://schemas.microsoft.com/office/drawing/2014/main" id="{02EDDE35-B483-6062-5F54-82F650978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-2"/>
          <a:stretch>
            <a:fillRect/>
          </a:stretch>
        </p:blipFill>
        <p:spPr bwMode="auto">
          <a:xfrm>
            <a:off x="3287694" y="1853886"/>
            <a:ext cx="4297680" cy="4297680"/>
          </a:xfrm>
          <a:custGeom>
            <a:avLst/>
            <a:gdLst/>
            <a:ahLst/>
            <a:cxnLst/>
            <a:rect l="l" t="t" r="r" b="b"/>
            <a:pathLst>
              <a:path w="4297680" h="4297680">
                <a:moveTo>
                  <a:pt x="2148840" y="0"/>
                </a:moveTo>
                <a:cubicBezTo>
                  <a:pt x="3335612" y="0"/>
                  <a:pt x="4297680" y="962068"/>
                  <a:pt x="4297680" y="2148840"/>
                </a:cubicBezTo>
                <a:cubicBezTo>
                  <a:pt x="4297680" y="3335612"/>
                  <a:pt x="3335612" y="4297680"/>
                  <a:pt x="2148840" y="4297680"/>
                </a:cubicBezTo>
                <a:cubicBezTo>
                  <a:pt x="962068" y="4297680"/>
                  <a:pt x="0" y="3335612"/>
                  <a:pt x="0" y="2148840"/>
                </a:cubicBezTo>
                <a:cubicBezTo>
                  <a:pt x="0" y="962068"/>
                  <a:pt x="962068" y="0"/>
                  <a:pt x="214884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61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1" name="Rectangle 2060">
            <a:extLst>
              <a:ext uri="{FF2B5EF4-FFF2-40B4-BE49-F238E27FC236}">
                <a16:creationId xmlns:a16="http://schemas.microsoft.com/office/drawing/2014/main" id="{6742736B-1326-450B-9240-348937388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98D321FC-8E9E-AD28-0ADA-F496BB8D8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11" r="-2" b="3052"/>
          <a:stretch>
            <a:fillRect/>
          </a:stretch>
        </p:blipFill>
        <p:spPr bwMode="auto">
          <a:xfrm>
            <a:off x="471944" y="555217"/>
            <a:ext cx="4268712" cy="333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6B8CF5A6-C2C7-0027-F334-D0B4B1364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3" r="1" b="1"/>
          <a:stretch>
            <a:fillRect/>
          </a:stretch>
        </p:blipFill>
        <p:spPr bwMode="auto">
          <a:xfrm>
            <a:off x="477507" y="4074019"/>
            <a:ext cx="2048359" cy="2226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3639F88F-5C41-A646-A516-2E6A28EEE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6" b="18611"/>
          <a:stretch>
            <a:fillRect/>
          </a:stretch>
        </p:blipFill>
        <p:spPr bwMode="auto">
          <a:xfrm>
            <a:off x="2686733" y="4072045"/>
            <a:ext cx="2053923" cy="22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84E50359-D1DA-4434-A500-91AF9CD23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83" b="2424"/>
          <a:stretch>
            <a:fillRect/>
          </a:stretch>
        </p:blipFill>
        <p:spPr bwMode="auto">
          <a:xfrm>
            <a:off x="4933183" y="555218"/>
            <a:ext cx="6786873" cy="574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154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3" name="Rectangle 3082">
            <a:extLst>
              <a:ext uri="{FF2B5EF4-FFF2-40B4-BE49-F238E27FC236}">
                <a16:creationId xmlns:a16="http://schemas.microsoft.com/office/drawing/2014/main" id="{FABB624F-BF77-4AE1-B71D-2D681D473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6B50B619-DBD7-FC8D-2497-236043E62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76" r="1" b="1"/>
          <a:stretch>
            <a:fillRect/>
          </a:stretch>
        </p:blipFill>
        <p:spPr bwMode="auto">
          <a:xfrm>
            <a:off x="-1" y="10"/>
            <a:ext cx="737005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94449F09-7D67-0E14-376E-DC1872443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69" r="2" b="21142"/>
          <a:stretch>
            <a:fillRect/>
          </a:stretch>
        </p:blipFill>
        <p:spPr bwMode="auto">
          <a:xfrm>
            <a:off x="7534656" y="1"/>
            <a:ext cx="4657344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8093D85B-F643-B1F7-6314-61DAF2741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28139"/>
          <a:stretch>
            <a:fillRect/>
          </a:stretch>
        </p:blipFill>
        <p:spPr bwMode="auto">
          <a:xfrm>
            <a:off x="7534654" y="3511296"/>
            <a:ext cx="4657346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740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>
            <a:extLst>
              <a:ext uri="{FF2B5EF4-FFF2-40B4-BE49-F238E27FC236}">
                <a16:creationId xmlns:a16="http://schemas.microsoft.com/office/drawing/2014/main" id="{A1280D53-6503-BC13-7E0A-1F62451A2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6391" y="1123527"/>
            <a:ext cx="3453600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107" name="Straight Connector 4106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656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>
            <a:extLst>
              <a:ext uri="{FF2B5EF4-FFF2-40B4-BE49-F238E27FC236}">
                <a16:creationId xmlns:a16="http://schemas.microsoft.com/office/drawing/2014/main" id="{05859017-883F-362C-5816-A4ED1D98B5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6" t="16250" r="14096" b="5416"/>
          <a:stretch/>
        </p:blipFill>
        <p:spPr bwMode="auto">
          <a:xfrm>
            <a:off x="4310676" y="1458431"/>
            <a:ext cx="3537345" cy="3934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109" name="Straight Connector 4108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59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2" name="Picture 6">
            <a:extLst>
              <a:ext uri="{FF2B5EF4-FFF2-40B4-BE49-F238E27FC236}">
                <a16:creationId xmlns:a16="http://schemas.microsoft.com/office/drawing/2014/main" id="{23AC257C-BD99-2401-89ED-9DF1DEEDC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94096" y="1123528"/>
            <a:ext cx="3453600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0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10D3C80-8146-0E5F-31DA-BE9F3A988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727" y="3664789"/>
            <a:ext cx="2282998" cy="1712249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94BD5DA9-7443-E1D7-0E14-896C6EAF9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104" y="546562"/>
            <a:ext cx="1824161" cy="2432215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2C9A45CD-D30C-9711-1803-7332DC8C76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280" y="1145381"/>
            <a:ext cx="2331733" cy="174880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5B83D004-90F4-7FCA-106E-EDDAC9C7C4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450" y="1304267"/>
            <a:ext cx="2325535" cy="1744151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0915376E-C3E8-FC85-58F2-74152CC1FF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47" y="3664789"/>
            <a:ext cx="2865120" cy="214884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C718A194-4EA9-E742-44CD-2D22EDFA274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196" y="513893"/>
            <a:ext cx="1659549" cy="2212732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898788AC-D1F8-2E17-BCB4-4A436E6F74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339" y="3772873"/>
            <a:ext cx="2172064" cy="1629048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A216A3E1-9E59-C32D-7A35-B898D70E3AD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323" y="3157315"/>
            <a:ext cx="2009660" cy="1507245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7CD9A71F-1770-2DE8-E32F-9E115B950EB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255" y="5165674"/>
            <a:ext cx="1705689" cy="127926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DDFF9DF5-1895-6962-E776-A21CD0A66BA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458" y="5165674"/>
            <a:ext cx="2014795" cy="151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701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207BB3-3B32-D562-69C2-EC06DD8EB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Tipps zur Umsetzung </a:t>
            </a:r>
          </a:p>
        </p:txBody>
      </p:sp>
    </p:spTree>
    <p:extLst>
      <p:ext uri="{BB962C8B-B14F-4D97-AF65-F5344CB8AC3E}">
        <p14:creationId xmlns:p14="http://schemas.microsoft.com/office/powerpoint/2010/main" val="5361038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183273-B562-F32C-8165-51D15E5AF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Classroom Management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EC623A6-E688-D6DD-B1D5-38F17D7293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de-DE" b="1" dirty="0"/>
              <a:t>Ziel eines effizienten Classroom Managements ist die Förderung der Selbstständigkeit und Eigenverantwortung. 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dirty="0"/>
              <a:t>Wie kann der Raum gestaltet bzw. unterteilt sein? Welche Bereiche sind notwendig? </a:t>
            </a:r>
          </a:p>
          <a:p>
            <a:r>
              <a:rPr lang="de-DE" dirty="0"/>
              <a:t>Wie kann Material organisiert werden? </a:t>
            </a:r>
          </a:p>
          <a:p>
            <a:r>
              <a:rPr lang="de-DE" dirty="0"/>
              <a:t>Welche klare Regeln und Routinen sind notwendig, um die Selbstständigkeit zu unterstützen und zu entwickeln? </a:t>
            </a:r>
          </a:p>
        </p:txBody>
      </p:sp>
    </p:spTree>
    <p:extLst>
      <p:ext uri="{BB962C8B-B14F-4D97-AF65-F5344CB8AC3E}">
        <p14:creationId xmlns:p14="http://schemas.microsoft.com/office/powerpoint/2010/main" val="451156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5AEE95-98D7-EDB2-D010-B593BB442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de-DE" dirty="0"/>
              <a:t>Raumgestaltung – Was ist zu beachten?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8E6E5AD-7831-A620-1D75-695D545DF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709" y="1325563"/>
            <a:ext cx="11348581" cy="5125342"/>
          </a:xfrm>
        </p:spPr>
        <p:txBody>
          <a:bodyPr>
            <a:normAutofit lnSpcReduction="10000"/>
          </a:bodyPr>
          <a:lstStyle/>
          <a:p>
            <a:r>
              <a:rPr lang="de-DE" dirty="0"/>
              <a:t>Bereiche definieren, um eine gute Übersicht für Schüler*innen und Lehrkraft zu ermöglichen </a:t>
            </a:r>
          </a:p>
          <a:p>
            <a:r>
              <a:rPr lang="de-DE" dirty="0"/>
              <a:t>effiziente Raumaufteilung </a:t>
            </a:r>
          </a:p>
          <a:p>
            <a:pPr lvl="1"/>
            <a:r>
              <a:rPr lang="de-DE" dirty="0"/>
              <a:t>anregende und unterstützende Lernumgebung (z.B. Merkplakate) </a:t>
            </a:r>
          </a:p>
          <a:p>
            <a:pPr lvl="1"/>
            <a:r>
              <a:rPr lang="de-DE" dirty="0"/>
              <a:t>verlässliche Strukturen, Veränderungen klar kommunizieren (z.B. Umräumen des Klassenraums nach den Ferien, Schüler*innen erhalten “Detektiv*</a:t>
            </a:r>
            <a:r>
              <a:rPr lang="de-DE" dirty="0" err="1"/>
              <a:t>inauftrag</a:t>
            </a:r>
            <a:r>
              <a:rPr lang="de-DE" dirty="0"/>
              <a:t>“, erkunden ihren Raum und anschließend werden Veränderungen besprochen </a:t>
            </a:r>
          </a:p>
          <a:p>
            <a:pPr lvl="1"/>
            <a:r>
              <a:rPr lang="de-DE" i="1" dirty="0"/>
              <a:t>Alles hat seinen Platz </a:t>
            </a:r>
            <a:r>
              <a:rPr lang="de-DE" i="1" dirty="0">
                <a:sym typeface="Wingdings" pitchFamily="2" charset="2"/>
              </a:rPr>
              <a:t>&gt;</a:t>
            </a:r>
            <a:r>
              <a:rPr lang="de-DE" dirty="0">
                <a:sym typeface="Wingdings" pitchFamily="2" charset="2"/>
              </a:rPr>
              <a:t> </a:t>
            </a:r>
            <a:r>
              <a:rPr lang="de-DE" dirty="0"/>
              <a:t>Deutsch Regal, Mathe Regal etc.</a:t>
            </a:r>
          </a:p>
          <a:p>
            <a:r>
              <a:rPr lang="de-DE" dirty="0"/>
              <a:t>Ablenkung minimieren</a:t>
            </a:r>
          </a:p>
          <a:p>
            <a:pPr lvl="1"/>
            <a:r>
              <a:rPr lang="de-DE" dirty="0"/>
              <a:t>es sind nur Materialien vorhanden, die wirklich gebraucht werden (z.B. passende Merkposter usw.) </a:t>
            </a:r>
          </a:p>
          <a:p>
            <a:pPr lvl="1"/>
            <a:r>
              <a:rPr lang="de-DE" dirty="0"/>
              <a:t>keine Überfrachtung, auch für Kunstprojekte klaren Ort definieren (nicht überall aufhängen) </a:t>
            </a:r>
          </a:p>
          <a:p>
            <a:pPr marL="457200" lvl="1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75656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BC642A-8649-DFA0-1476-13CF269F7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Raumgestaltung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0A1C503-28CC-5FF8-1159-007B5018B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5437"/>
            <a:ext cx="10515600" cy="4897437"/>
          </a:xfrm>
        </p:spPr>
        <p:txBody>
          <a:bodyPr/>
          <a:lstStyle/>
          <a:p>
            <a:r>
              <a:rPr lang="de-DE" dirty="0"/>
              <a:t>Ziele der Raumaufteilung: </a:t>
            </a:r>
          </a:p>
          <a:p>
            <a:pPr lvl="1"/>
            <a:r>
              <a:rPr lang="de-DE" dirty="0"/>
              <a:t>verschiedene Funktionen erfüllen, indem verschiedene Phasen berücksichtigt werden, z.B. kooperativ, ruhig/Einzelarbeit, Plenum, Kleingruppensettings im Klassenraum etc. </a:t>
            </a:r>
          </a:p>
          <a:p>
            <a:pPr lvl="1"/>
            <a:r>
              <a:rPr lang="de-DE" dirty="0"/>
              <a:t>Pausen ermöglichen, flexibles Sitzen bzw. auf individuelle Bedürfnisse der Kinder reagieren </a:t>
            </a:r>
          </a:p>
          <a:p>
            <a:pPr lvl="1"/>
            <a:r>
              <a:rPr lang="de-DE" dirty="0"/>
              <a:t>Teilhabeassistenzen mitdenken </a:t>
            </a:r>
          </a:p>
          <a:p>
            <a:pPr lvl="1"/>
            <a:r>
              <a:rPr lang="de-DE" dirty="0"/>
              <a:t>Nutzung des Flurs mitdenken, um Raum (zielorientiert) zu erweitern </a:t>
            </a:r>
          </a:p>
          <a:p>
            <a:pPr lvl="1"/>
            <a:endParaRPr lang="de-DE" dirty="0"/>
          </a:p>
          <a:p>
            <a:r>
              <a:rPr lang="de-DE" dirty="0"/>
              <a:t>Kinderperspektive einnehmen: Ist eine klare Sicht auf Merkplakate oder Tafel/</a:t>
            </a:r>
            <a:r>
              <a:rPr lang="de-DE" dirty="0" err="1"/>
              <a:t>Beamer</a:t>
            </a:r>
            <a:r>
              <a:rPr lang="de-DE" dirty="0"/>
              <a:t> möglich? </a:t>
            </a:r>
          </a:p>
          <a:p>
            <a:endParaRPr lang="de-DE" dirty="0"/>
          </a:p>
          <a:p>
            <a:pPr lvl="1"/>
            <a:endParaRPr lang="de-DE" dirty="0"/>
          </a:p>
          <a:p>
            <a:pPr lvl="1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63381062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AD8754-8DE5-BEC5-D377-A504CBCA8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Materialorganisation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2E45FFA-1A9B-0D20-A040-79A2C9BDE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einfache Zugänglichkeit</a:t>
            </a:r>
          </a:p>
          <a:p>
            <a:pPr lvl="1"/>
            <a:r>
              <a:rPr lang="de-DE" dirty="0"/>
              <a:t>indem z.B. Arbeitsblätter immer in einer dafür vorgesehenen Ablage liegen (z.B. durchgängiges Farbleitsystem nutzen, rot für Deutsch für alle Materialien und die Umgebung, keine andere Verwendung) </a:t>
            </a:r>
          </a:p>
          <a:p>
            <a:pPr lvl="1"/>
            <a:endParaRPr lang="de-DE" dirty="0"/>
          </a:p>
          <a:p>
            <a:r>
              <a:rPr lang="de-DE" dirty="0"/>
              <a:t>klare Beschriftung, vorzugsweise klare Piktogramme (</a:t>
            </a:r>
            <a:r>
              <a:rPr lang="de-DE" dirty="0" err="1"/>
              <a:t>Metacom</a:t>
            </a:r>
            <a:r>
              <a:rPr lang="de-DE" dirty="0"/>
              <a:t>) </a:t>
            </a:r>
          </a:p>
          <a:p>
            <a:r>
              <a:rPr lang="de-DE" dirty="0"/>
              <a:t>Rückgabeorganisation, z.B. Postablage, Fertigbox, Fächerrückgabe </a:t>
            </a:r>
          </a:p>
          <a:p>
            <a:r>
              <a:rPr lang="de-DE" dirty="0"/>
              <a:t>Stehsammler für jedes Kind/Eigentumsfach 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744744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Darstellung von Personen, die Teamarbeit durchführen">
            <a:extLst>
              <a:ext uri="{FF2B5EF4-FFF2-40B4-BE49-F238E27FC236}">
                <a16:creationId xmlns:a16="http://schemas.microsoft.com/office/drawing/2014/main" id="{2AD1A0CA-4F0A-3B41-C9B4-2C6CB53FF6C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106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50ECBCA8-650D-7BC9-3E26-B260D3B6F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0" y="965200"/>
            <a:ext cx="10261600" cy="356486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300">
                <a:ln w="22225">
                  <a:solidFill>
                    <a:schemeClr val="tx1"/>
                  </a:solidFill>
                  <a:miter lim="800000"/>
                </a:ln>
                <a:noFill/>
              </a:rPr>
              <a:t>Und jetzt? </a:t>
            </a:r>
            <a:br>
              <a:rPr lang="en-US" sz="6300">
                <a:ln w="22225">
                  <a:solidFill>
                    <a:schemeClr val="tx1"/>
                  </a:solidFill>
                  <a:miter lim="800000"/>
                </a:ln>
                <a:noFill/>
              </a:rPr>
            </a:br>
            <a:r>
              <a:rPr lang="en-US" sz="6300">
                <a:ln w="22225">
                  <a:solidFill>
                    <a:schemeClr val="tx1"/>
                  </a:solidFill>
                  <a:miter lim="800000"/>
                </a:ln>
                <a:noFill/>
              </a:rPr>
              <a:t>Los geht‘s! </a:t>
            </a:r>
            <a:br>
              <a:rPr lang="en-US" sz="6300">
                <a:ln w="22225">
                  <a:solidFill>
                    <a:schemeClr val="tx1"/>
                  </a:solidFill>
                  <a:miter lim="800000"/>
                </a:ln>
                <a:noFill/>
              </a:rPr>
            </a:br>
            <a:br>
              <a:rPr lang="en-US" sz="6300">
                <a:ln w="22225">
                  <a:solidFill>
                    <a:schemeClr val="tx1"/>
                  </a:solidFill>
                  <a:miter lim="800000"/>
                </a:ln>
                <a:noFill/>
              </a:rPr>
            </a:br>
            <a:r>
              <a:rPr lang="en-US" sz="6300">
                <a:ln w="22225">
                  <a:solidFill>
                    <a:schemeClr val="tx1"/>
                  </a:solidFill>
                  <a:miter lim="800000"/>
                </a:ln>
                <a:noFill/>
              </a:rPr>
              <a:t>Wir probieren es aus. </a:t>
            </a:r>
          </a:p>
        </p:txBody>
      </p:sp>
    </p:spTree>
    <p:extLst>
      <p:ext uri="{BB962C8B-B14F-4D97-AF65-F5344CB8AC3E}">
        <p14:creationId xmlns:p14="http://schemas.microsoft.com/office/powerpoint/2010/main" val="3182335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6DADFB-E62E-6107-11B6-F5714233F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Klare Regeln und Routinen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B71F19C-2246-3DBF-BE40-A1BB8FE1AD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gemeinsames Erarbeiten von Regeln und konsistente Einhaltung </a:t>
            </a:r>
          </a:p>
          <a:p>
            <a:r>
              <a:rPr lang="de-DE" dirty="0"/>
              <a:t>Etablierung und Weiterentwicklung von Routinen und Ritualen &gt; Schritt für Schritt mit den Schüler*innen </a:t>
            </a:r>
          </a:p>
          <a:p>
            <a:r>
              <a:rPr lang="de-DE" dirty="0"/>
              <a:t> </a:t>
            </a:r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57913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B36A8B-7C6A-C849-76AD-98D036982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Selbstständiges Arbeiten (einführen)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9E81D6C-C1A8-EC08-053A-AF0FCD008B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„So sieht ein guter Arbeitsplatz aus“ mit dem Ziel einen Ordnungssinn und eine Strukturkompetenz zu entwickeln 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482338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6F7E44-F1EA-FA35-5E4A-A1EA12259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Stell dir vor…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2740FA5-CFB0-283A-5B0D-1777F9E12A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Stell dir vor, du verwirklichst deinen Traum und eröffnest einen Buchladen/Café/Bar… </a:t>
            </a:r>
          </a:p>
          <a:p>
            <a:endParaRPr lang="de-DE" dirty="0"/>
          </a:p>
          <a:p>
            <a:r>
              <a:rPr lang="de-DE" dirty="0"/>
              <a:t>Was sind die Gelingensbedingungen? </a:t>
            </a:r>
          </a:p>
          <a:p>
            <a:r>
              <a:rPr lang="de-DE" dirty="0"/>
              <a:t>Welche </a:t>
            </a:r>
            <a:r>
              <a:rPr lang="de-DE" dirty="0" err="1"/>
              <a:t>skills</a:t>
            </a:r>
            <a:r>
              <a:rPr lang="de-DE" dirty="0"/>
              <a:t> können hilfreich sein?</a:t>
            </a:r>
          </a:p>
          <a:p>
            <a:r>
              <a:rPr lang="de-DE" dirty="0"/>
              <a:t>Was würde dir noch helfen?  </a:t>
            </a:r>
          </a:p>
        </p:txBody>
      </p:sp>
    </p:spTree>
    <p:extLst>
      <p:ext uri="{BB962C8B-B14F-4D97-AF65-F5344CB8AC3E}">
        <p14:creationId xmlns:p14="http://schemas.microsoft.com/office/powerpoint/2010/main" val="7191533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Ein Bild, das Text, Screenshot, Menschliches Gesicht enthält.&#10;&#10;Automatisch generierte Beschreibung">
            <a:extLst>
              <a:ext uri="{FF2B5EF4-FFF2-40B4-BE49-F238E27FC236}">
                <a16:creationId xmlns:a16="http://schemas.microsoft.com/office/drawing/2014/main" id="{B5E27B7E-1EDA-2BD7-489F-99E98603F6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787" y="450056"/>
            <a:ext cx="8579825" cy="5957887"/>
          </a:xfrm>
        </p:spPr>
      </p:pic>
      <p:sp>
        <p:nvSpPr>
          <p:cNvPr id="6" name="Wolkenförmige Legende 5">
            <a:extLst>
              <a:ext uri="{FF2B5EF4-FFF2-40B4-BE49-F238E27FC236}">
                <a16:creationId xmlns:a16="http://schemas.microsoft.com/office/drawing/2014/main" id="{1313DE27-FCA5-904D-D691-B0CD6BF722BD}"/>
              </a:ext>
            </a:extLst>
          </p:cNvPr>
          <p:cNvSpPr/>
          <p:nvPr/>
        </p:nvSpPr>
        <p:spPr>
          <a:xfrm>
            <a:off x="8872538" y="450056"/>
            <a:ext cx="3448049" cy="2821782"/>
          </a:xfrm>
          <a:prstGeom prst="cloudCallout">
            <a:avLst>
              <a:gd name="adj1" fmla="val -48022"/>
              <a:gd name="adj2" fmla="val 78874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600" dirty="0"/>
              <a:t>Welche </a:t>
            </a:r>
            <a:r>
              <a:rPr lang="de-DE" sz="1600" b="1" i="1" dirty="0"/>
              <a:t>Kompetenzen</a:t>
            </a:r>
            <a:r>
              <a:rPr lang="de-DE" sz="1600" dirty="0"/>
              <a:t> und </a:t>
            </a:r>
          </a:p>
          <a:p>
            <a:pPr algn="ctr"/>
            <a:r>
              <a:rPr lang="de-DE" sz="1600" dirty="0"/>
              <a:t>welche </a:t>
            </a:r>
            <a:r>
              <a:rPr lang="de-DE" sz="1600" b="1" i="1" dirty="0"/>
              <a:t>Grundlagen</a:t>
            </a:r>
            <a:r>
              <a:rPr lang="de-DE" sz="1600" dirty="0"/>
              <a:t> sind notwendig, um diesen Arbeitsplan möglichst </a:t>
            </a:r>
            <a:r>
              <a:rPr lang="de-DE" sz="1600" b="1" i="1" dirty="0"/>
              <a:t>selbstständig</a:t>
            </a:r>
            <a:r>
              <a:rPr lang="de-DE" sz="1600" dirty="0"/>
              <a:t> bearbeiten zu können? </a:t>
            </a:r>
          </a:p>
        </p:txBody>
      </p:sp>
    </p:spTree>
    <p:extLst>
      <p:ext uri="{BB962C8B-B14F-4D97-AF65-F5344CB8AC3E}">
        <p14:creationId xmlns:p14="http://schemas.microsoft.com/office/powerpoint/2010/main" val="37487091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65CAC5-DA6F-8037-D655-62C029498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Wortwolke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021BBF6-C2E4-DA94-8310-8CECF73134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>
                <a:hlinkClick r:id="rId2"/>
              </a:rPr>
              <a:t>https://www.mentimeter.com/de-DE</a:t>
            </a:r>
            <a:endParaRPr lang="de-DE" dirty="0"/>
          </a:p>
          <a:p>
            <a:endParaRPr lang="de-DE" dirty="0"/>
          </a:p>
          <a:p>
            <a:pPr marL="0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612408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79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fik 9" descr="Ein Bild, das Text, Schrift, Screenshot, Grafiken enthält.&#10;&#10;Automatisch generierte Beschreibung">
            <a:extLst>
              <a:ext uri="{FF2B5EF4-FFF2-40B4-BE49-F238E27FC236}">
                <a16:creationId xmlns:a16="http://schemas.microsoft.com/office/drawing/2014/main" id="{650AE04D-477A-A7CF-5AE5-42546B5EB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7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234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A3F25-543C-A1B5-152D-5A4E181D0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6383B9-0215-1623-9C54-44099ED3D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Tipps zur Umsetzung: </a:t>
            </a:r>
            <a:br>
              <a:rPr lang="de-DE" dirty="0"/>
            </a:br>
            <a:r>
              <a:rPr lang="de-DE" dirty="0"/>
              <a:t>Struktur des Arbeitsplans 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90859E4-AD4C-8CEE-74EE-9E2DCA07E9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760913"/>
          </a:xfrm>
        </p:spPr>
        <p:txBody>
          <a:bodyPr>
            <a:normAutofit lnSpcReduction="10000"/>
          </a:bodyPr>
          <a:lstStyle/>
          <a:p>
            <a:r>
              <a:rPr lang="de-DE" dirty="0"/>
              <a:t>die ersten Arbeitspläne gemeinsam bearbeiten und alle “kleinen Schritte“ sichtbar erklären und gemeinsam durchführen </a:t>
            </a:r>
          </a:p>
          <a:p>
            <a:pPr lvl="1"/>
            <a:r>
              <a:rPr lang="de-DE" dirty="0"/>
              <a:t>Dokumentenkamera nutzen </a:t>
            </a:r>
          </a:p>
          <a:p>
            <a:pPr lvl="1"/>
            <a:r>
              <a:rPr lang="de-DE" dirty="0"/>
              <a:t>Arbeitsplan anschauen: Was musst du tun? </a:t>
            </a:r>
          </a:p>
          <a:p>
            <a:pPr lvl="1"/>
            <a:r>
              <a:rPr lang="de-DE" dirty="0"/>
              <a:t>Aufgabe 1: Ein Kind benennt, erklärt und alle führen Arbeitsschritt durch. Anschließend gemeinsames Abhaken. </a:t>
            </a:r>
          </a:p>
          <a:p>
            <a:pPr lvl="1"/>
            <a:r>
              <a:rPr lang="de-DE" dirty="0"/>
              <a:t>Schritt für Schritt so vorgehen, Zeile für Zeile </a:t>
            </a:r>
          </a:p>
          <a:p>
            <a:pPr marL="457200" lvl="1" indent="0">
              <a:buNone/>
            </a:pPr>
            <a:endParaRPr lang="de-DE" dirty="0"/>
          </a:p>
          <a:p>
            <a:pPr lvl="1"/>
            <a:r>
              <a:rPr lang="de-DE" dirty="0"/>
              <a:t>Nächste Arbeitspläne im Gesamten besprechen, an Vorgehen erinnern und Symbolik erklären (lassen)</a:t>
            </a:r>
          </a:p>
          <a:p>
            <a:pPr lvl="1"/>
            <a:r>
              <a:rPr lang="de-DE" dirty="0"/>
              <a:t>Schüler*innen können unterschiedlich schnell in das Selbstständige Arbeiten entlassen werden. Manche können länger in einer Kleingruppe begleitet werden. </a:t>
            </a:r>
          </a:p>
        </p:txBody>
      </p:sp>
    </p:spTree>
    <p:extLst>
      <p:ext uri="{BB962C8B-B14F-4D97-AF65-F5344CB8AC3E}">
        <p14:creationId xmlns:p14="http://schemas.microsoft.com/office/powerpoint/2010/main" val="24156733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F4BA187-1EA5-6280-7325-E6FE063C4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dirty="0"/>
              <a:t>die Bedeutung von Symbolen in allen Materialien nach und nach einführen und sichern </a:t>
            </a:r>
          </a:p>
          <a:p>
            <a:pPr lvl="1"/>
            <a:r>
              <a:rPr lang="de-DE" dirty="0"/>
              <a:t>Arbeitspläne </a:t>
            </a:r>
          </a:p>
          <a:p>
            <a:pPr lvl="1"/>
            <a:r>
              <a:rPr lang="de-DE" dirty="0"/>
              <a:t>Arbeitshefte (Mathe und Deutsch) </a:t>
            </a:r>
          </a:p>
          <a:p>
            <a:pPr lvl="1"/>
            <a:r>
              <a:rPr lang="de-DE" dirty="0"/>
              <a:t>Ablagen </a:t>
            </a:r>
          </a:p>
          <a:p>
            <a:pPr lvl="1"/>
            <a:r>
              <a:rPr lang="de-DE" dirty="0"/>
              <a:t>Spiele </a:t>
            </a:r>
          </a:p>
          <a:p>
            <a:pPr lvl="1"/>
            <a:r>
              <a:rPr lang="de-DE" dirty="0"/>
              <a:t>Logico </a:t>
            </a:r>
          </a:p>
          <a:p>
            <a:pPr lvl="1"/>
            <a:r>
              <a:rPr lang="de-DE" dirty="0"/>
              <a:t>Digitale Aufgaben </a:t>
            </a:r>
          </a:p>
          <a:p>
            <a:pPr lvl="1"/>
            <a:r>
              <a:rPr lang="de-DE" dirty="0"/>
              <a:t>ggf. Heft </a:t>
            </a:r>
          </a:p>
          <a:p>
            <a:r>
              <a:rPr lang="de-DE" dirty="0"/>
              <a:t>Symbole übergreifend nutzen, z.B. auch in Inputphasen verwenden (Auge als Symbol für das aufmerksame Lesen einer Aufgabe), denn: Symbole werden im Laufe der Zeit durch (Schrift-)</a:t>
            </a:r>
            <a:r>
              <a:rPr lang="de-DE" dirty="0" err="1"/>
              <a:t>sprache</a:t>
            </a:r>
            <a:r>
              <a:rPr lang="de-DE" dirty="0"/>
              <a:t> ersetzt. </a:t>
            </a:r>
            <a:br>
              <a:rPr lang="de-DE" dirty="0"/>
            </a:br>
            <a:r>
              <a:rPr lang="de-DE" dirty="0"/>
              <a:t>Symbol = Aufgabenstellung </a:t>
            </a:r>
          </a:p>
          <a:p>
            <a:pPr lvl="1"/>
            <a:endParaRPr lang="de-DE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91C6369E-BBB2-0E04-6C72-ED21634AF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Tipps zur Umsetzung: </a:t>
            </a:r>
            <a:br>
              <a:rPr lang="de-DE" dirty="0"/>
            </a:br>
            <a:r>
              <a:rPr lang="de-DE" dirty="0"/>
              <a:t>Symbole </a:t>
            </a:r>
          </a:p>
        </p:txBody>
      </p:sp>
    </p:spTree>
    <p:extLst>
      <p:ext uri="{BB962C8B-B14F-4D97-AF65-F5344CB8AC3E}">
        <p14:creationId xmlns:p14="http://schemas.microsoft.com/office/powerpoint/2010/main" val="9162102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B47EFB-42E2-B4AC-2027-3D4B6334D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Tipps zur Umsetzung: </a:t>
            </a:r>
            <a:br>
              <a:rPr lang="de-DE" dirty="0"/>
            </a:br>
            <a:r>
              <a:rPr lang="de-DE" dirty="0"/>
              <a:t>Strukturierung der Arbeitszeit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D40C553-ED13-2C43-FBEC-A0054F8569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Visualisierung von Arbeitszeit (Ablaufuhr) und klarem Auftrag </a:t>
            </a:r>
          </a:p>
          <a:p>
            <a:r>
              <a:rPr lang="de-DE" dirty="0"/>
              <a:t>Planung von Anspannung/Entspannung (am Anfang stark anleiten und mit der Zeit auch Autonomie ermöglichen, z.B. Selbsteinschätzung des Bewegungsdrangs) </a:t>
            </a:r>
          </a:p>
          <a:p>
            <a:r>
              <a:rPr lang="de-DE" dirty="0"/>
              <a:t>Arbeitszeit startet mit kurzen Phasen und wird mit der Zeit verlängert </a:t>
            </a:r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096311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D87F28-3AC9-BDD7-CBB6-8AF459BAC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Tipps zur Umsetzung: Arbeitsplatzorganisation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E40827F-E09E-0881-0E36-5DED6D9D8E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Wie sieht ein “guter“ Arbeitsplatz aus? (regelmäßig wiederholen und gemeinsam reflektieren) &gt; Blick auf positive Beispiele lenken und Feedback geben  </a:t>
            </a:r>
          </a:p>
          <a:p>
            <a:r>
              <a:rPr lang="de-DE" dirty="0"/>
              <a:t>Arbeitsblätter einheften, Mappen führen </a:t>
            </a:r>
          </a:p>
          <a:p>
            <a:r>
              <a:rPr lang="de-DE" dirty="0"/>
              <a:t>Schultasche und Mäppchen pflegen </a:t>
            </a:r>
          </a:p>
          <a:p>
            <a:r>
              <a:rPr lang="de-DE" dirty="0"/>
              <a:t>Organisation des Stehsammlers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086520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60AB01-1968-18E6-DECF-13133DBE8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Tipps zur Umsetzung: </a:t>
            </a:r>
            <a:br>
              <a:rPr lang="de-DE" dirty="0"/>
            </a:br>
            <a:r>
              <a:rPr lang="de-DE" dirty="0"/>
              <a:t>An verschiedene Aufgabenformate heranführen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BA1056E-A3FC-3E7B-4353-B867D1509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60925"/>
          </a:xfrm>
        </p:spPr>
        <p:txBody>
          <a:bodyPr>
            <a:normAutofit fontScale="85000" lnSpcReduction="20000"/>
          </a:bodyPr>
          <a:lstStyle/>
          <a:p>
            <a:r>
              <a:rPr lang="de-DE" dirty="0"/>
              <a:t>Digitales </a:t>
            </a:r>
          </a:p>
          <a:p>
            <a:pPr lvl="1"/>
            <a:r>
              <a:rPr lang="de-DE" dirty="0"/>
              <a:t>Lernumgebung als Lehrkraft am PC organisieren: </a:t>
            </a:r>
            <a:r>
              <a:rPr lang="de-DE" dirty="0" err="1"/>
              <a:t>Edumaps</a:t>
            </a:r>
            <a:r>
              <a:rPr lang="de-DE" dirty="0"/>
              <a:t> und die wichtigsten Lernprogramme als Favoriten speichern </a:t>
            </a:r>
          </a:p>
          <a:p>
            <a:pPr lvl="1"/>
            <a:r>
              <a:rPr lang="de-DE" dirty="0"/>
              <a:t>Handhabung des Geräts (Ein- und Ausschalten, Einloggen, Maus- und Tastaturbedienung)</a:t>
            </a:r>
          </a:p>
          <a:p>
            <a:pPr lvl="1"/>
            <a:r>
              <a:rPr lang="de-DE" dirty="0"/>
              <a:t>Merkblatt für Login, Tastatur usw. erstellen und am digitalen Arbeitsplatz aufhängen </a:t>
            </a:r>
          </a:p>
          <a:p>
            <a:pPr lvl="1"/>
            <a:r>
              <a:rPr lang="de-DE" dirty="0"/>
              <a:t>Datenblatt mit wichtigsten Zugängen und Passwörtern in einer Art Organisationsmappe (in der Schultasche, sodass es in der Schule und außerhalb der Schule genutzt werden kann)</a:t>
            </a:r>
          </a:p>
          <a:p>
            <a:pPr lvl="1"/>
            <a:r>
              <a:rPr lang="de-DE" dirty="0"/>
              <a:t>Bevor eine digitale Aufgabe im Arbeitsplan bearbeitet werden kann, ist eine Einheit „Digitales Arbeiten einführen“ notwendig. Erst wenn dieses gesichert ist, können die Schüler*innen selbstständig am Arbeitsplan arbeiten. Tipp: Lernzeit in Klasse 1 nutzen, in der nur die halbe Gruppe anwesend ist, um besser unterstützen zu können. </a:t>
            </a:r>
          </a:p>
          <a:p>
            <a:pPr lvl="1"/>
            <a:r>
              <a:rPr lang="de-DE" dirty="0"/>
              <a:t>Lernprogramme zur Einführung gemeinsam am </a:t>
            </a:r>
            <a:r>
              <a:rPr lang="de-DE" dirty="0" err="1"/>
              <a:t>Beamer</a:t>
            </a:r>
            <a:r>
              <a:rPr lang="de-DE" dirty="0"/>
              <a:t> spielen und von Kindern sprachlich begleiten lassen (z.B. „Jetzt muss ich auf das Menü klicken, um zu meiner Aufgabe zu kommen.“) </a:t>
            </a:r>
          </a:p>
          <a:p>
            <a:pPr lvl="1"/>
            <a:r>
              <a:rPr lang="de-DE" dirty="0"/>
              <a:t>Wie finde ich das Richtige für den Arbeitsplan? </a:t>
            </a:r>
          </a:p>
          <a:p>
            <a:pPr lvl="1"/>
            <a:r>
              <a:rPr lang="de-DE" dirty="0"/>
              <a:t>Stolperstellen regelmäßig im Plenum aufgreifen und gemeinsam nach Lösungen suchen &gt; Kinder anregen ihre Problemlösekompetenz weiterzuentwickeln. 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360215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FDD69E4-806A-8706-97D8-0A16BE70E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Tipps zur Umsetzung: </a:t>
            </a:r>
            <a:br>
              <a:rPr lang="de-DE" dirty="0"/>
            </a:br>
            <a:r>
              <a:rPr lang="de-DE" dirty="0"/>
              <a:t>An verschiedene Aufgabenformate heranführen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0AF8C3F-C6E2-9E90-D7A2-31F8DA40D8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Logico</a:t>
            </a:r>
          </a:p>
          <a:p>
            <a:pPr lvl="1"/>
            <a:r>
              <a:rPr lang="de-DE" dirty="0"/>
              <a:t>die ersten Logicos gemeinsam bearbeiten und alle “kleinen Schritte“ sichtbar erklären und gemeinsam durchführen </a:t>
            </a:r>
          </a:p>
          <a:p>
            <a:pPr lvl="1"/>
            <a:r>
              <a:rPr lang="de-DE" dirty="0"/>
              <a:t>Dokumentenkamera nutzen </a:t>
            </a:r>
          </a:p>
          <a:p>
            <a:pPr lvl="1"/>
            <a:r>
              <a:rPr lang="de-DE" dirty="0"/>
              <a:t>Logico anschauen: Was musst du tun? </a:t>
            </a:r>
          </a:p>
          <a:p>
            <a:pPr lvl="1"/>
            <a:r>
              <a:rPr lang="de-DE" dirty="0"/>
              <a:t>Aufgabe 1: Ein Kind benennt und erklärt, Kind oder LK führt unter der Dokumentenkamera den Arbeitsschritt für alle durch. </a:t>
            </a:r>
          </a:p>
          <a:p>
            <a:pPr lvl="1"/>
            <a:r>
              <a:rPr lang="de-DE" dirty="0"/>
              <a:t>Schritt für Schritt so vorgehen, Zeile für Zeile </a:t>
            </a:r>
          </a:p>
          <a:p>
            <a:pPr lvl="1"/>
            <a:r>
              <a:rPr lang="de-DE" dirty="0"/>
              <a:t>Übungsphase: Alle arbeiten an einfachen Logicos. </a:t>
            </a:r>
          </a:p>
          <a:p>
            <a:pPr lvl="1"/>
            <a:r>
              <a:rPr lang="de-DE" dirty="0"/>
              <a:t>Selbstkontrolle zeigen </a:t>
            </a:r>
          </a:p>
          <a:p>
            <a:pPr lvl="1"/>
            <a:r>
              <a:rPr lang="de-DE" dirty="0"/>
              <a:t>Wie finde ich das Richtige für den Arbeitsplan?  </a:t>
            </a:r>
          </a:p>
          <a:p>
            <a:pPr lvl="1"/>
            <a:endParaRPr lang="de-DE" dirty="0"/>
          </a:p>
          <a:p>
            <a:pPr lvl="1"/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412400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F26D11-9928-5DC7-30D2-1D993F05C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Tipps zur Umsetzung: </a:t>
            </a:r>
            <a:br>
              <a:rPr lang="de-DE" dirty="0"/>
            </a:br>
            <a:r>
              <a:rPr lang="de-DE" dirty="0"/>
              <a:t>Spiele in die Lernzeit integrieren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44B247-05B9-8446-AB1B-13CA8115E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Tipp: Lernzeit in Klasse 1 nutzen, in der nur die halbe Gruppe anwesend ist, um besser unterstützen zu können oder in </a:t>
            </a:r>
            <a:r>
              <a:rPr lang="de-DE" dirty="0" err="1"/>
              <a:t>Doppelsteckungen</a:t>
            </a:r>
            <a:r>
              <a:rPr lang="de-DE" dirty="0"/>
              <a:t>, Einsatz der </a:t>
            </a:r>
            <a:r>
              <a:rPr lang="de-DE" dirty="0" err="1"/>
              <a:t>Sonderpädagog</a:t>
            </a:r>
            <a:r>
              <a:rPr lang="de-DE" dirty="0"/>
              <a:t>*in etc. </a:t>
            </a:r>
          </a:p>
          <a:p>
            <a:r>
              <a:rPr lang="de-DE" dirty="0"/>
              <a:t>Tipps zum Umgang mit unbekannten Spielen mit Kindern erarbeiten, da nicht jedes Spiel einzeln erklärt werden kann, z.B. Symbolik nutzen, Helferkind fragen etc. </a:t>
            </a:r>
          </a:p>
          <a:p>
            <a:r>
              <a:rPr lang="de-DE" dirty="0"/>
              <a:t>Regeln für gängige Spiele wie Domino regelmäßig wiederholen </a:t>
            </a:r>
          </a:p>
          <a:p>
            <a:r>
              <a:rPr lang="de-DE" dirty="0"/>
              <a:t>Klare Regeln für die Nutzung der Spiele innerhalb des Arbeitsplans</a:t>
            </a:r>
          </a:p>
          <a:p>
            <a:r>
              <a:rPr lang="de-DE" dirty="0"/>
              <a:t>Wie finde ich das Richtige für den Arbeitsplan?  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884450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C8E9B2-6560-9624-D297-7B93B0A8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Sichtung einer Spielkiste aus Klasse 1 </a:t>
            </a:r>
          </a:p>
        </p:txBody>
      </p:sp>
    </p:spTree>
    <p:extLst>
      <p:ext uri="{BB962C8B-B14F-4D97-AF65-F5344CB8AC3E}">
        <p14:creationId xmlns:p14="http://schemas.microsoft.com/office/powerpoint/2010/main" val="34793659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17C3D0-4D68-0F32-B67F-7C2CF9064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Allgemeine Tipps für alle Aufgabenformate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ADAB4BE-12A0-F4B1-1A7A-9067DF7760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Sanduhr bzw. Zeitbegrenzung </a:t>
            </a:r>
          </a:p>
          <a:p>
            <a:r>
              <a:rPr lang="de-DE" dirty="0"/>
              <a:t>Ordnung und Aufräumen </a:t>
            </a:r>
          </a:p>
          <a:p>
            <a:r>
              <a:rPr lang="de-DE" dirty="0"/>
              <a:t>Umgang mit Materialien </a:t>
            </a:r>
          </a:p>
          <a:p>
            <a:r>
              <a:rPr lang="de-DE" dirty="0"/>
              <a:t>Orte zur Nutzung des Materials sowie Festlegung von Regeln</a:t>
            </a:r>
          </a:p>
          <a:p>
            <a:r>
              <a:rPr lang="de-DE" dirty="0"/>
              <a:t>Tipps für Problemmomente, z.B. fehlende Karten  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514146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8B12E9E-0882-B45B-2DE2-471784891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6AB6CC8-7DEB-929E-61A1-32C94D473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47" y="569627"/>
            <a:ext cx="7382605" cy="432843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b="1" dirty="0" err="1"/>
              <a:t>Selbstreflexion</a:t>
            </a:r>
            <a:r>
              <a:rPr lang="en-US" sz="7200" b="1" dirty="0"/>
              <a:t> der </a:t>
            </a:r>
            <a:r>
              <a:rPr lang="en-US" sz="7200" b="1" dirty="0" err="1"/>
              <a:t>Lehrkraft</a:t>
            </a:r>
            <a:r>
              <a:rPr lang="en-US" sz="7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24124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AD6A25-3DF4-CE9C-2BEE-9D1555874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Leitfragen zur Selbstreflexion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4B550B8-3FA9-4CC3-2C23-9316887B7E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de-DE" dirty="0"/>
              <a:t>Inwieweit ermöglicht deine Klassenführung Momente der Partizipation von Schüler*innen? (z.B. Morgenkreis, Klassenrat) </a:t>
            </a:r>
          </a:p>
          <a:p>
            <a:r>
              <a:rPr lang="de-DE" dirty="0"/>
              <a:t>Wann und wie holst du dir Feedback von Schüler*innen ein? </a:t>
            </a:r>
          </a:p>
          <a:p>
            <a:r>
              <a:rPr lang="de-DE" dirty="0"/>
              <a:t>Inwiefern reflektierst du dein Classroom Management, z.B. Rituale oder die Sitzordnung? Was funktioniert gut? Was kann angepasst werden? &gt; Jede Klasse hat ihre eigenen Bedürfnisse. </a:t>
            </a:r>
          </a:p>
          <a:p>
            <a:r>
              <a:rPr lang="de-DE" dirty="0"/>
              <a:t>Wie lässt sich die Autonomie der Kinder in der Lernzeit stärken, z.B. durch selbstgewähltes Fach, das bearbeitet wird? </a:t>
            </a:r>
          </a:p>
          <a:p>
            <a:r>
              <a:rPr lang="de-DE" dirty="0"/>
              <a:t>Inwieweit gebe ich Anlässe zur Selbstreflexion bei den Kindern? </a:t>
            </a:r>
          </a:p>
          <a:p>
            <a:r>
              <a:rPr lang="de-DE" dirty="0"/>
              <a:t>Inwiefern regt mein Handeln die Problemlösekompetenz der Kinder an? 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741814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885C1AC-CF26-C076-6E01-1036AAC2C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FRAGEN?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C2AA0B7-8A4C-F38D-0DA7-814814384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074325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1470</Words>
  <Application>Microsoft Macintosh PowerPoint</Application>
  <PresentationFormat>Breitbild</PresentationFormat>
  <Paragraphs>155</Paragraphs>
  <Slides>38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38</vt:i4>
      </vt:variant>
    </vt:vector>
  </HeadingPairs>
  <TitlesOfParts>
    <vt:vector size="44" baseType="lpstr">
      <vt:lpstr>Aptos</vt:lpstr>
      <vt:lpstr>Aptos Display</vt:lpstr>
      <vt:lpstr>Arial</vt:lpstr>
      <vt:lpstr>Calibri</vt:lpstr>
      <vt:lpstr>Wingdings</vt:lpstr>
      <vt:lpstr>Office</vt:lpstr>
      <vt:lpstr>Workshop  „Unterrichten mit Lernlandkarten“ an der Freili</vt:lpstr>
      <vt:lpstr>Inhalt </vt:lpstr>
      <vt:lpstr>Einstieg </vt:lpstr>
      <vt:lpstr>PowerPoint-Präsentation</vt:lpstr>
      <vt:lpstr>PowerPoint-Präsentation</vt:lpstr>
      <vt:lpstr>PowerPoint-Präsentation</vt:lpstr>
      <vt:lpstr>Classroom Management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Tipps zur Umsetzung </vt:lpstr>
      <vt:lpstr>Classroom Management </vt:lpstr>
      <vt:lpstr>Raumgestaltung – Was ist zu beachten? </vt:lpstr>
      <vt:lpstr>Raumgestaltung </vt:lpstr>
      <vt:lpstr>Materialorganisation </vt:lpstr>
      <vt:lpstr>Und jetzt?  Los geht‘s!   Wir probieren es aus. </vt:lpstr>
      <vt:lpstr>Klare Regeln und Routinen </vt:lpstr>
      <vt:lpstr>Selbstständiges Arbeiten (einführen) </vt:lpstr>
      <vt:lpstr>Stell dir vor… </vt:lpstr>
      <vt:lpstr>PowerPoint-Präsentation</vt:lpstr>
      <vt:lpstr>Wortwolke </vt:lpstr>
      <vt:lpstr>PowerPoint-Präsentation</vt:lpstr>
      <vt:lpstr>Tipps zur Umsetzung:  Struktur des Arbeitsplans  </vt:lpstr>
      <vt:lpstr>Tipps zur Umsetzung:  Symbole </vt:lpstr>
      <vt:lpstr>Tipps zur Umsetzung:  Strukturierung der Arbeitszeit </vt:lpstr>
      <vt:lpstr>Tipps zur Umsetzung: Arbeitsplatzorganisation </vt:lpstr>
      <vt:lpstr>Tipps zur Umsetzung:  An verschiedene Aufgabenformate heranführen</vt:lpstr>
      <vt:lpstr>Tipps zur Umsetzung:  An verschiedene Aufgabenformate heranführen</vt:lpstr>
      <vt:lpstr>Tipps zur Umsetzung:  Spiele in die Lernzeit integrieren </vt:lpstr>
      <vt:lpstr>Sichtung einer Spielkiste aus Klasse 1 </vt:lpstr>
      <vt:lpstr>Allgemeine Tipps für alle Aufgabenformate </vt:lpstr>
      <vt:lpstr>Selbstreflexion der Lehrkraft </vt:lpstr>
      <vt:lpstr>Leitfragen zur Selbstreflexion</vt:lpstr>
      <vt:lpstr>FRAGEN?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Aleksandra Ratkovic</dc:creator>
  <cp:lastModifiedBy>Aleksandra Ratkovic</cp:lastModifiedBy>
  <cp:revision>29</cp:revision>
  <dcterms:created xsi:type="dcterms:W3CDTF">2025-03-12T17:26:24Z</dcterms:created>
  <dcterms:modified xsi:type="dcterms:W3CDTF">2025-06-05T10:25:21Z</dcterms:modified>
</cp:coreProperties>
</file>