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4"/>
  </p:sldMasterIdLst>
  <p:notesMasterIdLst>
    <p:notesMasterId r:id="rId12"/>
  </p:notesMasterIdLst>
  <p:sldIdLst>
    <p:sldId id="3825" r:id="rId5"/>
    <p:sldId id="3826" r:id="rId6"/>
    <p:sldId id="3792" r:id="rId7"/>
    <p:sldId id="3827" r:id="rId8"/>
    <p:sldId id="3828" r:id="rId9"/>
    <p:sldId id="3829" r:id="rId10"/>
    <p:sldId id="379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0" userDrawn="1">
          <p15:clr>
            <a:srgbClr val="A4A3A4"/>
          </p15:clr>
        </p15:guide>
        <p15:guide id="2" orient="horz" pos="3408" userDrawn="1">
          <p15:clr>
            <a:srgbClr val="A4A3A4"/>
          </p15:clr>
        </p15:guide>
        <p15:guide id="3" pos="6936" userDrawn="1">
          <p15:clr>
            <a:srgbClr val="A4A3A4"/>
          </p15:clr>
        </p15:guide>
        <p15:guide id="4" pos="74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588" autoAdjust="0"/>
    <p:restoredTop sz="94660"/>
  </p:normalViewPr>
  <p:slideViewPr>
    <p:cSldViewPr snapToGrid="0">
      <p:cViewPr>
        <p:scale>
          <a:sx n="123" d="100"/>
          <a:sy n="123" d="100"/>
        </p:scale>
        <p:origin x="144" y="-1128"/>
      </p:cViewPr>
      <p:guideLst>
        <p:guide orient="horz" pos="1200"/>
        <p:guide orient="horz" pos="3408"/>
        <p:guide pos="6936"/>
        <p:guide pos="7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7BA811-8917-4F1D-B22F-E96045BFA4E0}" type="datetimeFigureOut">
              <a:rPr lang="en-US" smtClean="0"/>
              <a:t>12/4/24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C6A29-4676-420C-BBE3-ACC2B80F64D4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7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5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anchor="ctr"/>
          <a:lstStyle>
            <a:lvl1pPr marL="0" indent="0">
              <a:buNone/>
              <a:defRPr/>
            </a:lvl1pPr>
            <a:lvl2pPr marL="228600">
              <a:defRPr/>
            </a:lvl2pPr>
            <a:lvl3pPr marL="457200">
              <a:defRPr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94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228600">
              <a:lnSpc>
                <a:spcPct val="110000"/>
              </a:lnSpc>
              <a:defRPr sz="2000"/>
            </a:lvl2pPr>
            <a:lvl3pPr marL="457200">
              <a:lnSpc>
                <a:spcPct val="110000"/>
              </a:lnSpc>
              <a:defRPr sz="1800"/>
            </a:lvl3pPr>
            <a:lvl4pPr marL="685800">
              <a:lnSpc>
                <a:spcPct val="110000"/>
              </a:lnSpc>
              <a:defRPr sz="1600"/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3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855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08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92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</p:spPr>
        <p:txBody>
          <a:bodyPr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anchor="b" anchorCtr="0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2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0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9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27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1413178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 userDrawn="1"/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 userDrawn="1"/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 userDrawn="1"/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 userDrawn="1"/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82496" y="6356350"/>
            <a:ext cx="1545336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pPr algn="l"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2677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4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62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01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6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1" r:id="rId4"/>
    <p:sldLayoutId id="2147483770" r:id="rId5"/>
    <p:sldLayoutId id="2147483774" r:id="rId6"/>
    <p:sldLayoutId id="2147483783" r:id="rId7"/>
    <p:sldLayoutId id="2147483772" r:id="rId8"/>
    <p:sldLayoutId id="2147483773" r:id="rId9"/>
    <p:sldLayoutId id="2147483785" r:id="rId10"/>
    <p:sldLayoutId id="2147483786" r:id="rId11"/>
    <p:sldLayoutId id="2147483787" r:id="rId12"/>
    <p:sldLayoutId id="2147483775" r:id="rId13"/>
    <p:sldLayoutId id="2147483788" r:id="rId14"/>
    <p:sldLayoutId id="2147483776" r:id="rId15"/>
    <p:sldLayoutId id="2147483777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08836-40C5-46C2-81BA-21AA27176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687595"/>
            <a:ext cx="6592824" cy="2386584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Vorauswahl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zu</a:t>
            </a:r>
            <a:r>
              <a:rPr lang="en-US" dirty="0">
                <a:solidFill>
                  <a:srgbClr val="FFFFFF"/>
                </a:solidFill>
              </a:rPr>
              <a:t> den </a:t>
            </a:r>
            <a:r>
              <a:rPr lang="en-US" dirty="0" err="1">
                <a:solidFill>
                  <a:srgbClr val="FFFFFF"/>
                </a:solidFill>
              </a:rPr>
              <a:t>Lehrwerken</a:t>
            </a:r>
            <a:r>
              <a:rPr lang="en-US" dirty="0">
                <a:solidFill>
                  <a:srgbClr val="FFFFFF"/>
                </a:solidFill>
              </a:rPr>
              <a:t> Curriculum </a:t>
            </a:r>
            <a:r>
              <a:rPr lang="en-US" dirty="0" err="1">
                <a:solidFill>
                  <a:srgbClr val="FFFFFF"/>
                </a:solidFill>
              </a:rPr>
              <a:t>Jhg</a:t>
            </a:r>
            <a:r>
              <a:rPr lang="en-US" dirty="0">
                <a:solidFill>
                  <a:srgbClr val="FFFFFF"/>
                </a:solidFill>
              </a:rPr>
              <a:t> 3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C4EC4-809C-4FD2-AA20-009F08590D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MatheCurriculum</a:t>
            </a:r>
            <a:endParaRPr lang="en-US" dirty="0">
              <a:solidFill>
                <a:srgbClr val="FFFF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96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Lehrwerk</a:t>
            </a:r>
            <a:r>
              <a:rPr lang="en-US" dirty="0">
                <a:solidFill>
                  <a:srgbClr val="FFFFFF"/>
                </a:solidFill>
              </a:rPr>
              <a:t> </a:t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US" dirty="0">
                <a:solidFill>
                  <a:srgbClr val="FFFFFF"/>
                </a:solidFill>
              </a:rPr>
              <a:t>-</a:t>
            </a:r>
            <a:r>
              <a:rPr lang="en-US" dirty="0" err="1">
                <a:solidFill>
                  <a:srgbClr val="FFFFFF"/>
                </a:solidFill>
              </a:rPr>
              <a:t>auswahl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C3FD2-AF88-4EF1-AFB7-5D31BD5AA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Einstern</a:t>
            </a:r>
            <a:r>
              <a:rPr lang="en-US" sz="2000" dirty="0"/>
              <a:t> 3 </a:t>
            </a:r>
            <a:r>
              <a:rPr lang="en-US" sz="2000" dirty="0" err="1"/>
              <a:t>leicht</a:t>
            </a:r>
            <a:r>
              <a:rPr lang="en-US" sz="2000" dirty="0"/>
              <a:t> </a:t>
            </a:r>
            <a:r>
              <a:rPr lang="en-US" sz="2000" dirty="0" err="1"/>
              <a:t>gemacht</a:t>
            </a:r>
            <a:r>
              <a:rPr lang="en-US" sz="2000" dirty="0"/>
              <a:t>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Klick Mathematik </a:t>
            </a:r>
            <a:r>
              <a:rPr lang="en-US" sz="2000" dirty="0" err="1"/>
              <a:t>inklusiv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Matherad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Flex und Flo 3 </a:t>
            </a:r>
            <a:r>
              <a:rPr lang="en-US" sz="2000" dirty="0" err="1"/>
              <a:t>inklusiv</a:t>
            </a:r>
            <a:endParaRPr lang="en-US" sz="20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Welt der </a:t>
            </a:r>
            <a:r>
              <a:rPr lang="en-US" sz="2000" dirty="0" err="1"/>
              <a:t>Zahl</a:t>
            </a:r>
            <a:r>
              <a:rPr lang="en-US" sz="2000" dirty="0"/>
              <a:t> 3 </a:t>
            </a:r>
            <a:r>
              <a:rPr lang="en-US" sz="2000" dirty="0" err="1"/>
              <a:t>inklusiv</a:t>
            </a:r>
            <a:endParaRPr lang="en-US" sz="2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60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8260B10-25FE-445D-A9FD-06B618F1B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3600" dirty="0" err="1"/>
              <a:t>Matherad</a:t>
            </a:r>
            <a:r>
              <a:rPr lang="en-US" sz="3600" dirty="0"/>
              <a:t> 3 </a:t>
            </a:r>
            <a:r>
              <a:rPr lang="en-US" sz="2700" dirty="0"/>
              <a:t>(</a:t>
            </a:r>
            <a:r>
              <a:rPr lang="en-US" sz="2700" dirty="0" err="1"/>
              <a:t>vpm</a:t>
            </a:r>
            <a:r>
              <a:rPr lang="en-US" sz="27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Melanie Larsen 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FE03FD29-2ABD-4741-B4AC-4F72BFB14A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226910"/>
              </p:ext>
            </p:extLst>
          </p:nvPr>
        </p:nvGraphicFramePr>
        <p:xfrm>
          <a:off x="466164" y="975846"/>
          <a:ext cx="11295529" cy="558566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6553201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2671482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selbstständigen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lernen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erarbietet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worden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Differenzierung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automatisch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</a:t>
                      </a:r>
                      <a:r>
                        <a:rPr lang="en-US" sz="1000" dirty="0"/>
                        <a:t> in den </a:t>
                      </a:r>
                      <a:r>
                        <a:rPr lang="en-US" sz="1000" dirty="0" err="1"/>
                        <a:t>Lernlandlarten</a:t>
                      </a:r>
                      <a:r>
                        <a:rPr lang="en-US" sz="100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Sehr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Teilweise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Klar und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bunt </a:t>
                      </a:r>
                      <a:r>
                        <a:rPr lang="en-US" sz="1000" dirty="0" err="1"/>
                        <a:t>gestaltet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aber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schönen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Darstellungen</a:t>
                      </a:r>
                      <a:r>
                        <a:rPr lang="en-US" sz="100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Seiten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immer </a:t>
                      </a:r>
                      <a:r>
                        <a:rPr lang="en-US" sz="1000" dirty="0" err="1"/>
                        <a:t>ähnlich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aufgebaut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Symbolik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selbsterklärend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Hat </a:t>
                      </a:r>
                      <a:r>
                        <a:rPr lang="en-US" sz="1000" dirty="0" err="1"/>
                        <a:t>passende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Spiele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zusätzliche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Übungsblätter</a:t>
                      </a:r>
                      <a:r>
                        <a:rPr lang="en-US" sz="1000" dirty="0"/>
                        <a:t>, Tests </a:t>
                      </a:r>
                      <a:r>
                        <a:rPr lang="en-US" sz="1000" dirty="0" err="1"/>
                        <a:t>usw</a:t>
                      </a:r>
                      <a:r>
                        <a:rPr lang="en-US" sz="1000" dirty="0"/>
                        <a:t>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Artithmetik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baut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aufeinander</a:t>
                      </a:r>
                      <a:r>
                        <a:rPr lang="en-US" sz="1000" dirty="0"/>
                        <a:t> auf 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gestaltet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durch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verschiedene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Farben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Dinesmaterial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Montessoriefarben</a:t>
                      </a:r>
                      <a:r>
                        <a:rPr lang="en-US" sz="1000" dirty="0"/>
                        <a:t> für HZE, </a:t>
                      </a:r>
                      <a:r>
                        <a:rPr lang="en-US" sz="1000" dirty="0" err="1"/>
                        <a:t>Rechentricks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Rechenstrich</a:t>
                      </a:r>
                      <a:r>
                        <a:rPr lang="en-US" sz="1000" dirty="0"/>
                        <a:t>,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Rechenrätsel</a:t>
                      </a:r>
                      <a:r>
                        <a:rPr lang="en-US" sz="1000" dirty="0"/>
                        <a:t> ja,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nein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O </a:t>
                      </a:r>
                      <a:r>
                        <a:rPr lang="en-US" sz="1000" dirty="0" err="1"/>
                        <a:t>entbündeln</a:t>
                      </a:r>
                      <a:r>
                        <a:rPr lang="en-US" sz="1000" dirty="0"/>
                        <a:t>                O </a:t>
                      </a:r>
                      <a:r>
                        <a:rPr lang="en-US" sz="1000" dirty="0" err="1"/>
                        <a:t>erweitern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beides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AH </a:t>
                      </a:r>
                      <a:r>
                        <a:rPr lang="en-US" sz="1000" dirty="0" err="1"/>
                        <a:t>schon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teilweise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müsste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nicht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zwingend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was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dazu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bestellt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werden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Abzieh</a:t>
                      </a:r>
                      <a:r>
                        <a:rPr lang="en-US" sz="1000" dirty="0"/>
                        <a:t>- und </a:t>
                      </a:r>
                      <a:r>
                        <a:rPr lang="en-US" sz="1000" dirty="0" err="1"/>
                        <a:t>Auffüllverfahren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bei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schriftlichen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 (</a:t>
                      </a:r>
                      <a:r>
                        <a:rPr lang="en-US" sz="1000" dirty="0" err="1"/>
                        <a:t>Wahlmöglichkeit</a:t>
                      </a:r>
                      <a:r>
                        <a:rPr lang="en-US" sz="1000" dirty="0"/>
                        <a:t> für Kinder) , </a:t>
                      </a:r>
                      <a:r>
                        <a:rPr lang="en-US" sz="1000" dirty="0" err="1"/>
                        <a:t>zusätzliche</a:t>
                      </a:r>
                      <a:r>
                        <a:rPr lang="en-US" sz="1000" dirty="0"/>
                        <a:t> Seiten für </a:t>
                      </a:r>
                      <a:r>
                        <a:rPr lang="en-US" sz="1000" dirty="0" err="1"/>
                        <a:t>nichtarthmetische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“</a:t>
                      </a:r>
                      <a:r>
                        <a:rPr lang="en-US" sz="1000" dirty="0" err="1"/>
                        <a:t>lila</a:t>
                      </a:r>
                      <a:r>
                        <a:rPr lang="en-US" sz="1000" dirty="0"/>
                        <a:t>” Block. </a:t>
                      </a:r>
                      <a:r>
                        <a:rPr lang="en-US" sz="1000" dirty="0" err="1"/>
                        <a:t>Zusatzmateria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Spiele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Lehrerordner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vorhanden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können</a:t>
                      </a:r>
                      <a:r>
                        <a:rPr lang="en-US" sz="1000" dirty="0"/>
                        <a:t> gut in die </a:t>
                      </a:r>
                      <a:r>
                        <a:rPr lang="en-US" sz="1000" dirty="0" err="1"/>
                        <a:t>Lernlandkarten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eingearbeitet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werden</a:t>
                      </a:r>
                      <a:r>
                        <a:rPr lang="en-US" sz="1000" dirty="0"/>
                        <a:t>. Das System des </a:t>
                      </a:r>
                      <a:r>
                        <a:rPr lang="en-US" sz="1000" dirty="0" err="1"/>
                        <a:t>Matherads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passt</a:t>
                      </a:r>
                      <a:r>
                        <a:rPr lang="en-US" sz="1000" dirty="0"/>
                        <a:t> dich sein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sehr</a:t>
                      </a:r>
                      <a:r>
                        <a:rPr lang="en-US" sz="1000" dirty="0"/>
                        <a:t> gut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den </a:t>
                      </a:r>
                      <a:r>
                        <a:rPr lang="en-US" sz="1000" dirty="0" err="1"/>
                        <a:t>Lernlandkarten</a:t>
                      </a:r>
                      <a:r>
                        <a:rPr lang="en-US" sz="1000"/>
                        <a:t> </a:t>
                      </a:r>
                      <a:endParaRPr lang="en-US" sz="1000" dirty="0"/>
                    </a:p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A5B9DFF-1E65-43C9-B2DE-90CD91DFA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95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77677-53E4-C59A-3151-5DBB447D7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3948E32-F422-6EDF-93F1-65698070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Welt der Zahl </a:t>
            </a:r>
            <a:r>
              <a:rPr lang="en-US" sz="3600" dirty="0" err="1"/>
              <a:t>Förderheft</a:t>
            </a:r>
            <a:r>
              <a:rPr lang="en-US" sz="3600" dirty="0"/>
              <a:t> </a:t>
            </a:r>
            <a:r>
              <a:rPr lang="en-US" sz="2700" dirty="0"/>
              <a:t>(</a:t>
            </a:r>
            <a:r>
              <a:rPr lang="en-US" sz="2700" dirty="0" err="1"/>
              <a:t>westermann</a:t>
            </a:r>
            <a:r>
              <a:rPr lang="en-US" sz="27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Karina Pohl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334C40E7-1F6D-CDDB-C1C3-9342B50183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3617657"/>
              </p:ext>
            </p:extLst>
          </p:nvPr>
        </p:nvGraphicFramePr>
        <p:xfrm>
          <a:off x="466164" y="975846"/>
          <a:ext cx="11295529" cy="589046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5808701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3415982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Anforderungsbereichen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Hauptteil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Anforderungsbereich</a:t>
                      </a:r>
                      <a:r>
                        <a:rPr lang="en-US" sz="1000" dirty="0"/>
                        <a:t>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Da </a:t>
                      </a:r>
                      <a:r>
                        <a:rPr lang="en-US" sz="1000" dirty="0" err="1"/>
                        <a:t>Arbeitsheft</a:t>
                      </a:r>
                      <a:r>
                        <a:rPr lang="en-US" sz="1000" dirty="0"/>
                        <a:t> max 2-3 Seiten, pro Thema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Kurze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einfache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KV, </a:t>
                      </a:r>
                      <a:r>
                        <a:rPr lang="en-US" sz="1000" dirty="0" err="1"/>
                        <a:t>Arbeitsheft</a:t>
                      </a:r>
                      <a:r>
                        <a:rPr lang="en-US" sz="1000" dirty="0"/>
                        <a:t> für, </a:t>
                      </a:r>
                      <a:r>
                        <a:rPr lang="en-US" sz="1000" dirty="0" err="1"/>
                        <a:t>Forderheft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Mathebuch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Wiederhólung</a:t>
                      </a:r>
                      <a:r>
                        <a:rPr lang="en-US" sz="1000" dirty="0"/>
                        <a:t> Kl. 2, 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Zahlenstrahl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Addieren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Subtrahieren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Hunderter</a:t>
                      </a:r>
                      <a:r>
                        <a:rPr lang="en-US" sz="1000" dirty="0"/>
                        <a:t>, + /- </a:t>
                      </a:r>
                      <a:r>
                        <a:rPr lang="en-US" sz="1000" dirty="0" err="1"/>
                        <a:t>über</a:t>
                      </a:r>
                      <a:r>
                        <a:rPr lang="en-US" sz="1000" dirty="0"/>
                        <a:t> den </a:t>
                      </a:r>
                      <a:r>
                        <a:rPr lang="en-US" sz="1000" dirty="0" err="1"/>
                        <a:t>Hunderter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Sachrechnen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Größen</a:t>
                      </a:r>
                      <a:r>
                        <a:rPr lang="en-US" sz="1000" dirty="0"/>
                        <a:t>, Zehner 1x1, </a:t>
                      </a:r>
                      <a:r>
                        <a:rPr lang="en-US" sz="1000" dirty="0" err="1"/>
                        <a:t>halbschriftl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Multiplikation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halbschriftl</a:t>
                      </a:r>
                      <a:r>
                        <a:rPr lang="en-US" sz="1000" dirty="0"/>
                        <a:t>. Division, Geld, </a:t>
                      </a:r>
                      <a:r>
                        <a:rPr lang="en-US" sz="1000" dirty="0" err="1"/>
                        <a:t>Löngen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schriftl</a:t>
                      </a:r>
                      <a:r>
                        <a:rPr lang="en-US" sz="1000" dirty="0"/>
                        <a:t>´. Addition,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Übertrag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schriftl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Übertrag</a:t>
                      </a:r>
                      <a:r>
                        <a:rPr lang="en-US" sz="1000" dirty="0"/>
                        <a:t>,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Wiederholung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,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Rechenrahmen</a:t>
                      </a:r>
                      <a:r>
                        <a:rPr lang="en-US" sz="1000" dirty="0"/>
                        <a:t> (addition bis 100), 1x1 </a:t>
                      </a:r>
                      <a:r>
                        <a:rPr lang="en-US" sz="1000" dirty="0" err="1"/>
                        <a:t>Punktefelder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Stellenwerttafel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Rechenstrich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schrittweises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rechnen</a:t>
                      </a:r>
                      <a:r>
                        <a:rPr lang="en-US" sz="1000" dirty="0"/>
                        <a:t>, Dines Material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Sachsituationen</a:t>
                      </a:r>
                      <a:r>
                        <a:rPr lang="en-US" sz="1000" dirty="0"/>
                        <a:t> auf 2 </a:t>
                      </a:r>
                      <a:r>
                        <a:rPr lang="en-US" sz="1000" dirty="0" err="1"/>
                        <a:t>Doppelseiten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x </a:t>
                      </a:r>
                      <a:r>
                        <a:rPr lang="en-US" sz="1000" dirty="0" err="1"/>
                        <a:t>entbündeln</a:t>
                      </a:r>
                      <a:r>
                        <a:rPr lang="en-US" sz="1000" dirty="0"/>
                        <a:t>                O </a:t>
                      </a:r>
                      <a:r>
                        <a:rPr lang="en-US" sz="1000" dirty="0" err="1"/>
                        <a:t>erweitern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Erweitern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wird</a:t>
                      </a:r>
                      <a:r>
                        <a:rPr lang="en-US" sz="1000" dirty="0"/>
                        <a:t> auf der </a:t>
                      </a:r>
                      <a:r>
                        <a:rPr lang="en-US" sz="1000" dirty="0" err="1"/>
                        <a:t>letzten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Doppelseite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einmalig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angeboten</a:t>
                      </a:r>
                      <a:r>
                        <a:rPr lang="en-US" sz="1000" dirty="0"/>
                        <a:t>,</a:t>
                      </a:r>
                    </a:p>
                    <a:p>
                      <a:pPr algn="l"/>
                      <a:r>
                        <a:rPr lang="en-US" sz="1000" dirty="0"/>
                        <a:t>Sehr </a:t>
                      </a:r>
                      <a:r>
                        <a:rPr lang="en-US" sz="1000" dirty="0" err="1"/>
                        <a:t>kleinschrittiges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Vorgehen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Sonderfälle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0 und </a:t>
                      </a:r>
                      <a:r>
                        <a:rPr lang="en-US" sz="1000" dirty="0" err="1"/>
                        <a:t>zwei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Überträgen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werden</a:t>
                      </a:r>
                      <a:r>
                        <a:rPr lang="en-US" sz="1000" dirty="0"/>
                        <a:t> extra </a:t>
                      </a:r>
                      <a:r>
                        <a:rPr lang="en-US" sz="1000" dirty="0" err="1"/>
                        <a:t>eingeführt</a:t>
                      </a:r>
                      <a:r>
                        <a:rPr lang="en-US" sz="1000" dirty="0"/>
                        <a:t>, Viele </a:t>
                      </a:r>
                      <a:r>
                        <a:rPr lang="en-US" sz="1000" dirty="0" err="1"/>
                        <a:t>Übungsseiten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nein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QR – Codes </a:t>
                      </a:r>
                      <a:r>
                        <a:rPr lang="en-US" sz="1000" b="1" dirty="0" err="1"/>
                        <a:t>mit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Erklärvideos</a:t>
                      </a:r>
                      <a:r>
                        <a:rPr lang="en-US" sz="1000" b="1" dirty="0"/>
                        <a:t> und </a:t>
                      </a:r>
                      <a:r>
                        <a:rPr lang="en-US" sz="1000" b="1" dirty="0" err="1"/>
                        <a:t>digitalen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Übungen</a:t>
                      </a:r>
                      <a:r>
                        <a:rPr lang="en-US" sz="1000" b="1" dirty="0"/>
                        <a:t>, </a:t>
                      </a:r>
                      <a:r>
                        <a:rPr lang="en-US" sz="1000" b="1" dirty="0" err="1"/>
                        <a:t>Vorteil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b="1" dirty="0" err="1"/>
                        <a:t>Kleinschrittiges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sehr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anschauliches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Vorgehen</a:t>
                      </a:r>
                      <a:r>
                        <a:rPr lang="en-US" sz="1000" b="1" dirty="0"/>
                        <a:t>, </a:t>
                      </a:r>
                      <a:r>
                        <a:rPr lang="en-US" sz="1000" b="1" dirty="0" err="1"/>
                        <a:t>Nachteil</a:t>
                      </a:r>
                      <a:r>
                        <a:rPr lang="en-US" sz="1000" b="1" dirty="0"/>
                        <a:t>: relative </a:t>
                      </a:r>
                      <a:r>
                        <a:rPr lang="en-US" sz="1000" b="1" dirty="0" err="1"/>
                        <a:t>wenig</a:t>
                      </a:r>
                      <a:r>
                        <a:rPr lang="en-US" sz="1000" b="1" dirty="0"/>
                        <a:t> Material (</a:t>
                      </a:r>
                      <a:r>
                        <a:rPr lang="en-US" sz="1000" b="1" dirty="0" err="1"/>
                        <a:t>lernstärkere</a:t>
                      </a:r>
                      <a:r>
                        <a:rPr lang="en-US" sz="1000" b="1" dirty="0"/>
                        <a:t> Kinder </a:t>
                      </a:r>
                      <a:r>
                        <a:rPr lang="en-US" sz="1000" b="1" dirty="0" err="1"/>
                        <a:t>brauchen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mehr</a:t>
                      </a:r>
                      <a:r>
                        <a:rPr lang="en-US" sz="1000" b="1" dirty="0"/>
                        <a:t> Futter- </a:t>
                      </a:r>
                      <a:r>
                        <a:rPr lang="en-US" sz="1000" b="1" dirty="0" err="1"/>
                        <a:t>Evtl</a:t>
                      </a:r>
                      <a:r>
                        <a:rPr lang="en-US" sz="1000" b="1" dirty="0"/>
                        <a:t> AH)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AEF80236-D80B-3E61-AF80-3908FDDB3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191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8D317-A7F5-9F7D-5C29-0D7FAF671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CD5C9E5-CD28-5C2B-BA05-A833B7301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2700" dirty="0"/>
              <a:t>Rico Schnabel </a:t>
            </a:r>
            <a:r>
              <a:rPr lang="en-US" sz="2700" dirty="0" err="1"/>
              <a:t>Rechnen</a:t>
            </a:r>
            <a:r>
              <a:rPr lang="en-US" sz="2700" dirty="0"/>
              <a:t> Heft 1 und 2 (</a:t>
            </a:r>
            <a:r>
              <a:rPr lang="en-US" sz="2700" dirty="0" err="1"/>
              <a:t>Mildenberger</a:t>
            </a:r>
            <a:r>
              <a:rPr lang="en-US" sz="20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Karina Pohl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0C1CA0B9-7CDD-BBA5-5622-A3A76567BE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33991"/>
              </p:ext>
            </p:extLst>
          </p:nvPr>
        </p:nvGraphicFramePr>
        <p:xfrm>
          <a:off x="466164" y="975846"/>
          <a:ext cx="11295529" cy="5717155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6317917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2906766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Es </a:t>
                      </a:r>
                      <a:r>
                        <a:rPr lang="en-US" sz="1000" dirty="0" err="1"/>
                        <a:t>gibt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unterschiedliche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Schwierigkeitsgrade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aber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extra </a:t>
                      </a:r>
                      <a:r>
                        <a:rPr lang="en-US" sz="1000" dirty="0" err="1"/>
                        <a:t>gekennzeichnet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Viele </a:t>
                      </a:r>
                      <a:r>
                        <a:rPr lang="en-US" sz="1000" dirty="0" err="1"/>
                        <a:t>Übungsseiten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Klar </a:t>
                      </a:r>
                      <a:r>
                        <a:rPr lang="en-US" sz="1000" dirty="0" err="1"/>
                        <a:t>strukturiert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kurze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Übungsformate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nope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 Heft 1:ZR-Erweiterung, </a:t>
                      </a:r>
                      <a:r>
                        <a:rPr lang="en-US" sz="1000" dirty="0" err="1"/>
                        <a:t>Zahlenstrahl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Addieren</a:t>
                      </a:r>
                      <a:r>
                        <a:rPr lang="en-US" sz="1000" dirty="0"/>
                        <a:t>/</a:t>
                      </a:r>
                      <a:r>
                        <a:rPr lang="en-US" sz="1000" dirty="0" err="1"/>
                        <a:t>Subtrahieren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Hunterter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oZÜ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einstellig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zweistellig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dreistellig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schrittweise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rechnen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gute</a:t>
                      </a:r>
                      <a:r>
                        <a:rPr lang="en-US" sz="1000" dirty="0"/>
                        <a:t> Anschauung),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Addition und </a:t>
                      </a:r>
                      <a:r>
                        <a:rPr lang="en-US" sz="1000" dirty="0" err="1"/>
                        <a:t>Subtraktion</a:t>
                      </a:r>
                      <a:endParaRPr lang="en-US" sz="1000" dirty="0"/>
                    </a:p>
                    <a:p>
                      <a:r>
                        <a:rPr lang="en-US" sz="1000" dirty="0"/>
                        <a:t>Heft 2: </a:t>
                      </a:r>
                      <a:r>
                        <a:rPr lang="en-US" sz="1000" dirty="0" err="1"/>
                        <a:t>Wiederholung</a:t>
                      </a:r>
                      <a:r>
                        <a:rPr lang="en-US" sz="1000" dirty="0"/>
                        <a:t> 1x1 (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Rest), 10er 1x1,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halbschriftliches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multiplizieren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dividieren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 Dines- Material (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gesondert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aufgeführt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x </a:t>
                      </a:r>
                      <a:r>
                        <a:rPr lang="en-US" sz="1000" dirty="0" err="1"/>
                        <a:t>entbündeln</a:t>
                      </a:r>
                      <a:r>
                        <a:rPr lang="en-US" sz="1000" dirty="0"/>
                        <a:t>                x </a:t>
                      </a:r>
                      <a:r>
                        <a:rPr lang="en-US" sz="1000" dirty="0" err="1"/>
                        <a:t>erweitern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Beides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wird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angeboten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wenig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Erklärung</a:t>
                      </a:r>
                      <a:r>
                        <a:rPr lang="en-US" sz="1000" dirty="0"/>
                        <a:t>), </a:t>
                      </a:r>
                      <a:r>
                        <a:rPr lang="en-US" sz="1000" dirty="0" err="1"/>
                        <a:t>wenig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Sonderfälle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</a:t>
                      </a:r>
                      <a:r>
                        <a:rPr lang="en-US" sz="1000" dirty="0"/>
                        <a:t> Null und </a:t>
                      </a:r>
                      <a:r>
                        <a:rPr lang="en-US" sz="1000" dirty="0" err="1"/>
                        <a:t>zwei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Überträge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wird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erklärt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Ja: </a:t>
                      </a:r>
                      <a:r>
                        <a:rPr lang="en-US" sz="1000" dirty="0" err="1"/>
                        <a:t>Themenheft</a:t>
                      </a:r>
                      <a:r>
                        <a:rPr lang="en-US" sz="1000" dirty="0"/>
                        <a:t> 1: </a:t>
                      </a:r>
                      <a:r>
                        <a:rPr lang="en-US" sz="1000" dirty="0" err="1"/>
                        <a:t>Selbstständig</a:t>
                      </a:r>
                      <a:r>
                        <a:rPr lang="en-US" sz="1000" dirty="0"/>
                        <a:t> das </a:t>
                      </a:r>
                      <a:r>
                        <a:rPr lang="en-US" sz="1000" dirty="0" err="1"/>
                        <a:t>Addieren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Subtrahieren</a:t>
                      </a:r>
                      <a:r>
                        <a:rPr lang="en-US" sz="1000" dirty="0"/>
                        <a:t> bis 1000 </a:t>
                      </a:r>
                      <a:r>
                        <a:rPr lang="en-US" sz="1000" dirty="0" err="1"/>
                        <a:t>tranieren</a:t>
                      </a:r>
                      <a:endParaRPr lang="en-US" sz="1000" dirty="0"/>
                    </a:p>
                    <a:p>
                      <a:pPr algn="l"/>
                      <a:r>
                        <a:rPr lang="en-US" sz="1000" dirty="0" err="1"/>
                        <a:t>Themenheft</a:t>
                      </a:r>
                      <a:r>
                        <a:rPr lang="en-US" sz="1000" dirty="0"/>
                        <a:t> 2: </a:t>
                      </a:r>
                      <a:r>
                        <a:rPr lang="en-US" sz="1000" dirty="0" err="1"/>
                        <a:t>Selbstständig</a:t>
                      </a:r>
                      <a:r>
                        <a:rPr lang="en-US" sz="1000" dirty="0"/>
                        <a:t> das </a:t>
                      </a:r>
                      <a:r>
                        <a:rPr lang="en-US" sz="1000" dirty="0" err="1"/>
                        <a:t>Multiplizieren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Dividieren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trainieren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b="1" dirty="0" err="1"/>
                        <a:t>Lösungen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sind</a:t>
                      </a:r>
                      <a:r>
                        <a:rPr lang="en-US" sz="1000" b="1" dirty="0"/>
                        <a:t> in der Mitte des </a:t>
                      </a:r>
                      <a:r>
                        <a:rPr lang="en-US" sz="1000" b="1" dirty="0" err="1"/>
                        <a:t>Heftes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vorhanden</a:t>
                      </a:r>
                      <a:r>
                        <a:rPr lang="en-US" sz="1000" b="1" dirty="0"/>
                        <a:t> (</a:t>
                      </a:r>
                      <a:r>
                        <a:rPr lang="en-US" sz="1000" b="1" dirty="0" err="1"/>
                        <a:t>lassen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sich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heraustrennen</a:t>
                      </a:r>
                      <a:r>
                        <a:rPr lang="en-US" sz="1000" b="1" dirty="0"/>
                        <a:t>), </a:t>
                      </a:r>
                      <a:r>
                        <a:rPr lang="en-US" sz="1000" b="1" dirty="0" err="1"/>
                        <a:t>Vorteil</a:t>
                      </a:r>
                      <a:r>
                        <a:rPr lang="en-US" sz="1000" b="1" dirty="0"/>
                        <a:t>: Viel </a:t>
                      </a:r>
                      <a:r>
                        <a:rPr lang="en-US" sz="1000" b="1" dirty="0" err="1"/>
                        <a:t>Übungsmaterial</a:t>
                      </a:r>
                      <a:r>
                        <a:rPr lang="en-US" sz="1000" b="1" dirty="0"/>
                        <a:t> , </a:t>
                      </a:r>
                      <a:r>
                        <a:rPr lang="en-US" sz="1000" b="1" dirty="0" err="1"/>
                        <a:t>kleinschrittiger</a:t>
                      </a:r>
                      <a:r>
                        <a:rPr lang="en-US" sz="1000" b="1" dirty="0"/>
                        <a:t> Aufbau </a:t>
                      </a:r>
                      <a:r>
                        <a:rPr lang="en-US" sz="1000" b="1" dirty="0" err="1"/>
                        <a:t>bei</a:t>
                      </a:r>
                      <a:r>
                        <a:rPr lang="en-US" sz="1000" b="1" dirty="0"/>
                        <a:t> Addition und </a:t>
                      </a:r>
                      <a:r>
                        <a:rPr lang="en-US" sz="1000" b="1" dirty="0" err="1"/>
                        <a:t>Subtraktion</a:t>
                      </a:r>
                      <a:r>
                        <a:rPr lang="en-US" sz="1000" b="1" dirty="0"/>
                        <a:t> (</a:t>
                      </a:r>
                      <a:r>
                        <a:rPr lang="en-US" sz="1000" b="1" dirty="0" err="1"/>
                        <a:t>außer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schriftliche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Subtraktion</a:t>
                      </a:r>
                      <a:r>
                        <a:rPr lang="en-US" sz="1000" b="1" dirty="0"/>
                        <a:t>)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B0971038-7F55-795F-EA4A-4AC1F9788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6968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8D317-A7F5-9F7D-5C29-0D7FAF671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CD5C9E5-CD28-5C2B-BA05-A833B7301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2700" dirty="0" err="1"/>
              <a:t>Einstern</a:t>
            </a:r>
            <a:r>
              <a:rPr lang="en-US" sz="2700" dirty="0"/>
              <a:t> </a:t>
            </a:r>
            <a:r>
              <a:rPr lang="en-US" sz="2700" dirty="0" err="1"/>
              <a:t>leicht</a:t>
            </a:r>
            <a:r>
              <a:rPr lang="en-US" sz="2700" dirty="0"/>
              <a:t> </a:t>
            </a:r>
            <a:r>
              <a:rPr lang="en-US" sz="2700" dirty="0" err="1"/>
              <a:t>gemacht</a:t>
            </a:r>
            <a:r>
              <a:rPr lang="en-US" sz="2700" dirty="0"/>
              <a:t> (</a:t>
            </a:r>
            <a:r>
              <a:rPr lang="en-US" sz="2700" dirty="0" err="1"/>
              <a:t>Cornelsen</a:t>
            </a:r>
            <a:r>
              <a:rPr lang="en-US" sz="2700" dirty="0"/>
              <a:t>)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</a:t>
            </a:r>
            <a:r>
              <a:rPr lang="en-US" sz="1600" dirty="0" err="1"/>
              <a:t>Mehtap</a:t>
            </a:r>
            <a:r>
              <a:rPr lang="en-US" sz="1600" dirty="0"/>
              <a:t> </a:t>
            </a:r>
            <a:r>
              <a:rPr lang="en-US" sz="1600" dirty="0" err="1"/>
              <a:t>Duyar</a:t>
            </a:r>
            <a:endParaRPr lang="en-US" sz="1600" dirty="0"/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0C1CA0B9-7CDD-BBA5-5622-A3A76567BE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4749710"/>
              </p:ext>
            </p:extLst>
          </p:nvPr>
        </p:nvGraphicFramePr>
        <p:xfrm>
          <a:off x="466164" y="975846"/>
          <a:ext cx="11295529" cy="554385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6317917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2906766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US" sz="1000" dirty="0"/>
                        <a:t>Seiten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unterteilt</a:t>
                      </a:r>
                      <a:r>
                        <a:rPr lang="en-US" sz="1000" dirty="0"/>
                        <a:t> in “</a:t>
                      </a:r>
                      <a:r>
                        <a:rPr lang="en-US" sz="1000" dirty="0" err="1"/>
                        <a:t>Wahlseite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Sichern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Üben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Festigen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Pflichtseite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Wahlseite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Vertiefen</a:t>
                      </a:r>
                      <a:r>
                        <a:rPr lang="en-US" sz="1000" dirty="0"/>
                        <a:t>” – gut </a:t>
                      </a:r>
                      <a:r>
                        <a:rPr lang="en-US" sz="1000" dirty="0" err="1"/>
                        <a:t>erkennbar</a:t>
                      </a:r>
                      <a:endParaRPr lang="en-US" sz="1000" dirty="0"/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US" sz="1000" dirty="0" err="1"/>
                        <a:t>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gibt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unterschiedliche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Anforderungsniveaus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Viele </a:t>
                      </a:r>
                      <a:r>
                        <a:rPr lang="en-US" sz="1000" dirty="0" err="1"/>
                        <a:t>Übungsseiten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Klar </a:t>
                      </a:r>
                      <a:r>
                        <a:rPr lang="en-US" sz="1000" dirty="0" err="1"/>
                        <a:t>strukturiert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kurze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Übungsformate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nein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Themenheft</a:t>
                      </a:r>
                      <a:r>
                        <a:rPr lang="en-US" sz="1000" dirty="0"/>
                        <a:t> 1 (</a:t>
                      </a:r>
                      <a:r>
                        <a:rPr lang="en-US" sz="1000" dirty="0" err="1"/>
                        <a:t>Zahlen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bis</a:t>
                      </a:r>
                      <a:r>
                        <a:rPr lang="en-US" sz="1000" dirty="0"/>
                        <a:t> 1000, Addition und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ZR </a:t>
                      </a:r>
                      <a:r>
                        <a:rPr lang="en-US" sz="1000" dirty="0" err="1"/>
                        <a:t>bis</a:t>
                      </a:r>
                      <a:r>
                        <a:rPr lang="en-US" sz="1000" dirty="0"/>
                        <a:t> 1000, </a:t>
                      </a:r>
                      <a:r>
                        <a:rPr lang="en-US" sz="1000" dirty="0" err="1"/>
                        <a:t>Achsensym</a:t>
                      </a:r>
                      <a:r>
                        <a:rPr lang="en-US" sz="1000" dirty="0"/>
                        <a:t>.), </a:t>
                      </a:r>
                      <a:r>
                        <a:rPr lang="en-US" sz="1000" dirty="0" err="1"/>
                        <a:t>Themenheft</a:t>
                      </a:r>
                      <a:r>
                        <a:rPr lang="en-US" sz="1000" dirty="0"/>
                        <a:t> 2 (</a:t>
                      </a:r>
                      <a:r>
                        <a:rPr lang="en-US" sz="1000" dirty="0" err="1"/>
                        <a:t>Multiplikation</a:t>
                      </a:r>
                      <a:r>
                        <a:rPr lang="en-US" sz="1000" dirty="0"/>
                        <a:t> &amp; Division, </a:t>
                      </a:r>
                      <a:r>
                        <a:rPr lang="en-US" sz="1000" dirty="0" err="1"/>
                        <a:t>Gewichte</a:t>
                      </a:r>
                      <a:r>
                        <a:rPr lang="en-US" sz="1000" dirty="0"/>
                        <a:t>, Geld, </a:t>
                      </a:r>
                      <a:r>
                        <a:rPr lang="en-US" sz="1000" dirty="0" err="1"/>
                        <a:t>Kombinatorik</a:t>
                      </a:r>
                      <a:r>
                        <a:rPr lang="en-US" sz="1000" dirty="0"/>
                        <a:t>), </a:t>
                      </a:r>
                      <a:r>
                        <a:rPr lang="en-US" sz="1000" dirty="0" err="1"/>
                        <a:t>Themenheft</a:t>
                      </a:r>
                      <a:r>
                        <a:rPr lang="en-US" sz="1000" dirty="0"/>
                        <a:t> 3 (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Körper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Längen</a:t>
                      </a:r>
                      <a:r>
                        <a:rPr lang="en-US" sz="1000" dirty="0"/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 Dines- Material (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Sind in den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x </a:t>
                      </a:r>
                      <a:r>
                        <a:rPr lang="en-US" sz="1000" dirty="0" err="1"/>
                        <a:t>abziehen</a:t>
                      </a:r>
                      <a:r>
                        <a:rPr lang="en-US" sz="1000" dirty="0"/>
                        <a:t>                x </a:t>
                      </a:r>
                      <a:r>
                        <a:rPr lang="en-US" sz="1000" dirty="0" err="1"/>
                        <a:t>ergänzen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Beides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wird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mehrere</a:t>
                      </a:r>
                      <a:r>
                        <a:rPr lang="en-US" sz="1000" dirty="0"/>
                        <a:t> Seiten </a:t>
                      </a:r>
                      <a:r>
                        <a:rPr lang="en-US" sz="1000" dirty="0" err="1"/>
                        <a:t>erklärt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beschrieben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klar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markiert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Auch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erwerben</a:t>
                      </a:r>
                      <a:r>
                        <a:rPr lang="en-US" sz="1000" dirty="0"/>
                        <a:t>. (</a:t>
                      </a:r>
                      <a:r>
                        <a:rPr lang="en-US" sz="1000" dirty="0" err="1"/>
                        <a:t>Paket</a:t>
                      </a:r>
                      <a:r>
                        <a:rPr lang="en-US" sz="1000" dirty="0"/>
                        <a:t> 23,99), (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9,75)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b="1" dirty="0" err="1"/>
                        <a:t>keine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Lösungen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vorhanden</a:t>
                      </a:r>
                      <a:r>
                        <a:rPr lang="en-US" sz="1000" b="1" dirty="0"/>
                        <a:t>, </a:t>
                      </a:r>
                      <a:r>
                        <a:rPr lang="en-US" sz="1000" b="1" dirty="0" err="1"/>
                        <a:t>kleinschrittiger</a:t>
                      </a:r>
                      <a:r>
                        <a:rPr lang="en-US" sz="1000" b="1" dirty="0"/>
                        <a:t> Aufbau </a:t>
                      </a:r>
                      <a:r>
                        <a:rPr lang="en-US" sz="1000" b="1" dirty="0" err="1"/>
                        <a:t>bei</a:t>
                      </a:r>
                      <a:r>
                        <a:rPr lang="en-US" sz="1000" b="1" dirty="0"/>
                        <a:t> Addition und </a:t>
                      </a:r>
                      <a:r>
                        <a:rPr lang="en-US" sz="1000" b="1" dirty="0" err="1"/>
                        <a:t>Subtraktion</a:t>
                      </a:r>
                      <a:r>
                        <a:rPr lang="en-US" sz="1000" b="1" dirty="0"/>
                        <a:t> (</a:t>
                      </a:r>
                      <a:r>
                        <a:rPr lang="en-US" sz="1000" b="1" dirty="0" err="1"/>
                        <a:t>auch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schriftliche</a:t>
                      </a:r>
                      <a:r>
                        <a:rPr lang="en-US" sz="1000" b="1" dirty="0"/>
                        <a:t>)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B0971038-7F55-795F-EA4A-4AC1F9788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405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Lehrwerkvorauswahl</a:t>
            </a:r>
            <a:r>
              <a:rPr lang="en-US" sz="4000" dirty="0"/>
              <a:t> der </a:t>
            </a:r>
            <a:r>
              <a:rPr lang="en-US" sz="4000" dirty="0" err="1"/>
              <a:t>Mathecurriculum</a:t>
            </a:r>
            <a:r>
              <a:rPr lang="en-US" sz="4000" dirty="0"/>
              <a:t>-Gruppe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1: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4DACD0-2773-4975-A2FE-3BD5764E1F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CFD254-68A8-4D88-9653-D6F0238D5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2: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5CD03-9B40-4AA4-B6AB-5B38436AB90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2400" dirty="0"/>
              <a:t>Pro-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Contra-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-</a:t>
            </a:r>
          </a:p>
          <a:p>
            <a:pPr marL="0" indent="0">
              <a:buNone/>
            </a:pPr>
            <a:r>
              <a:rPr lang="en-US" sz="2400" dirty="0"/>
              <a:t>-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013C53F7-A9FD-4503-9396-7A3FE9D0C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045EA4AE-A33C-443F-9B9C-BDC0B03D9A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Lehrwerk 3:</a:t>
            </a:r>
          </a:p>
          <a:p>
            <a:endParaRPr lang="en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07622BB9-CB72-2662-7ADC-B09A69595F0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13910725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DEF148-1770-458F-8F5B-C3D0A278AA9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8413533D-8C39-401E-8B75-B1AEEEC56B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A449C04-64B3-4403-94B7-8D2284C38D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{3F1E97B7-D5CA-48BE-923A-BCB13A09CDAE}tf78504181_win32</Template>
  <TotalTime>0</TotalTime>
  <Words>1356</Words>
  <Application>Microsoft Macintosh PowerPoint</Application>
  <PresentationFormat>Breitbild</PresentationFormat>
  <Paragraphs>198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4" baseType="lpstr">
      <vt:lpstr>Arial</vt:lpstr>
      <vt:lpstr>Avenir Next LT Pro</vt:lpstr>
      <vt:lpstr>Calibri</vt:lpstr>
      <vt:lpstr>Courier New</vt:lpstr>
      <vt:lpstr>Tw Cen MT</vt:lpstr>
      <vt:lpstr>Wingdings</vt:lpstr>
      <vt:lpstr>ShapesVTI</vt:lpstr>
      <vt:lpstr>Vorauswahl zu den Lehrwerken Curriculum Jhg 3</vt:lpstr>
      <vt:lpstr>Lehrwerk  -auswahl</vt:lpstr>
      <vt:lpstr>Matherad 3 (vpm):      recherchiert von Melanie Larsen </vt:lpstr>
      <vt:lpstr>Welt der Zahl Förderheft (westermann):      recherchiert von Karina Pohl</vt:lpstr>
      <vt:lpstr>Rico Schnabel Rechnen Heft 1 und 2 (Mildenberger):      recherchiert von Karina Pohl</vt:lpstr>
      <vt:lpstr>Einstern leicht gemacht (Cornelsen)      recherchiert von Mehtap Duyar</vt:lpstr>
      <vt:lpstr>Lehrwerkvorauswahl der Mathecurriculum-Gruppe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Vorauswahl zu den Lehrwerken Curriculum Jhg 2</dc:title>
  <dc:creator>Stefanie Adler</dc:creator>
  <cp:lastModifiedBy>WTb4edZHQu@goetheuniversitaet.onmicrosoft.com</cp:lastModifiedBy>
  <cp:revision>8</cp:revision>
  <dcterms:created xsi:type="dcterms:W3CDTF">2024-01-12T10:22:30Z</dcterms:created>
  <dcterms:modified xsi:type="dcterms:W3CDTF">2024-12-04T10:31:53Z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