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83" r:id="rId3"/>
    <p:sldId id="264" r:id="rId4"/>
    <p:sldId id="257" r:id="rId5"/>
    <p:sldId id="275" r:id="rId6"/>
    <p:sldId id="286" r:id="rId7"/>
    <p:sldId id="258" r:id="rId8"/>
    <p:sldId id="287" r:id="rId9"/>
    <p:sldId id="288" r:id="rId10"/>
    <p:sldId id="28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03" d="100"/>
          <a:sy n="103" d="100"/>
        </p:scale>
        <p:origin x="85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PanelTitle-GrommetsCombine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5/23/2024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1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1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bild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el und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Zitat mit Beschriftu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nskarte für Zi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Wahr oder Fals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PanelContent-GrommetsCombined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5/23/2024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‹Nr.›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hurermodell.ch/" TargetMode="Externa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D41EFD0-462B-42E9-AC98-222B86CAAAF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692398" y="1449093"/>
            <a:ext cx="6815669" cy="2053524"/>
          </a:xfrm>
        </p:spPr>
        <p:txBody>
          <a:bodyPr/>
          <a:lstStyle/>
          <a:p>
            <a:r>
              <a:rPr lang="de-DE" sz="4400" dirty="0" smtClean="0">
                <a:latin typeface="Rockwell" panose="02060603020205020403" pitchFamily="18" charset="0"/>
                <a:ea typeface="Yu Gothic" panose="020B0400000000000000" pitchFamily="34" charset="-128"/>
              </a:rPr>
              <a:t>Teil B: </a:t>
            </a:r>
            <a:br>
              <a:rPr lang="de-DE" sz="4400" dirty="0" smtClean="0">
                <a:latin typeface="Rockwell" panose="02060603020205020403" pitchFamily="18" charset="0"/>
                <a:ea typeface="Yu Gothic" panose="020B0400000000000000" pitchFamily="34" charset="-128"/>
              </a:rPr>
            </a:br>
            <a:r>
              <a:rPr lang="de-DE" sz="4400" dirty="0" err="1" smtClean="0">
                <a:latin typeface="Rockwell" panose="02060603020205020403" pitchFamily="18" charset="0"/>
                <a:ea typeface="Yu Gothic" panose="020B0400000000000000" pitchFamily="34" charset="-128"/>
              </a:rPr>
              <a:t>Unlearn</a:t>
            </a:r>
            <a:r>
              <a:rPr lang="de-DE" sz="4400" dirty="0" smtClean="0">
                <a:latin typeface="Rockwell" panose="02060603020205020403" pitchFamily="18" charset="0"/>
                <a:ea typeface="Yu Gothic" panose="020B0400000000000000" pitchFamily="34" charset="-128"/>
              </a:rPr>
              <a:t> </a:t>
            </a:r>
            <a:r>
              <a:rPr lang="de-DE" sz="4400" dirty="0" err="1">
                <a:latin typeface="Rockwell" panose="02060603020205020403" pitchFamily="18" charset="0"/>
                <a:ea typeface="Yu Gothic" panose="020B0400000000000000" pitchFamily="34" charset="-128"/>
              </a:rPr>
              <a:t>school</a:t>
            </a:r>
            <a:r>
              <a:rPr lang="de-DE" sz="4400" dirty="0">
                <a:latin typeface="Rockwell" panose="02060603020205020403" pitchFamily="18" charset="0"/>
                <a:ea typeface="Yu Gothic" panose="020B0400000000000000" pitchFamily="34" charset="-128"/>
              </a:rPr>
              <a:t>! Vom EG zur „Belle Etage</a:t>
            </a:r>
            <a:r>
              <a:rPr lang="de-DE" sz="4400" dirty="0" smtClean="0">
                <a:latin typeface="Rockwell" panose="02060603020205020403" pitchFamily="18" charset="0"/>
                <a:ea typeface="Yu Gothic" panose="020B0400000000000000" pitchFamily="34" charset="-128"/>
              </a:rPr>
              <a:t>“ </a:t>
            </a:r>
            <a:endParaRPr lang="de-DE" sz="4400" dirty="0">
              <a:latin typeface="Rockwell" panose="02060603020205020403" pitchFamily="18" charset="0"/>
              <a:ea typeface="Yu Gothic" panose="020B0400000000000000" pitchFamily="34" charset="-128"/>
            </a:endParaRPr>
          </a:p>
        </p:txBody>
      </p:sp>
      <p:sp>
        <p:nvSpPr>
          <p:cNvPr id="3" name="Untertitel 2">
            <a:extLst>
              <a:ext uri="{FF2B5EF4-FFF2-40B4-BE49-F238E27FC236}">
                <a16:creationId xmlns:a16="http://schemas.microsoft.com/office/drawing/2014/main" id="{D811D01A-8CE9-4408-AC89-A663FC2A51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673820"/>
          </a:xfrm>
        </p:spPr>
        <p:txBody>
          <a:bodyPr>
            <a:normAutofit/>
          </a:bodyPr>
          <a:lstStyle/>
          <a:p>
            <a:r>
              <a:rPr lang="de-DE" sz="1600" dirty="0">
                <a:latin typeface="Rockwell" panose="02060603020205020403" pitchFamily="18" charset="0"/>
              </a:rPr>
              <a:t>Eingeladene Personen:</a:t>
            </a:r>
          </a:p>
          <a:p>
            <a:r>
              <a:rPr lang="de-DE" dirty="0">
                <a:latin typeface="Rockwell" panose="02060603020205020403" pitchFamily="18" charset="0"/>
              </a:rPr>
              <a:t>Lucy, </a:t>
            </a:r>
            <a:r>
              <a:rPr lang="de-DE" dirty="0" smtClean="0">
                <a:latin typeface="Rockwell" panose="02060603020205020403" pitchFamily="18" charset="0"/>
              </a:rPr>
              <a:t>Felix</a:t>
            </a:r>
            <a:r>
              <a:rPr lang="de-DE" dirty="0" smtClean="0">
                <a:latin typeface="Rockwell" panose="02060603020205020403" pitchFamily="18" charset="0"/>
              </a:rPr>
              <a:t>/Julia</a:t>
            </a:r>
            <a:r>
              <a:rPr lang="de-DE" dirty="0" smtClean="0">
                <a:latin typeface="Rockwell" panose="02060603020205020403" pitchFamily="18" charset="0"/>
              </a:rPr>
              <a:t>, </a:t>
            </a:r>
            <a:r>
              <a:rPr lang="de-DE" dirty="0">
                <a:latin typeface="Rockwell" panose="02060603020205020403" pitchFamily="18" charset="0"/>
              </a:rPr>
              <a:t>Nina, Ioana, Karina, Yvonne, </a:t>
            </a:r>
            <a:r>
              <a:rPr lang="de-DE" dirty="0" smtClean="0">
                <a:latin typeface="Rockwell" panose="02060603020205020403" pitchFamily="18" charset="0"/>
              </a:rPr>
              <a:t>Nil, Britta</a:t>
            </a:r>
            <a:r>
              <a:rPr lang="de-DE" dirty="0">
                <a:latin typeface="Rockwell" panose="02060603020205020403" pitchFamily="18" charset="0"/>
              </a:rPr>
              <a:t>, </a:t>
            </a:r>
            <a:r>
              <a:rPr lang="de-DE" dirty="0" smtClean="0">
                <a:latin typeface="Rockwell" panose="02060603020205020403" pitchFamily="18" charset="0"/>
              </a:rPr>
              <a:t>Mehtap</a:t>
            </a:r>
            <a:r>
              <a:rPr lang="de-DE" dirty="0">
                <a:latin typeface="Rockwell" panose="02060603020205020403" pitchFamily="18" charset="0"/>
              </a:rPr>
              <a:t>,</a:t>
            </a:r>
            <a:r>
              <a:rPr lang="de-DE" dirty="0" smtClean="0">
                <a:latin typeface="Rockwell" panose="02060603020205020403" pitchFamily="18" charset="0"/>
              </a:rPr>
              <a:t> </a:t>
            </a:r>
            <a:r>
              <a:rPr lang="de-DE" dirty="0">
                <a:latin typeface="Rockwell" panose="02060603020205020403" pitchFamily="18" charset="0"/>
              </a:rPr>
              <a:t>Davide, Marc, </a:t>
            </a:r>
            <a:r>
              <a:rPr lang="de-DE" dirty="0" smtClean="0">
                <a:latin typeface="Rockwell" panose="02060603020205020403" pitchFamily="18" charset="0"/>
              </a:rPr>
              <a:t>Dela</a:t>
            </a:r>
          </a:p>
          <a:p>
            <a:r>
              <a:rPr lang="de-DE" dirty="0" smtClean="0">
                <a:latin typeface="Rockwell" panose="02060603020205020403" pitchFamily="18" charset="0"/>
              </a:rPr>
              <a:t>04</a:t>
            </a:r>
            <a:r>
              <a:rPr lang="de-DE" dirty="0" smtClean="0">
                <a:latin typeface="Rockwell" panose="02060603020205020403" pitchFamily="18" charset="0"/>
              </a:rPr>
              <a:t>.06.2024</a:t>
            </a:r>
            <a:r>
              <a:rPr lang="de-DE" dirty="0" smtClean="0">
                <a:latin typeface="Rockwell" panose="02060603020205020403" pitchFamily="18" charset="0"/>
              </a:rPr>
              <a:t>, </a:t>
            </a:r>
            <a:r>
              <a:rPr lang="de-DE" dirty="0" smtClean="0">
                <a:latin typeface="Rockwell" panose="02060603020205020403" pitchFamily="18" charset="0"/>
              </a:rPr>
              <a:t>10.40-13.40 </a:t>
            </a:r>
            <a:r>
              <a:rPr lang="de-DE" dirty="0" smtClean="0">
                <a:latin typeface="Rockwell" panose="02060603020205020403" pitchFamily="18" charset="0"/>
              </a:rPr>
              <a:t>Uhr, Raum 0.06</a:t>
            </a:r>
            <a:endParaRPr lang="de-DE" dirty="0">
              <a:latin typeface="Rockwell" panose="02060603020205020403" pitchFamily="18" charset="0"/>
            </a:endParaRPr>
          </a:p>
          <a:p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34684897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sz="3600" dirty="0" smtClean="0">
                <a:latin typeface="Rockwell" panose="02060603020205020403" pitchFamily="18" charset="0"/>
              </a:rPr>
              <a:t>Analyse der drei EG-Grundrissentwürfe aus der letzten Sitzung</a:t>
            </a:r>
            <a:endParaRPr lang="de-DE" sz="3600" dirty="0">
              <a:latin typeface="Rockwell" panose="02060603020205020403" pitchFamily="18" charset="0"/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de-DE" dirty="0" smtClean="0">
                <a:latin typeface="Rockwell" panose="02060603020205020403" pitchFamily="18" charset="0"/>
              </a:rPr>
              <a:t>Arbeitsauftrag: Im Plenum</a:t>
            </a:r>
          </a:p>
          <a:p>
            <a:r>
              <a:rPr lang="de-DE" dirty="0" smtClean="0">
                <a:latin typeface="Rockwell" panose="02060603020205020403" pitchFamily="18" charset="0"/>
              </a:rPr>
              <a:t>Erarbeitet einen gemeinsamen Grundrissentwurf im Hinblick auf alle Professionen.</a:t>
            </a:r>
            <a:endParaRPr lang="de-DE" dirty="0"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18886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fik 2">
            <a:extLst>
              <a:ext uri="{FF2B5EF4-FFF2-40B4-BE49-F238E27FC236}">
                <a16:creationId xmlns:a16="http://schemas.microsoft.com/office/drawing/2014/main" id="{34D9F8EB-9F89-49E5-AD5B-AF775643A0F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0648" y="2080929"/>
            <a:ext cx="4288919" cy="2828424"/>
          </a:xfrm>
          <a:prstGeom prst="rect">
            <a:avLst/>
          </a:prstGeom>
        </p:spPr>
      </p:pic>
      <p:sp>
        <p:nvSpPr>
          <p:cNvPr id="4" name="Pfeil: nach rechts 3">
            <a:extLst>
              <a:ext uri="{FF2B5EF4-FFF2-40B4-BE49-F238E27FC236}">
                <a16:creationId xmlns:a16="http://schemas.microsoft.com/office/drawing/2014/main" id="{12F4DA3E-4E29-49BB-9160-D7357AC4F0D9}"/>
              </a:ext>
            </a:extLst>
          </p:cNvPr>
          <p:cNvSpPr/>
          <p:nvPr/>
        </p:nvSpPr>
        <p:spPr>
          <a:xfrm>
            <a:off x="4702206" y="3295834"/>
            <a:ext cx="1393794" cy="574829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de-DE"/>
          </a:p>
        </p:txBody>
      </p:sp>
      <p:sp>
        <p:nvSpPr>
          <p:cNvPr id="5" name="Rechteck 4">
            <a:extLst>
              <a:ext uri="{FF2B5EF4-FFF2-40B4-BE49-F238E27FC236}">
                <a16:creationId xmlns:a16="http://schemas.microsoft.com/office/drawing/2014/main" id="{3EE1D08B-9A1F-48DD-BB1E-664C34586593}"/>
              </a:ext>
            </a:extLst>
          </p:cNvPr>
          <p:cNvSpPr/>
          <p:nvPr/>
        </p:nvSpPr>
        <p:spPr>
          <a:xfrm>
            <a:off x="6198870" y="1071537"/>
            <a:ext cx="4776186" cy="48472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de-DE" dirty="0">
                <a:latin typeface="Rockwell" panose="02060603020205020403" pitchFamily="18" charset="0"/>
              </a:rPr>
              <a:t>Gestaltung der </a:t>
            </a:r>
            <a:r>
              <a:rPr lang="de-DE" dirty="0" err="1">
                <a:latin typeface="Rockwell" panose="02060603020205020403" pitchFamily="18" charset="0"/>
              </a:rPr>
              <a:t>Freiligrathschule</a:t>
            </a:r>
            <a:r>
              <a:rPr lang="de-DE" dirty="0">
                <a:latin typeface="Rockwell" panose="02060603020205020403" pitchFamily="18" charset="0"/>
              </a:rPr>
              <a:t> </a:t>
            </a:r>
          </a:p>
          <a:p>
            <a:pPr algn="ctr"/>
            <a:r>
              <a:rPr lang="de-DE" dirty="0">
                <a:latin typeface="Rockwell" panose="02060603020205020403" pitchFamily="18" charset="0"/>
              </a:rPr>
              <a:t>EG mit Schulhof zur </a:t>
            </a:r>
            <a:r>
              <a:rPr lang="de-DE" dirty="0" smtClean="0">
                <a:latin typeface="Rockwell" panose="02060603020205020403" pitchFamily="18" charset="0"/>
              </a:rPr>
              <a:t>„Belle-Etage“ </a:t>
            </a:r>
            <a:endParaRPr lang="de-DE" dirty="0"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92177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DE39A8-A744-48F8-A676-E406F3F8C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>
                <a:latin typeface="Rockwell" panose="02060603020205020403" pitchFamily="18" charset="0"/>
              </a:rPr>
              <a:t>Raumausstattung: Was brauchen wir zur Umsetzung unserer Konzepte?</a:t>
            </a:r>
            <a:endParaRPr lang="de-DE" dirty="0">
              <a:latin typeface="Rockwell" panose="02060603020205020403" pitchFamily="18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8E6A3FC-C1DA-4B0F-93A6-BE2CB35E7C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269864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de-DE" sz="2000" dirty="0" smtClean="0">
                <a:latin typeface="Rockwell" panose="02060603020205020403" pitchFamily="18" charset="0"/>
              </a:rPr>
              <a:t>Schulräume Zusammenfassung:</a:t>
            </a: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Flexibel verstellbare Sitz- und Lerntische/ Lernmöbel in verschiedenen Varianten: Einzel-, Paar- und Gruppenarbeitsplätze mit </a:t>
            </a:r>
            <a:r>
              <a:rPr lang="de-DE" sz="2000" dirty="0" err="1" smtClean="0">
                <a:latin typeface="Rockwell" panose="02060603020205020403" pitchFamily="18" charset="0"/>
              </a:rPr>
              <a:t>Regaltrenner</a:t>
            </a:r>
            <a:r>
              <a:rPr lang="de-DE" sz="2000" dirty="0" smtClean="0">
                <a:latin typeface="Rockwell" panose="02060603020205020403" pitchFamily="18" charset="0"/>
              </a:rPr>
              <a:t>, Spielecke/Leseecke</a:t>
            </a: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Abschließbare Schränke deckenhoch, viel Staufläche (Lehrkräfte und Betreuungskräfte)</a:t>
            </a: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Brandschutzteppiche</a:t>
            </a: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Sitzkreis mit Stauraum</a:t>
            </a:r>
          </a:p>
        </p:txBody>
      </p:sp>
    </p:spTree>
    <p:extLst>
      <p:ext uri="{BB962C8B-B14F-4D97-AF65-F5344CB8AC3E}">
        <p14:creationId xmlns:p14="http://schemas.microsoft.com/office/powerpoint/2010/main" val="9387222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Grafik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20" y="1363851"/>
            <a:ext cx="9771701" cy="4032949"/>
          </a:xfrm>
          <a:prstGeom prst="rect">
            <a:avLst/>
          </a:prstGeom>
        </p:spPr>
      </p:pic>
      <p:sp>
        <p:nvSpPr>
          <p:cNvPr id="3" name="Textfeld 2"/>
          <p:cNvSpPr txBox="1"/>
          <p:nvPr/>
        </p:nvSpPr>
        <p:spPr>
          <a:xfrm>
            <a:off x="3525864" y="782665"/>
            <a:ext cx="78266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dirty="0" smtClean="0">
                <a:hlinkClick r:id="rId3"/>
              </a:rPr>
              <a:t>https://churermodell.ch</a:t>
            </a:r>
            <a:r>
              <a:rPr lang="de-DE" dirty="0" smtClean="0"/>
              <a:t>     </a:t>
            </a:r>
            <a:r>
              <a:rPr lang="de-DE" dirty="0" err="1">
                <a:hlinkClick r:id="rId3"/>
              </a:rPr>
              <a:t>Churermodell</a:t>
            </a:r>
            <a:r>
              <a:rPr lang="de-DE" dirty="0">
                <a:hlinkClick r:id="rId3"/>
              </a:rPr>
              <a:t> – Home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98486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47DE39A8-A744-48F8-A676-E406F3F8C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 smtClean="0">
                <a:latin typeface="Rockwell" panose="02060603020205020403" pitchFamily="18" charset="0"/>
              </a:rPr>
              <a:t>Raumausstattung: Was brauchen wir zur Umsetzung unserer Konzepte?</a:t>
            </a:r>
            <a:endParaRPr lang="de-DE" dirty="0">
              <a:latin typeface="Rockwell" panose="02060603020205020403" pitchFamily="18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C8E6A3FC-C1DA-4B0F-93A6-BE2CB35E7C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95401" y="2556932"/>
            <a:ext cx="9601196" cy="2698649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de-DE" sz="2000" dirty="0" smtClean="0">
                <a:latin typeface="Rockwell" panose="02060603020205020403" pitchFamily="18" charset="0"/>
              </a:rPr>
              <a:t>Schulräume Zusammenfassung:</a:t>
            </a: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Flexibel verstellbare Sitz- und Lerntische/ Lernmöbel in verschiedenen Varianten: Einzel-, Paar- und Gruppenarbeitsplätze mit </a:t>
            </a:r>
            <a:r>
              <a:rPr lang="de-DE" sz="2000" dirty="0" err="1" smtClean="0">
                <a:latin typeface="Rockwell" panose="02060603020205020403" pitchFamily="18" charset="0"/>
              </a:rPr>
              <a:t>Regaltrenner</a:t>
            </a:r>
            <a:r>
              <a:rPr lang="de-DE" sz="2000" dirty="0" smtClean="0">
                <a:latin typeface="Rockwell" panose="02060603020205020403" pitchFamily="18" charset="0"/>
              </a:rPr>
              <a:t>, Spielecke/Leseecke</a:t>
            </a: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Abschließbare Schränke deckenhoch, viel Staufläche (Lehrkräfte und Betreuungskräfte)</a:t>
            </a: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Brandschutzteppiche</a:t>
            </a: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Sitzkreis mit Stauraum</a:t>
            </a:r>
          </a:p>
        </p:txBody>
      </p:sp>
    </p:spTree>
    <p:extLst>
      <p:ext uri="{BB962C8B-B14F-4D97-AF65-F5344CB8AC3E}">
        <p14:creationId xmlns:p14="http://schemas.microsoft.com/office/powerpoint/2010/main" val="17111074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AFBD3D-BF77-4C29-80F1-9D29725EE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>
                <a:latin typeface="Rockwell" panose="02060603020205020403" pitchFamily="18" charset="0"/>
              </a:rPr>
              <a:t>Raumausstattung: Was brauchen wir zur Umsetzung unserer Konzepte?</a:t>
            </a:r>
            <a:endParaRPr lang="de-DE" dirty="0">
              <a:latin typeface="Rockwell" panose="02060603020205020403" pitchFamily="18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60EAD44-5C96-4D2D-9AA3-1B8D01450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de-DE" sz="2600" dirty="0" smtClean="0">
                <a:latin typeface="Rockwell" panose="02060603020205020403" pitchFamily="18" charset="0"/>
              </a:rPr>
              <a:t>Atrium Zusammenfassung:</a:t>
            </a:r>
            <a:endParaRPr lang="de-DE" sz="3000" dirty="0">
              <a:latin typeface="Rockwell" panose="02060603020205020403" pitchFamily="18" charset="0"/>
            </a:endParaRP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Garderoben vor den Räumen, Schränke abschließbar</a:t>
            </a: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Wände mit Tafelfarbe</a:t>
            </a: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Sitzmöglichkeiten zum Lernen (Lernlandschaft an den Wänden)</a:t>
            </a:r>
          </a:p>
          <a:p>
            <a:pPr>
              <a:buFontTx/>
              <a:buChar char="-"/>
            </a:pPr>
            <a:r>
              <a:rPr lang="de-DE" sz="2000" dirty="0" smtClean="0">
                <a:latin typeface="Rockwell" panose="02060603020205020403" pitchFamily="18" charset="0"/>
              </a:rPr>
              <a:t>Bühne: Trennwand, Lounge </a:t>
            </a:r>
            <a:endParaRPr lang="de-DE" dirty="0"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93380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A0AFBD3D-BF77-4C29-80F1-9D29725EEB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dirty="0">
                <a:latin typeface="Rockwell" panose="02060603020205020403" pitchFamily="18" charset="0"/>
              </a:rPr>
              <a:t>Schulhof: Was brauchen wir zur Umsetzung unserer Konzepte?</a:t>
            </a:r>
            <a:endParaRPr lang="de-DE" dirty="0">
              <a:latin typeface="Rockwell" panose="02060603020205020403" pitchFamily="18" charset="0"/>
            </a:endParaRPr>
          </a:p>
        </p:txBody>
      </p:sp>
      <p:sp>
        <p:nvSpPr>
          <p:cNvPr id="3" name="Inhaltsplatzhalter 2">
            <a:extLst>
              <a:ext uri="{FF2B5EF4-FFF2-40B4-BE49-F238E27FC236}">
                <a16:creationId xmlns:a16="http://schemas.microsoft.com/office/drawing/2014/main" id="{D60EAD44-5C96-4D2D-9AA3-1B8D014502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de-DE" dirty="0" smtClean="0">
                <a:latin typeface="Rockwell" panose="02060603020205020403" pitchFamily="18" charset="0"/>
              </a:rPr>
              <a:t>Sitzgelegenheiten</a:t>
            </a:r>
          </a:p>
          <a:p>
            <a:pPr>
              <a:buFontTx/>
              <a:buChar char="-"/>
            </a:pPr>
            <a:r>
              <a:rPr lang="de-DE" dirty="0" smtClean="0">
                <a:latin typeface="Rockwell" panose="02060603020205020403" pitchFamily="18" charset="0"/>
              </a:rPr>
              <a:t>Bedachte Sitzgruppen</a:t>
            </a:r>
          </a:p>
          <a:p>
            <a:pPr>
              <a:buFontTx/>
              <a:buChar char="-"/>
            </a:pPr>
            <a:r>
              <a:rPr lang="de-DE" dirty="0" smtClean="0">
                <a:latin typeface="Rockwell" panose="02060603020205020403" pitchFamily="18" charset="0"/>
              </a:rPr>
              <a:t>Installation von Toren (im Keller neu)</a:t>
            </a:r>
          </a:p>
          <a:p>
            <a:pPr>
              <a:buFontTx/>
              <a:buChar char="-"/>
            </a:pPr>
            <a:r>
              <a:rPr lang="de-DE" dirty="0" smtClean="0">
                <a:latin typeface="Rockwell" panose="02060603020205020403" pitchFamily="18" charset="0"/>
              </a:rPr>
              <a:t>Mehr Überdachungen</a:t>
            </a:r>
          </a:p>
          <a:p>
            <a:pPr>
              <a:buFontTx/>
              <a:buChar char="-"/>
            </a:pPr>
            <a:r>
              <a:rPr lang="de-DE" dirty="0" smtClean="0">
                <a:latin typeface="Rockwell" panose="02060603020205020403" pitchFamily="18" charset="0"/>
              </a:rPr>
              <a:t>Werkstatt </a:t>
            </a:r>
          </a:p>
          <a:p>
            <a:pPr>
              <a:buFontTx/>
              <a:buChar char="-"/>
            </a:pPr>
            <a:r>
              <a:rPr lang="de-DE" dirty="0" smtClean="0">
                <a:latin typeface="Rockwell" panose="02060603020205020403" pitchFamily="18" charset="0"/>
              </a:rPr>
              <a:t>…</a:t>
            </a:r>
            <a:endParaRPr lang="de-DE" dirty="0">
              <a:latin typeface="Rockwell" panose="020606030202050204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14780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latin typeface="Rockwell" panose="02060603020205020403" pitchFamily="18" charset="0"/>
              </a:rPr>
              <a:t>Ausstattungstermin mit „VS“</a:t>
            </a:r>
            <a:endParaRPr lang="de-DE" dirty="0">
              <a:latin typeface="Rockwell" panose="02060603020205020403" pitchFamily="18" charset="0"/>
            </a:endParaRP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>
                <a:latin typeface="Rockwell" panose="02060603020205020403" pitchFamily="18" charset="0"/>
              </a:rPr>
              <a:t>Planungsentwurf mit Bedarfen des EG </a:t>
            </a:r>
          </a:p>
          <a:p>
            <a:pPr marL="0" indent="0">
              <a:buNone/>
            </a:pP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934380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Vielen Dank für Eure Zeit und Mühe!</a:t>
            </a:r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83027449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sch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AB946B"/>
      </a:accent1>
      <a:accent2>
        <a:srgbClr val="C04F32"/>
      </a:accent2>
      <a:accent3>
        <a:srgbClr val="DD8C3C"/>
      </a:accent3>
      <a:accent4>
        <a:srgbClr val="8E684C"/>
      </a:accent4>
      <a:accent5>
        <a:srgbClr val="CBAF62"/>
      </a:accent5>
      <a:accent6>
        <a:srgbClr val="803348"/>
      </a:accent6>
      <a:hlink>
        <a:srgbClr val="86724D"/>
      </a:hlink>
      <a:folHlink>
        <a:srgbClr val="B99E84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A2BEDC8B-F191-493B-BA33-0F4F800A89D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0</TotalTime>
  <Words>263</Words>
  <Application>Microsoft Office PowerPoint</Application>
  <PresentationFormat>Breitbild</PresentationFormat>
  <Paragraphs>38</Paragraphs>
  <Slides>10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10</vt:i4>
      </vt:variant>
    </vt:vector>
  </HeadingPairs>
  <TitlesOfParts>
    <vt:vector size="15" baseType="lpstr">
      <vt:lpstr>Yu Gothic</vt:lpstr>
      <vt:lpstr>Arial</vt:lpstr>
      <vt:lpstr>Garamond</vt:lpstr>
      <vt:lpstr>Rockwell</vt:lpstr>
      <vt:lpstr>Organisch</vt:lpstr>
      <vt:lpstr>Teil B:  Unlearn school! Vom EG zur „Belle Etage“ </vt:lpstr>
      <vt:lpstr>Analyse der drei EG-Grundrissentwürfe aus der letzten Sitzung</vt:lpstr>
      <vt:lpstr>PowerPoint-Präsentation</vt:lpstr>
      <vt:lpstr>Raumausstattung: Was brauchen wir zur Umsetzung unserer Konzepte?</vt:lpstr>
      <vt:lpstr>PowerPoint-Präsentation</vt:lpstr>
      <vt:lpstr>Raumausstattung: Was brauchen wir zur Umsetzung unserer Konzepte?</vt:lpstr>
      <vt:lpstr>Raumausstattung: Was brauchen wir zur Umsetzung unserer Konzepte?</vt:lpstr>
      <vt:lpstr>Schulhof: Was brauchen wir zur Umsetzung unserer Konzepte?</vt:lpstr>
      <vt:lpstr>Ausstattungstermin mit „VS“</vt:lpstr>
      <vt:lpstr>Vielen Dank für Eure Zeit und Mühe!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Unlearn school! Vom EG zur „Belle Etage“</dc:title>
  <dc:creator>user</dc:creator>
  <cp:lastModifiedBy>Krsic, Dela</cp:lastModifiedBy>
  <cp:revision>52</cp:revision>
  <dcterms:created xsi:type="dcterms:W3CDTF">2024-04-11T09:10:28Z</dcterms:created>
  <dcterms:modified xsi:type="dcterms:W3CDTF">2024-05-23T12:54:51Z</dcterms:modified>
</cp:coreProperties>
</file>