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73" r:id="rId5"/>
    <p:sldId id="258" r:id="rId6"/>
    <p:sldId id="268" r:id="rId7"/>
    <p:sldId id="269" r:id="rId8"/>
    <p:sldId id="262" r:id="rId9"/>
    <p:sldId id="264" r:id="rId10"/>
    <p:sldId id="270" r:id="rId11"/>
    <p:sldId id="274" r:id="rId12"/>
    <p:sldId id="275" r:id="rId13"/>
    <p:sldId id="272" r:id="rId14"/>
    <p:sldId id="266" r:id="rId1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Helle Formatvorlage 1 - Akz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3725" autoAdjust="0"/>
  </p:normalViewPr>
  <p:slideViewPr>
    <p:cSldViewPr snapToGrid="0">
      <p:cViewPr varScale="1">
        <p:scale>
          <a:sx n="77" d="100"/>
          <a:sy n="77" d="100"/>
        </p:scale>
        <p:origin x="91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838B18-F4ED-4FFD-9B1A-5D577B9A0B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4DC7CA4-2D01-9D8E-85B8-A76860E4B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1233ECA-4CEA-FF8A-953E-A85EF170E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D5719-253F-701E-758B-4260FA855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D1B6A8B-B8B4-2D26-F6AE-279B95124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49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A4D30B-9116-0682-0A1F-0FA30E7B8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CC75411-60CA-CAA2-A2D7-A9FF2FDECE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BE392DA-53E6-E425-3758-8DADD3FBB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0084D3-4A16-E9B4-3E99-A6979269E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AE1182D-474F-BF7F-547F-AD2C5E23E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4733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66AD98-F72D-30B1-6549-9C0BDC242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5EEFDA9-E071-EEB2-E57B-0D16CBDBF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83B14A1-8682-FED6-7986-F73F0D433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BB0C6D7-DF7B-327E-BCC7-D407427A0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9409AE9-9BDB-837D-0695-1485D39F6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529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F8FD85-97D0-356A-54D5-C1E083A20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70A3CE4-B769-A860-9281-1A25D2952D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F4262A1-D9AD-6FA4-B0D4-AEA18B42EA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2615A68-8663-FC89-B2AC-D791FE39C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514DD45-1463-B906-737D-534254393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13A82A1-D558-B383-A4F0-87D09ABA7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7931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D2053E-35B7-1798-5524-24938AD82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041D02-76F2-6396-568D-F6D613EA7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66A55A2-0990-E7F3-52E1-C01C0E86F6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D64974A-8D15-D12A-C282-9BE5E703A4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8031AF93-4A6B-C05C-D21A-9940E7D803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F5A874E-0CD2-7356-F235-A73CBF4D3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88FB754-5E92-58CF-3152-952CAA7C4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A521F89-665C-C99C-F14F-39436C6EB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93988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94EA42-947F-6985-2B73-7B5F24708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8C823AD-5DAA-C0BE-0C07-8C595904D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644F88F-09C7-8E88-E311-789187184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CC459DA-9F52-B3AF-C88F-DCB1BF275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08452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E13FE3C-AAE4-7A51-EAFD-24CFE9C8F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FDF5282-81DB-E1BD-C263-C399F0C01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5EEAE4A-9468-FA41-6302-A1CC9BAD9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7712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91A7AA-DD67-CCAE-D01E-879BBF875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23CCD3A-83EE-8A8F-4748-13E0D2516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FC5E5FC-BAB5-AC57-EDD9-B0CC94CB14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D63B117-349A-44DA-13E3-30F170009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F35C0DC-15FD-F7C3-6562-C9F286FD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876A913-0700-E0EB-0150-973AA83BF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973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3DEEAD-47CC-8C68-4D3F-E80E03326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1728BE6-698E-9D33-E754-A9AB209BA1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3613D40-395F-9D72-CA46-96D8C94381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774A532-0841-D402-BDDF-B015F361D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932B20F-6D5F-2E92-12D3-5F40E32EB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DC515EF-5CEC-1799-241E-1CF48319A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859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2DE28E-8512-3E6C-5E1E-CE72420B7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4660EA3-EE28-0EF4-9F89-FE8A862D05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C1EFD75-B12A-FBFA-62FB-C44CDA3A8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12B9F-77AB-5852-9BE2-3861439AE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82F86B8-8B69-3CB2-C616-217623172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0343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BA74592-AEAC-2D07-FF97-2883F7F92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DE4D5CF-3AE4-BBC8-9056-DB785F931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DA0C06A-67B8-CC70-03FB-A678D0F6F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3EA6021-CDEF-E0DD-4E08-690E38312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C7D550-2DB0-AEDF-37E5-FAD1F57AB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3840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BF38D55-76D3-4479-6613-21AC19DF3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6ABC0CE-E772-D610-DB38-7E8E6D90A4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2C9FC16-60E4-B354-3CB6-E52A4F6306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8D64DF-8C15-4449-BDA7-3803B9DFB6D1}" type="datetimeFigureOut">
              <a:rPr lang="de-DE" smtClean="0"/>
              <a:t>28.11.2025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4FAB9FD-5644-D641-737B-BFEC769810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9D481C0-CE7F-46A2-44D3-C146535B09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402D0B-515E-4C49-84D8-2A21942877A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7174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hyperlink" Target="mailto:charlotte.franziska.graf@ib.de" TargetMode="External"/><Relationship Id="rId7" Type="http://schemas.openxmlformats.org/officeDocument/2006/relationships/image" Target="../media/image1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jonas.fink@ib.de" TargetMode="External"/><Relationship Id="rId5" Type="http://schemas.openxmlformats.org/officeDocument/2006/relationships/hyperlink" Target="mailto:GTA-Gruneliusschule-FFM@ib.de" TargetMode="External"/><Relationship Id="rId4" Type="http://schemas.openxmlformats.org/officeDocument/2006/relationships/hyperlink" Target="mailto:laura.matschey@ib.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825EEB4-E185-4371-A8FF-AF57010F7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CD801D0-00DA-9691-B682-61D3FD5906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2923" y="1124712"/>
            <a:ext cx="4023360" cy="3200400"/>
          </a:xfrm>
        </p:spPr>
        <p:txBody>
          <a:bodyPr>
            <a:normAutofit fontScale="90000"/>
          </a:bodyPr>
          <a:lstStyle/>
          <a:p>
            <a:pPr algn="l"/>
            <a:br>
              <a:rPr lang="de-DE" sz="2600" dirty="0"/>
            </a:br>
            <a:r>
              <a:rPr lang="de-DE" sz="2600" dirty="0"/>
              <a:t>	</a:t>
            </a:r>
            <a:br>
              <a:rPr lang="de-DE" sz="2600" dirty="0"/>
            </a:br>
            <a:r>
              <a:rPr lang="de-DE" sz="4400" b="1" dirty="0"/>
              <a:t>Austausch zum Thema 	           		</a:t>
            </a:r>
            <a:br>
              <a:rPr lang="de-DE" sz="4400" b="1" dirty="0"/>
            </a:br>
            <a:r>
              <a:rPr lang="de-DE" sz="4400" b="1" dirty="0"/>
              <a:t>„Abholzeiten“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AB12A96-2847-B777-23BC-9691A1D3B7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2923" y="4873752"/>
            <a:ext cx="4023360" cy="1207008"/>
          </a:xfrm>
        </p:spPr>
        <p:txBody>
          <a:bodyPr>
            <a:normAutofit/>
          </a:bodyPr>
          <a:lstStyle/>
          <a:p>
            <a:pPr algn="l"/>
            <a:endParaRPr lang="de-DE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EA2E5B2-7E46-41D7-993E-1472B65ED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356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9DD4EFC-12C0-132D-5915-12C1C5178B9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20677" y="691334"/>
            <a:ext cx="1973463" cy="1868947"/>
          </a:xfrm>
          <a:prstGeom prst="rect">
            <a:avLst/>
          </a:prstGeom>
          <a:noFill/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69E81282-5231-93CA-A7B7-3CC3CA44FB2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14790" y="814933"/>
            <a:ext cx="2521439" cy="1616036"/>
          </a:xfrm>
          <a:prstGeom prst="rect">
            <a:avLst/>
          </a:prstGeom>
          <a:noFill/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89E161B-D345-4E9F-985D-649330815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8464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D082758A-6F1C-099E-7078-7EB134CAE30F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69537" y="2957830"/>
            <a:ext cx="3582719" cy="29384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854314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845D64-3F0D-3A24-5923-D0FB208F0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C5A9EAE-3960-6360-8D35-D79E379DE2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BC52A00-F039-8048-A124-9CFB5AA9D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3000" dirty="0"/>
              <a:t>Vor Weg: Abmeldesystem</a:t>
            </a:r>
            <a:br>
              <a:rPr lang="de-DE" sz="3000" dirty="0"/>
            </a:br>
            <a:br>
              <a:rPr lang="de-DE" sz="3000" dirty="0"/>
            </a:br>
            <a:r>
              <a:rPr lang="de-DE" sz="3000" dirty="0"/>
              <a:t>             	</a:t>
            </a:r>
            <a:br>
              <a:rPr lang="de-DE" sz="3000" dirty="0"/>
            </a:br>
            <a:endParaRPr lang="de-DE" sz="3000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C6D2A9F-C799-021E-8D7B-D010E06BB82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</p:spPr>
      </p:pic>
      <p:sp>
        <p:nvSpPr>
          <p:cNvPr id="15" name="sketch line">
            <a:extLst>
              <a:ext uri="{FF2B5EF4-FFF2-40B4-BE49-F238E27FC236}">
                <a16:creationId xmlns:a16="http://schemas.microsoft.com/office/drawing/2014/main" id="{1E1BF4BA-AA3C-078A-1918-3FED7DB50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65418EF-31D2-7DBE-D7BB-8C9EB4878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 fontScale="92500" lnSpcReduction="20000"/>
          </a:bodyPr>
          <a:lstStyle/>
          <a:p>
            <a:r>
              <a:rPr lang="de-DE" sz="2000" dirty="0"/>
              <a:t>Anmeldung nach Unterricht </a:t>
            </a:r>
          </a:p>
          <a:p>
            <a:r>
              <a:rPr lang="de-DE" sz="2000" dirty="0"/>
              <a:t>Schicklisten mit jeweiligen Uhrzeiten</a:t>
            </a:r>
          </a:p>
          <a:p>
            <a:r>
              <a:rPr lang="de-DE" sz="2000" dirty="0"/>
              <a:t>Kinder bekommen 15 Minuten vor Abholen/Gehen Bescheid, dass sie bald gehen müssen, aufräumen und ihren Ranzen holen</a:t>
            </a:r>
          </a:p>
          <a:p>
            <a:r>
              <a:rPr lang="de-DE" sz="2000" dirty="0"/>
              <a:t>Kinder gehen zur Abmeldung in die Mensa – Abmeldung bei Abmeldeperson, in Liste abgehakt</a:t>
            </a:r>
          </a:p>
          <a:p>
            <a:r>
              <a:rPr lang="de-DE" sz="2000" dirty="0"/>
              <a:t>Kinder, die alleine gehen dürfen – werden nach Abmeldung los geschickt</a:t>
            </a:r>
          </a:p>
          <a:p>
            <a:r>
              <a:rPr lang="de-DE" sz="2000" dirty="0"/>
              <a:t>Kinder, die nicht alleine gehen dürfen –  werden erst abgemeldet wenn Eltern an Schultor sichtbar sind.</a:t>
            </a:r>
          </a:p>
          <a:p>
            <a:r>
              <a:rPr lang="de-DE" sz="2000" dirty="0"/>
              <a:t>Ab SJ 2026 – JG 3 &amp; 4 – Kinder müssen eine „Allein Geh“-Erlaubnis haben.</a:t>
            </a:r>
            <a:endParaRPr lang="de-DE" sz="1800" dirty="0"/>
          </a:p>
          <a:p>
            <a:endParaRPr lang="de-DE" sz="2000" dirty="0"/>
          </a:p>
          <a:p>
            <a:endParaRPr lang="de-DE" sz="2000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272EC9D-8C86-1D27-21A6-BC93607041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36CC1366-C6E7-DD74-A54B-64D16EC46A5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2784993A-2EEF-3B21-9074-4BF015A4661E}"/>
              </a:ext>
            </a:extLst>
          </p:cNvPr>
          <p:cNvSpPr txBox="1"/>
          <p:nvPr/>
        </p:nvSpPr>
        <p:spPr>
          <a:xfrm>
            <a:off x="7712764" y="2816074"/>
            <a:ext cx="1431235" cy="1892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rtl="0">
              <a:spcAft>
                <a:spcPts val="600"/>
              </a:spcAft>
            </a:pPr>
            <a:endParaRPr lang="de-DE" sz="2800" b="0" i="0" u="none" strike="noStrike" baseline="0" dirty="0">
              <a:latin typeface="Times New Roman" panose="02020603050405020304" pitchFamily="18" charset="0"/>
            </a:endParaRPr>
          </a:p>
          <a:p>
            <a:pPr marR="0" algn="l">
              <a:spcAft>
                <a:spcPts val="600"/>
              </a:spcAft>
            </a:pPr>
            <a:endParaRPr lang="de-DE" sz="2800" b="0" i="0" u="none" strike="noStrike" baseline="0" dirty="0">
              <a:latin typeface="Times New Roman" panose="02020603050405020304" pitchFamily="18" charset="0"/>
            </a:endParaRPr>
          </a:p>
          <a:p>
            <a:pPr marR="0" algn="l">
              <a:spcAft>
                <a:spcPts val="600"/>
              </a:spcAft>
            </a:pPr>
            <a:endParaRPr lang="de-DE" sz="2800" b="0" i="0" u="none" strike="noStrike" baseline="0" dirty="0">
              <a:latin typeface="Times New Roman" panose="02020603050405020304" pitchFamily="18" charset="0"/>
            </a:endParaRPr>
          </a:p>
          <a:p>
            <a:pPr marR="0" algn="l" rtl="0">
              <a:spcAft>
                <a:spcPts val="600"/>
              </a:spcAft>
            </a:pPr>
            <a:r>
              <a:rPr lang="de-DE" sz="1800" b="0" i="0" u="none" strike="noStrike" baseline="0" dirty="0">
                <a:latin typeface="Arial" panose="020B0604020202020204" pitchFamily="34" charset="0"/>
              </a:rPr>
              <a:t>             	</a:t>
            </a:r>
          </a:p>
        </p:txBody>
      </p:sp>
    </p:spTree>
    <p:extLst>
      <p:ext uri="{BB962C8B-B14F-4D97-AF65-F5344CB8AC3E}">
        <p14:creationId xmlns:p14="http://schemas.microsoft.com/office/powerpoint/2010/main" val="2971478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6E728A0-CF97-DC88-65A1-9BC714D33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3000" dirty="0"/>
              <a:t>Warum Geh- / Abholzeiten?</a:t>
            </a:r>
            <a:br>
              <a:rPr lang="de-DE" sz="3000" dirty="0"/>
            </a:br>
            <a:br>
              <a:rPr lang="de-DE" sz="3000" dirty="0"/>
            </a:br>
            <a:r>
              <a:rPr lang="de-DE" sz="3000" dirty="0"/>
              <a:t>             	</a:t>
            </a:r>
            <a:br>
              <a:rPr lang="de-DE" sz="3000" dirty="0"/>
            </a:br>
            <a:endParaRPr lang="de-DE" sz="3000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ACD85BF-B6DF-9807-1413-ED1EDAE1F7E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</p:spPr>
      </p:pic>
      <p:sp>
        <p:nvSpPr>
          <p:cNvPr id="15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9450015-E5B4-8AE4-0BFA-079C708CE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/>
          </a:bodyPr>
          <a:lstStyle/>
          <a:p>
            <a:r>
              <a:rPr lang="de-DE" sz="2000" dirty="0"/>
              <a:t>Notwendigkeit bzgl. des Eintritts in den „Pakt für den Ganztag“ mit ca. 300 Kinder ab Sommer 2026</a:t>
            </a:r>
          </a:p>
          <a:p>
            <a:r>
              <a:rPr lang="de-DE" sz="2000" dirty="0"/>
              <a:t>Förderung Selbstständigkeit (eigenes Zeitmanagement) / Info an Kinder</a:t>
            </a:r>
          </a:p>
          <a:p>
            <a:r>
              <a:rPr lang="de-DE" sz="2000" dirty="0"/>
              <a:t>Planbarkeit der Woche innerhalb der Familie</a:t>
            </a:r>
          </a:p>
          <a:p>
            <a:r>
              <a:rPr lang="de-DE" sz="2000" dirty="0"/>
              <a:t>Kinderschutz (Stichwort: Elternfreie Schule / Schutzkonzept      der Schule und des Trägers)</a:t>
            </a:r>
          </a:p>
          <a:p>
            <a:r>
              <a:rPr lang="de-DE" sz="2000" dirty="0"/>
              <a:t>Raum für päd. Angebote und </a:t>
            </a:r>
            <a:r>
              <a:rPr lang="de-DE" sz="2000" dirty="0" err="1"/>
              <a:t>AGen</a:t>
            </a:r>
            <a:endParaRPr lang="de-DE" sz="2000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10D50A5A-3EF3-76D6-ACD1-7FA62F5B433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E08B9BB-AC88-7972-9EF0-2D80E48705E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EB83E90C-C130-F5C9-63C8-17C230CC9980}"/>
              </a:ext>
            </a:extLst>
          </p:cNvPr>
          <p:cNvSpPr txBox="1"/>
          <p:nvPr/>
        </p:nvSpPr>
        <p:spPr>
          <a:xfrm>
            <a:off x="7712764" y="2816074"/>
            <a:ext cx="1431235" cy="1892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rtl="0">
              <a:spcAft>
                <a:spcPts val="600"/>
              </a:spcAft>
            </a:pPr>
            <a:endParaRPr lang="de-DE" sz="2800" b="0" i="0" u="none" strike="noStrike" baseline="0" dirty="0">
              <a:latin typeface="Times New Roman" panose="02020603050405020304" pitchFamily="18" charset="0"/>
            </a:endParaRPr>
          </a:p>
          <a:p>
            <a:pPr marR="0" algn="l">
              <a:spcAft>
                <a:spcPts val="600"/>
              </a:spcAft>
            </a:pPr>
            <a:endParaRPr lang="de-DE" sz="2800" b="0" i="0" u="none" strike="noStrike" baseline="0" dirty="0">
              <a:latin typeface="Times New Roman" panose="02020603050405020304" pitchFamily="18" charset="0"/>
            </a:endParaRPr>
          </a:p>
          <a:p>
            <a:pPr marR="0" algn="l">
              <a:spcAft>
                <a:spcPts val="600"/>
              </a:spcAft>
            </a:pPr>
            <a:endParaRPr lang="de-DE" sz="2800" b="0" i="0" u="none" strike="noStrike" baseline="0" dirty="0">
              <a:latin typeface="Times New Roman" panose="02020603050405020304" pitchFamily="18" charset="0"/>
            </a:endParaRPr>
          </a:p>
          <a:p>
            <a:pPr marR="0" algn="l" rtl="0">
              <a:spcAft>
                <a:spcPts val="600"/>
              </a:spcAft>
            </a:pPr>
            <a:r>
              <a:rPr lang="de-DE" sz="1800" b="0" i="0" u="none" strike="noStrike" baseline="0" dirty="0">
                <a:latin typeface="Arial" panose="020B0604020202020204" pitchFamily="34" charset="0"/>
              </a:rPr>
              <a:t>             	</a:t>
            </a:r>
          </a:p>
        </p:txBody>
      </p:sp>
    </p:spTree>
    <p:extLst>
      <p:ext uri="{BB962C8B-B14F-4D97-AF65-F5344CB8AC3E}">
        <p14:creationId xmlns:p14="http://schemas.microsoft.com/office/powerpoint/2010/main" val="1883131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3EA576-1FA5-52DA-4B75-047C4DA24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CC1EC86-DAFB-AA82-33FB-9BFC13509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601651F-9B12-020B-7338-50C432B5E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3000" dirty="0"/>
              <a:t>Warum Geh- / Abholzeiten?</a:t>
            </a:r>
            <a:br>
              <a:rPr lang="de-DE" sz="3000" dirty="0"/>
            </a:br>
            <a:br>
              <a:rPr lang="de-DE" sz="3000" dirty="0"/>
            </a:br>
            <a:r>
              <a:rPr lang="de-DE" sz="3000" dirty="0"/>
              <a:t>             	</a:t>
            </a:r>
            <a:br>
              <a:rPr lang="de-DE" sz="3000" dirty="0"/>
            </a:br>
            <a:endParaRPr lang="de-DE" sz="3000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9801CE7-AE09-3C5C-186A-EC472CE2E65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</p:spPr>
      </p:pic>
      <p:sp>
        <p:nvSpPr>
          <p:cNvPr id="15" name="sketch line">
            <a:extLst>
              <a:ext uri="{FF2B5EF4-FFF2-40B4-BE49-F238E27FC236}">
                <a16:creationId xmlns:a16="http://schemas.microsoft.com/office/drawing/2014/main" id="{98881230-BE9C-D5A6-3C4B-9EBFB051D7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E45B82B-7A4C-3866-8A89-7152456E6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de-DE" sz="2000" dirty="0"/>
              <a:t>Raum für päd. Angebote und </a:t>
            </a:r>
            <a:r>
              <a:rPr lang="de-DE" sz="2000" dirty="0" err="1"/>
              <a:t>AGen</a:t>
            </a:r>
            <a:endParaRPr lang="de-DE" sz="2000" dirty="0"/>
          </a:p>
          <a:p>
            <a:pPr>
              <a:buFontTx/>
              <a:buChar char="-"/>
            </a:pPr>
            <a:r>
              <a:rPr lang="de-DE" sz="2000" dirty="0"/>
              <a:t>weniger Telefonate</a:t>
            </a:r>
          </a:p>
          <a:p>
            <a:pPr>
              <a:buFontTx/>
              <a:buChar char="-"/>
            </a:pPr>
            <a:r>
              <a:rPr lang="de-DE" sz="2000" dirty="0"/>
              <a:t>terminierte Elterngespräche statt „Tür und Angel“-Gespräche ohne Zeit</a:t>
            </a:r>
          </a:p>
          <a:p>
            <a:r>
              <a:rPr lang="de-DE" sz="2000" dirty="0"/>
              <a:t>spontane Angebote, kleine Ausflüge, Geburtstagsfeiern nicht möglich</a:t>
            </a:r>
          </a:p>
          <a:p>
            <a:r>
              <a:rPr lang="de-DE" sz="2000" dirty="0"/>
              <a:t>Abholung in den Zwischenzeiten bringt Unruhe in den Tagesablauf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41646CD-1DE1-02B2-B805-B158BC7C4E6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5FDA414B-B430-D0A8-61D6-6E679CDA6C1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4D76A8A3-E71B-CBD0-771B-9B88A0810022}"/>
              </a:ext>
            </a:extLst>
          </p:cNvPr>
          <p:cNvSpPr txBox="1"/>
          <p:nvPr/>
        </p:nvSpPr>
        <p:spPr>
          <a:xfrm>
            <a:off x="7712764" y="2816074"/>
            <a:ext cx="1431235" cy="1892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rtl="0">
              <a:spcAft>
                <a:spcPts val="600"/>
              </a:spcAft>
            </a:pPr>
            <a:endParaRPr lang="de-DE" sz="2800" b="0" i="0" u="none" strike="noStrike" baseline="0" dirty="0">
              <a:latin typeface="Times New Roman" panose="02020603050405020304" pitchFamily="18" charset="0"/>
            </a:endParaRPr>
          </a:p>
          <a:p>
            <a:pPr marR="0" algn="l">
              <a:spcAft>
                <a:spcPts val="600"/>
              </a:spcAft>
            </a:pPr>
            <a:endParaRPr lang="de-DE" sz="2800" b="0" i="0" u="none" strike="noStrike" baseline="0" dirty="0">
              <a:latin typeface="Times New Roman" panose="02020603050405020304" pitchFamily="18" charset="0"/>
            </a:endParaRPr>
          </a:p>
          <a:p>
            <a:pPr marR="0" algn="l">
              <a:spcAft>
                <a:spcPts val="600"/>
              </a:spcAft>
            </a:pPr>
            <a:endParaRPr lang="de-DE" sz="2800" b="0" i="0" u="none" strike="noStrike" baseline="0" dirty="0">
              <a:latin typeface="Times New Roman" panose="02020603050405020304" pitchFamily="18" charset="0"/>
            </a:endParaRPr>
          </a:p>
          <a:p>
            <a:pPr marR="0" algn="l" rtl="0">
              <a:spcAft>
                <a:spcPts val="600"/>
              </a:spcAft>
            </a:pPr>
            <a:r>
              <a:rPr lang="de-DE" sz="1800" b="0" i="0" u="none" strike="noStrike" baseline="0" dirty="0">
                <a:latin typeface="Arial" panose="020B0604020202020204" pitchFamily="34" charset="0"/>
              </a:rPr>
              <a:t>             	</a:t>
            </a:r>
          </a:p>
        </p:txBody>
      </p:sp>
    </p:spTree>
    <p:extLst>
      <p:ext uri="{BB962C8B-B14F-4D97-AF65-F5344CB8AC3E}">
        <p14:creationId xmlns:p14="http://schemas.microsoft.com/office/powerpoint/2010/main" val="3725877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9" name="Rectangle 2068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3F1A18D-1BC8-7572-BD2E-6F100BFEB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4000" dirty="0"/>
              <a:t>Wir brauchen ihre Unterstützung!</a:t>
            </a:r>
          </a:p>
        </p:txBody>
      </p:sp>
      <p:pic>
        <p:nvPicPr>
          <p:cNvPr id="2052" name="Grafik 4">
            <a:extLst>
              <a:ext uri="{FF2B5EF4-FFF2-40B4-BE49-F238E27FC236}">
                <a16:creationId xmlns:a16="http://schemas.microsoft.com/office/drawing/2014/main" id="{B7A4FE98-F3E0-ECE5-01A8-C4C57C5D9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1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8BFA90-B06B-FA34-010B-F3C2150F14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 fontScale="92500" lnSpcReduction="20000"/>
          </a:bodyPr>
          <a:lstStyle/>
          <a:p>
            <a:r>
              <a:rPr lang="de-DE" sz="2400" dirty="0"/>
              <a:t>2 x im Schuljahr können durch die Eltern neue Abhol- /Gehzeiten für ihr Kind festgelegt werden (Halbjahr).</a:t>
            </a:r>
          </a:p>
          <a:p>
            <a:r>
              <a:rPr lang="de-DE" sz="2400" dirty="0"/>
              <a:t>Diese Zeiten sind dann für das gesamte Halbjahr </a:t>
            </a:r>
            <a:r>
              <a:rPr lang="de-DE" sz="2400" u="sng" dirty="0"/>
              <a:t>verbindlich</a:t>
            </a:r>
          </a:p>
          <a:p>
            <a:endParaRPr lang="de-DE" sz="2400" u="sng" dirty="0"/>
          </a:p>
          <a:p>
            <a:endParaRPr lang="de-DE" sz="2400" u="sng" dirty="0"/>
          </a:p>
          <a:p>
            <a:r>
              <a:rPr lang="de-DE" sz="2400" dirty="0"/>
              <a:t>Beachten Sie dabei: welche regelmäßigen Termine hat mein Kind in der Woche? Wann haben Sie Eltern-Kind-Nachmittag? Möchten Sie üben, dass ihr Kind alleine zu Hause sein kann? </a:t>
            </a:r>
            <a:r>
              <a:rPr lang="de-DE" sz="2400" dirty="0" err="1"/>
              <a:t>AGen</a:t>
            </a:r>
            <a:r>
              <a:rPr lang="de-DE" sz="2400" dirty="0"/>
              <a:t>?</a:t>
            </a:r>
          </a:p>
          <a:p>
            <a:r>
              <a:rPr lang="de-DE" sz="2400" dirty="0"/>
              <a:t>Kinder können nicht außerhalb der von ihnen angegebenen Zeiten gehen oder abgeholt werden</a:t>
            </a:r>
          </a:p>
          <a:p>
            <a:pPr marL="0" indent="0">
              <a:buNone/>
            </a:pPr>
            <a:endParaRPr lang="de-DE" sz="2400" dirty="0"/>
          </a:p>
        </p:txBody>
      </p:sp>
      <p:pic>
        <p:nvPicPr>
          <p:cNvPr id="2053" name="Grafik 6" descr="http://www.gruneliusschule-frankfurt.de/media/logo_white_ffm_schrift_rund.jpg">
            <a:extLst>
              <a:ext uri="{FF2B5EF4-FFF2-40B4-BE49-F238E27FC236}">
                <a16:creationId xmlns:a16="http://schemas.microsoft.com/office/drawing/2014/main" id="{04924467-417F-D095-8CDE-7C67C44EA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Grafik 5">
            <a:extLst>
              <a:ext uri="{FF2B5EF4-FFF2-40B4-BE49-F238E27FC236}">
                <a16:creationId xmlns:a16="http://schemas.microsoft.com/office/drawing/2014/main" id="{DB0BA378-913A-6D61-510D-CF67A946C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380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070119-14CD-64FA-2C73-033F3C9AF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9" name="Rectangle 2068">
            <a:extLst>
              <a:ext uri="{FF2B5EF4-FFF2-40B4-BE49-F238E27FC236}">
                <a16:creationId xmlns:a16="http://schemas.microsoft.com/office/drawing/2014/main" id="{3912F2F4-20FF-0081-891F-EDC3839FE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B96E8D0-31CA-CF75-3637-D5B14957D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4000" dirty="0"/>
              <a:t>Wir brauchen ihre Unterstützung!</a:t>
            </a:r>
          </a:p>
        </p:txBody>
      </p:sp>
      <p:pic>
        <p:nvPicPr>
          <p:cNvPr id="2052" name="Grafik 4">
            <a:extLst>
              <a:ext uri="{FF2B5EF4-FFF2-40B4-BE49-F238E27FC236}">
                <a16:creationId xmlns:a16="http://schemas.microsoft.com/office/drawing/2014/main" id="{37D2A277-FC2D-630B-C398-F90F53E84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1" name="sketch line">
            <a:extLst>
              <a:ext uri="{FF2B5EF4-FFF2-40B4-BE49-F238E27FC236}">
                <a16:creationId xmlns:a16="http://schemas.microsoft.com/office/drawing/2014/main" id="{D1E1F632-4B5C-C472-3773-0FBFB33B5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FEE71F9-B9FF-4A85-DBFA-A95B0ECB5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 fontScale="92500" lnSpcReduction="10000"/>
          </a:bodyPr>
          <a:lstStyle/>
          <a:p>
            <a:r>
              <a:rPr lang="de-DE" sz="2400" dirty="0"/>
              <a:t>Außerplanmäßige Termine bitte frühzeitig über </a:t>
            </a:r>
            <a:r>
              <a:rPr lang="de-DE" sz="2400" dirty="0" err="1"/>
              <a:t>Schoolfox</a:t>
            </a:r>
            <a:r>
              <a:rPr lang="de-DE" sz="2400" dirty="0"/>
              <a:t> mitteilen.</a:t>
            </a:r>
          </a:p>
          <a:p>
            <a:r>
              <a:rPr lang="de-DE" sz="2400" dirty="0"/>
              <a:t>folgende Gründe akzeptieren wir als außerplanmäßige Termine: </a:t>
            </a:r>
          </a:p>
          <a:p>
            <a:pPr marL="0" indent="0">
              <a:buNone/>
            </a:pPr>
            <a:r>
              <a:rPr lang="de-DE" sz="2400" dirty="0"/>
              <a:t>-   Arzt- / Zahnarzttermine </a:t>
            </a:r>
          </a:p>
          <a:p>
            <a:pPr>
              <a:buFontTx/>
              <a:buChar char="-"/>
            </a:pPr>
            <a:r>
              <a:rPr lang="de-DE" sz="2400" dirty="0"/>
              <a:t>regelmäßige Termine bei Sportvereinen</a:t>
            </a:r>
          </a:p>
          <a:p>
            <a:pPr>
              <a:buFontTx/>
              <a:buChar char="-"/>
            </a:pPr>
            <a:r>
              <a:rPr lang="de-DE" sz="2400" dirty="0"/>
              <a:t>Termine bei Behörden oder Ämtern</a:t>
            </a:r>
          </a:p>
          <a:p>
            <a:pPr>
              <a:buFontTx/>
              <a:buChar char="-"/>
            </a:pPr>
            <a:r>
              <a:rPr lang="de-DE" sz="2400" dirty="0"/>
              <a:t>Therapietermine</a:t>
            </a:r>
          </a:p>
          <a:p>
            <a:pPr marL="0" indent="0">
              <a:buNone/>
            </a:pPr>
            <a:r>
              <a:rPr lang="de-DE" sz="2400" dirty="0"/>
              <a:t>-   heimatsprachlicher Unterricht</a:t>
            </a:r>
          </a:p>
          <a:p>
            <a:pPr marL="0" indent="0">
              <a:buNone/>
            </a:pPr>
            <a:r>
              <a:rPr lang="de-DE" sz="2400" dirty="0"/>
              <a:t>-   Geburtstag des Kindes!</a:t>
            </a:r>
            <a:endParaRPr lang="de-DE" sz="2000" dirty="0"/>
          </a:p>
          <a:p>
            <a:pPr marL="0" indent="0">
              <a:buNone/>
            </a:pPr>
            <a:endParaRPr lang="de-DE" sz="2400" dirty="0"/>
          </a:p>
        </p:txBody>
      </p:sp>
      <p:pic>
        <p:nvPicPr>
          <p:cNvPr id="2053" name="Grafik 6" descr="http://www.gruneliusschule-frankfurt.de/media/logo_white_ffm_schrift_rund.jpg">
            <a:extLst>
              <a:ext uri="{FF2B5EF4-FFF2-40B4-BE49-F238E27FC236}">
                <a16:creationId xmlns:a16="http://schemas.microsoft.com/office/drawing/2014/main" id="{693F18EA-F683-AEF8-90FC-0C6221910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Grafik 5">
            <a:extLst>
              <a:ext uri="{FF2B5EF4-FFF2-40B4-BE49-F238E27FC236}">
                <a16:creationId xmlns:a16="http://schemas.microsoft.com/office/drawing/2014/main" id="{226AF36D-6424-1437-9D26-A09A6E0F2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635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D6DB45-B308-DEF0-9D03-14A538D25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9" name="Rectangle 2068">
            <a:extLst>
              <a:ext uri="{FF2B5EF4-FFF2-40B4-BE49-F238E27FC236}">
                <a16:creationId xmlns:a16="http://schemas.microsoft.com/office/drawing/2014/main" id="{5E7C9F69-D918-2A56-FB1B-9188B5E8F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260C43-9DA2-80FC-893C-BADB42DE5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4000" dirty="0"/>
              <a:t>Wir brauchen ihre Unterstützung!</a:t>
            </a:r>
          </a:p>
        </p:txBody>
      </p:sp>
      <p:pic>
        <p:nvPicPr>
          <p:cNvPr id="2052" name="Grafik 4">
            <a:extLst>
              <a:ext uri="{FF2B5EF4-FFF2-40B4-BE49-F238E27FC236}">
                <a16:creationId xmlns:a16="http://schemas.microsoft.com/office/drawing/2014/main" id="{58EA6580-B09B-6295-4998-9F5E755BF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1" name="sketch line">
            <a:extLst>
              <a:ext uri="{FF2B5EF4-FFF2-40B4-BE49-F238E27FC236}">
                <a16:creationId xmlns:a16="http://schemas.microsoft.com/office/drawing/2014/main" id="{A1EF3957-C324-686D-C14A-DE59D59F0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41C88DF-729F-6BA0-CC73-505FF7A663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/>
          </a:bodyPr>
          <a:lstStyle/>
          <a:p>
            <a:r>
              <a:rPr lang="de-DE" sz="2400" dirty="0"/>
              <a:t>Gründe, die wir nicht akzeptieren können:</a:t>
            </a:r>
          </a:p>
          <a:p>
            <a:pPr marL="0" indent="0">
              <a:buNone/>
            </a:pPr>
            <a:r>
              <a:rPr lang="de-DE" sz="2400" dirty="0"/>
              <a:t> - Schuhe kaufen</a:t>
            </a:r>
          </a:p>
          <a:p>
            <a:pPr marL="0" indent="0">
              <a:buNone/>
            </a:pPr>
            <a:r>
              <a:rPr lang="de-DE" sz="2400" dirty="0"/>
              <a:t> - Eis essen</a:t>
            </a:r>
          </a:p>
          <a:p>
            <a:pPr marL="0" indent="0">
              <a:buNone/>
            </a:pPr>
            <a:r>
              <a:rPr lang="de-DE" sz="2400" dirty="0"/>
              <a:t> - spontan früher Feierabend</a:t>
            </a:r>
          </a:p>
          <a:p>
            <a:pPr marL="0" indent="0">
              <a:buNone/>
            </a:pPr>
            <a:endParaRPr lang="de-DE" sz="2400" dirty="0"/>
          </a:p>
        </p:txBody>
      </p:sp>
      <p:pic>
        <p:nvPicPr>
          <p:cNvPr id="2053" name="Grafik 6" descr="http://www.gruneliusschule-frankfurt.de/media/logo_white_ffm_schrift_rund.jpg">
            <a:extLst>
              <a:ext uri="{FF2B5EF4-FFF2-40B4-BE49-F238E27FC236}">
                <a16:creationId xmlns:a16="http://schemas.microsoft.com/office/drawing/2014/main" id="{65E8C71E-1F97-5DC2-814A-828E05CA4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Grafik 5">
            <a:extLst>
              <a:ext uri="{FF2B5EF4-FFF2-40B4-BE49-F238E27FC236}">
                <a16:creationId xmlns:a16="http://schemas.microsoft.com/office/drawing/2014/main" id="{0B96515A-5B68-DC15-A20D-8487A2533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199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6BAA999-9568-1440-EBA4-A38C0A0FD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5400"/>
              <a:t>Kommunikation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A26DF7A-B040-9C32-AF72-9428E711F6A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</p:spPr>
      </p:pic>
      <p:sp>
        <p:nvSpPr>
          <p:cNvPr id="13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3945010-E208-C4C6-2FDF-C83F61B504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 lnSpcReduction="10000"/>
          </a:bodyPr>
          <a:lstStyle/>
          <a:p>
            <a:r>
              <a:rPr lang="de-DE" sz="2000" dirty="0"/>
              <a:t>Ausschließlich über </a:t>
            </a:r>
            <a:r>
              <a:rPr lang="de-DE" sz="2000" dirty="0" err="1"/>
              <a:t>Schoolfox</a:t>
            </a:r>
            <a:r>
              <a:rPr lang="de-DE" sz="2000" dirty="0"/>
              <a:t> – Krankmeldungen / Abwesenheiten bis 11:00 Uhr adressiert an „alle </a:t>
            </a:r>
            <a:r>
              <a:rPr lang="de-DE" sz="2000" dirty="0" err="1"/>
              <a:t>Pädagog:innen</a:t>
            </a:r>
            <a:r>
              <a:rPr lang="de-DE" sz="2000" dirty="0"/>
              <a:t>“</a:t>
            </a:r>
          </a:p>
          <a:p>
            <a:r>
              <a:rPr lang="de-DE" sz="2000" dirty="0"/>
              <a:t>Betreuungs-Handy ab 14:30 Uhr erreichbar</a:t>
            </a:r>
          </a:p>
          <a:p>
            <a:r>
              <a:rPr lang="de-DE" sz="2000" dirty="0"/>
              <a:t>Von „Schicken Sie mein Kind raus“-Anrufen bitten wir abzusehen</a:t>
            </a:r>
          </a:p>
          <a:p>
            <a:r>
              <a:rPr lang="de-DE" sz="2000" dirty="0"/>
              <a:t>Wunsch nach Elterngesprächen / Entwicklungsgesprächen: bitte über </a:t>
            </a:r>
            <a:r>
              <a:rPr lang="de-DE" sz="2000" dirty="0" err="1"/>
              <a:t>Schoolfox</a:t>
            </a:r>
            <a:r>
              <a:rPr lang="de-DE" sz="2000" dirty="0"/>
              <a:t> an die jeweiligen Bezugsbetreuer*innen und die Leitung</a:t>
            </a:r>
          </a:p>
          <a:p>
            <a:r>
              <a:rPr lang="de-DE" sz="2000" dirty="0"/>
              <a:t>Leitungsteam per </a:t>
            </a:r>
            <a:r>
              <a:rPr lang="de-DE" sz="2000" dirty="0" err="1"/>
              <a:t>Schoolfox</a:t>
            </a:r>
            <a:r>
              <a:rPr lang="de-DE" sz="2000" dirty="0"/>
              <a:t>, Mail oder telefonisch zu erreichen. </a:t>
            </a:r>
          </a:p>
          <a:p>
            <a:r>
              <a:rPr lang="de-DE" sz="2000" dirty="0"/>
              <a:t>Was tun bei Notfällen?</a:t>
            </a:r>
          </a:p>
        </p:txBody>
      </p:sp>
      <p:pic>
        <p:nvPicPr>
          <p:cNvPr id="5" name="Grafik 6" descr="http://www.gruneliusschule-frankfurt.de/media/logo_white_ffm_schrift_rund.jpg">
            <a:extLst>
              <a:ext uri="{FF2B5EF4-FFF2-40B4-BE49-F238E27FC236}">
                <a16:creationId xmlns:a16="http://schemas.microsoft.com/office/drawing/2014/main" id="{D07D3C6E-F17D-8127-AE6E-5D12E0A7F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EF94A6E-6C35-4BB3-F3B4-5EA5F30CF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617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8CE65DF-EFD9-ACB3-FDEA-002B7E73A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5400" dirty="0"/>
              <a:t>Sonstiges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5DDE679-082D-130C-21A0-8DE651806A2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</p:spPr>
      </p:pic>
      <p:sp>
        <p:nvSpPr>
          <p:cNvPr id="20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F840B1F-0B99-289D-24F5-12602798DE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de-DE" sz="2200" dirty="0"/>
          </a:p>
          <a:p>
            <a:r>
              <a:rPr lang="de-DE" sz="2200" dirty="0"/>
              <a:t>Zusammenkommen der Jahrgangsgruppen</a:t>
            </a:r>
          </a:p>
          <a:p>
            <a:r>
              <a:rPr lang="de-DE" sz="2200" dirty="0"/>
              <a:t>Angebotewand</a:t>
            </a:r>
          </a:p>
          <a:p>
            <a:r>
              <a:rPr lang="de-DE" sz="2200" dirty="0"/>
              <a:t>Elterncafé</a:t>
            </a:r>
          </a:p>
          <a:p>
            <a:r>
              <a:rPr lang="de-DE" sz="2200" dirty="0"/>
              <a:t>Sprechstunden mit Bezugsbetreuer*innen</a:t>
            </a:r>
          </a:p>
          <a:p>
            <a:r>
              <a:rPr lang="de-DE" sz="2200" dirty="0"/>
              <a:t>Jour Fix – Termine mit Jahrgangselternvertretungen</a:t>
            </a:r>
          </a:p>
          <a:p>
            <a:endParaRPr lang="de-DE" sz="2200" dirty="0"/>
          </a:p>
          <a:p>
            <a:pPr marL="0" indent="0">
              <a:buNone/>
            </a:pPr>
            <a:r>
              <a:rPr lang="de-DE" sz="2200" b="1" dirty="0"/>
              <a:t>Hierfür freuen wir uns über Ihre Mitgestaltung der Strukturen</a:t>
            </a:r>
          </a:p>
        </p:txBody>
      </p:sp>
      <p:pic>
        <p:nvPicPr>
          <p:cNvPr id="5" name="Grafik 6" descr="http://www.gruneliusschule-frankfurt.de/media/logo_white_ffm_schrift_rund.jpg">
            <a:extLst>
              <a:ext uri="{FF2B5EF4-FFF2-40B4-BE49-F238E27FC236}">
                <a16:creationId xmlns:a16="http://schemas.microsoft.com/office/drawing/2014/main" id="{078429C7-5D95-A4CC-8BB3-1E9D83E3C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A8698803-F27A-41AA-6A0F-B5C52FF83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529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005603-D32B-AF0D-A97A-7EAA03AA95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5B2E61E-9780-B86C-9AC9-60DB71825A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2CCB82-2FA3-2919-341C-C7BE64A81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5400" dirty="0"/>
              <a:t>Vorstellung Abholbänder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D827E9A-12B2-B65F-8C67-65C161AA409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</p:spPr>
      </p:pic>
      <p:sp>
        <p:nvSpPr>
          <p:cNvPr id="20" name="sketch line">
            <a:extLst>
              <a:ext uri="{FF2B5EF4-FFF2-40B4-BE49-F238E27FC236}">
                <a16:creationId xmlns:a16="http://schemas.microsoft.com/office/drawing/2014/main" id="{1E4B9070-98C6-5A47-78FA-F0B6DAC45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CC15F80-3625-02C6-8033-AB75C9F54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404665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de-DE" sz="2200" dirty="0"/>
          </a:p>
          <a:p>
            <a:r>
              <a:rPr lang="de-DE" sz="2200" b="1" dirty="0"/>
              <a:t>Modell 1: Laura Matschey – aktuelles Modell</a:t>
            </a:r>
          </a:p>
          <a:p>
            <a:pPr marL="0" indent="0">
              <a:buNone/>
            </a:pPr>
            <a:r>
              <a:rPr lang="de-DE" sz="2200" dirty="0"/>
              <a:t>	14:30-14:15 Uhr – Abholen/Gehen</a:t>
            </a:r>
          </a:p>
          <a:p>
            <a:pPr marL="0" indent="0">
              <a:buNone/>
            </a:pPr>
            <a:r>
              <a:rPr lang="de-DE" sz="2200" dirty="0"/>
              <a:t>	16:00-16:15 Uhr – Abholen/Gehen</a:t>
            </a:r>
          </a:p>
          <a:p>
            <a:pPr marL="0" indent="0">
              <a:buNone/>
            </a:pPr>
            <a:r>
              <a:rPr lang="de-DE" sz="2200" dirty="0"/>
              <a:t>	16:45-17:00 Uhr – Abholen/Gehen</a:t>
            </a:r>
          </a:p>
          <a:p>
            <a:r>
              <a:rPr lang="de-DE" sz="2200" b="1" dirty="0"/>
              <a:t>Modell 2: Celine Kovacs – Vorschlag aus der Elternschaft</a:t>
            </a:r>
          </a:p>
          <a:p>
            <a:pPr marL="0" indent="0">
              <a:buNone/>
            </a:pPr>
            <a:r>
              <a:rPr lang="de-DE" sz="2200" dirty="0"/>
              <a:t> 	14:30-14:15 Uhr – Abholen/Gehen</a:t>
            </a:r>
          </a:p>
          <a:p>
            <a:pPr marL="0" indent="0">
              <a:buNone/>
            </a:pPr>
            <a:r>
              <a:rPr lang="de-DE" sz="2200" dirty="0"/>
              <a:t>	15:45-16:00 Uhr – Gehen</a:t>
            </a:r>
          </a:p>
          <a:p>
            <a:pPr marL="0" indent="0">
              <a:buNone/>
            </a:pPr>
            <a:r>
              <a:rPr lang="de-DE" sz="2200" dirty="0"/>
              <a:t>	16:30-17:00 Uhr – Abholen /Gehen</a:t>
            </a:r>
          </a:p>
          <a:p>
            <a:r>
              <a:rPr lang="de-DE" sz="2200" b="1" dirty="0"/>
              <a:t>Modell 3: Charlotte Graf – Vorschlag aus dem Ganztag</a:t>
            </a:r>
          </a:p>
          <a:p>
            <a:pPr marL="0" indent="0">
              <a:buNone/>
            </a:pPr>
            <a:r>
              <a:rPr lang="de-DE" sz="2200" dirty="0"/>
              <a:t>	14:30-15:00 Uhr – Abholen/Gehen</a:t>
            </a:r>
          </a:p>
          <a:p>
            <a:pPr marL="0" indent="0">
              <a:buNone/>
            </a:pPr>
            <a:r>
              <a:rPr lang="de-DE" sz="2200" dirty="0"/>
              <a:t>	15:30 Uhr – Gehen</a:t>
            </a:r>
          </a:p>
          <a:p>
            <a:pPr marL="0" indent="0">
              <a:buNone/>
            </a:pPr>
            <a:r>
              <a:rPr lang="de-DE" sz="2200" dirty="0"/>
              <a:t>	16:30-17:00 Uhr – Abholen/Gehen</a:t>
            </a:r>
          </a:p>
          <a:p>
            <a:endParaRPr lang="de-DE" sz="2200" dirty="0"/>
          </a:p>
          <a:p>
            <a:pPr marL="0" indent="0">
              <a:buNone/>
            </a:pPr>
            <a:endParaRPr lang="de-DE" sz="2200" dirty="0"/>
          </a:p>
        </p:txBody>
      </p:sp>
      <p:pic>
        <p:nvPicPr>
          <p:cNvPr id="5" name="Grafik 6" descr="http://www.gruneliusschule-frankfurt.de/media/logo_white_ffm_schrift_rund.jpg">
            <a:extLst>
              <a:ext uri="{FF2B5EF4-FFF2-40B4-BE49-F238E27FC236}">
                <a16:creationId xmlns:a16="http://schemas.microsoft.com/office/drawing/2014/main" id="{2FCA6F48-5AB9-E5EE-59A0-C4F6C59BC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DEDF065C-015C-C6E9-5466-13B5F33B1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851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nhaltsplatzhalter 3">
            <a:extLst>
              <a:ext uri="{FF2B5EF4-FFF2-40B4-BE49-F238E27FC236}">
                <a16:creationId xmlns:a16="http://schemas.microsoft.com/office/drawing/2014/main" id="{38113225-BCD0-1016-FA9C-07EC776AF5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53537"/>
              </p:ext>
            </p:extLst>
          </p:nvPr>
        </p:nvGraphicFramePr>
        <p:xfrm>
          <a:off x="838200" y="1090506"/>
          <a:ext cx="10515597" cy="48000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532026784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3269030937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3931449105"/>
                    </a:ext>
                  </a:extLst>
                </a:gridCol>
              </a:tblGrid>
              <a:tr h="4800019">
                <a:tc>
                  <a:txBody>
                    <a:bodyPr/>
                    <a:lstStyle/>
                    <a:p>
                      <a:endParaRPr lang="de-DE" dirty="0"/>
                    </a:p>
                    <a:p>
                      <a:endParaRPr lang="de-DE" dirty="0"/>
                    </a:p>
                    <a:p>
                      <a:endParaRPr lang="de-DE" dirty="0"/>
                    </a:p>
                    <a:p>
                      <a:endParaRPr lang="de-DE" dirty="0"/>
                    </a:p>
                    <a:p>
                      <a:endParaRPr lang="de-DE" dirty="0"/>
                    </a:p>
                    <a:p>
                      <a:endParaRPr lang="de-DE" dirty="0"/>
                    </a:p>
                    <a:p>
                      <a:endParaRPr lang="de-DE" dirty="0"/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6599231"/>
                  </a:ext>
                </a:extLst>
              </a:tr>
            </a:tbl>
          </a:graphicData>
        </a:graphic>
      </p:graphicFrame>
      <p:pic>
        <p:nvPicPr>
          <p:cNvPr id="6" name="Grafik 5" descr="Ein Bild, das Text, Handschrift, Whiteboard enthält.&#10;&#10;KI-generierte Inhalte können fehlerhaft sein.">
            <a:extLst>
              <a:ext uri="{FF2B5EF4-FFF2-40B4-BE49-F238E27FC236}">
                <a16:creationId xmlns:a16="http://schemas.microsoft.com/office/drawing/2014/main" id="{5C47AB84-8DF1-7F8E-4F12-4634A1C21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626" y="1252331"/>
            <a:ext cx="2673626" cy="4064900"/>
          </a:xfrm>
          <a:prstGeom prst="rect">
            <a:avLst/>
          </a:prstGeom>
        </p:spPr>
      </p:pic>
      <p:pic>
        <p:nvPicPr>
          <p:cNvPr id="8" name="Grafik 7" descr="Ein Bild, das Text, Handschrift, Whiteboard, stationär enthält.&#10;&#10;KI-generierte Inhalte können fehlerhaft sein.">
            <a:extLst>
              <a:ext uri="{FF2B5EF4-FFF2-40B4-BE49-F238E27FC236}">
                <a16:creationId xmlns:a16="http://schemas.microsoft.com/office/drawing/2014/main" id="{14454E0F-EC29-38A5-CB4A-E169A9C12D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566" y="1252330"/>
            <a:ext cx="2943762" cy="4064900"/>
          </a:xfrm>
          <a:prstGeom prst="rect">
            <a:avLst/>
          </a:prstGeom>
        </p:spPr>
      </p:pic>
      <p:pic>
        <p:nvPicPr>
          <p:cNvPr id="10" name="Grafik 9" descr="Ein Bild, das Text, Handschrift, Whiteboard enthält.&#10;&#10;KI-generierte Inhalte können fehlerhaft sein.">
            <a:extLst>
              <a:ext uri="{FF2B5EF4-FFF2-40B4-BE49-F238E27FC236}">
                <a16:creationId xmlns:a16="http://schemas.microsoft.com/office/drawing/2014/main" id="{FAE720B9-EE4F-2A74-8A41-84BE664895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1574" y="1252330"/>
            <a:ext cx="2772223" cy="4064900"/>
          </a:xfrm>
          <a:prstGeom prst="rect">
            <a:avLst/>
          </a:prstGeom>
        </p:spPr>
      </p:pic>
      <p:graphicFrame>
        <p:nvGraphicFramePr>
          <p:cNvPr id="11" name="Tabelle 10">
            <a:extLst>
              <a:ext uri="{FF2B5EF4-FFF2-40B4-BE49-F238E27FC236}">
                <a16:creationId xmlns:a16="http://schemas.microsoft.com/office/drawing/2014/main" id="{E5C9D348-F689-857B-573E-471CD612D4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805508"/>
              </p:ext>
            </p:extLst>
          </p:nvPr>
        </p:nvGraphicFramePr>
        <p:xfrm>
          <a:off x="1530625" y="719666"/>
          <a:ext cx="9823171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823171">
                  <a:extLst>
                    <a:ext uri="{9D8B030D-6E8A-4147-A177-3AD203B41FA5}">
                      <a16:colId xmlns:a16="http://schemas.microsoft.com/office/drawing/2014/main" val="37823263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b="1" dirty="0"/>
                        <a:t>1: </a:t>
                      </a:r>
                      <a:r>
                        <a:rPr lang="de-DE" sz="1800" b="1" dirty="0"/>
                        <a:t>aktuelles Modell                               2: Vorschlag Eltern                                   3: Vorschlag Ganztag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0716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4310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38C85-A8E3-55E9-FAF6-927470672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Text, Handschrift, Schrift, Papier enthält.&#10;&#10;KI-generierte Inhalte können fehlerhaft sein.">
            <a:extLst>
              <a:ext uri="{FF2B5EF4-FFF2-40B4-BE49-F238E27FC236}">
                <a16:creationId xmlns:a16="http://schemas.microsoft.com/office/drawing/2014/main" id="{02D5DF01-E25F-B6C1-5BC1-1DED9214C5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16" y="1726100"/>
            <a:ext cx="5057603" cy="3592022"/>
          </a:xfrm>
          <a:prstGeom prst="rect">
            <a:avLst/>
          </a:prstGeom>
        </p:spPr>
      </p:pic>
      <p:pic>
        <p:nvPicPr>
          <p:cNvPr id="7" name="Grafik 6" descr="Ein Bild, das Text, Handschrift, Schrift, Design enthält.&#10;&#10;KI-generierte Inhalte können fehlerhaft sein.">
            <a:extLst>
              <a:ext uri="{FF2B5EF4-FFF2-40B4-BE49-F238E27FC236}">
                <a16:creationId xmlns:a16="http://schemas.microsoft.com/office/drawing/2014/main" id="{0FB04101-0D81-B9E9-DBAA-EB32DD6BA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1709530"/>
            <a:ext cx="5109934" cy="3592022"/>
          </a:xfrm>
          <a:prstGeom prst="rect">
            <a:avLst/>
          </a:prstGeom>
        </p:spPr>
      </p:pic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5E694B22-A4C0-9EF5-0C0F-CE069DDEF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37322"/>
            <a:ext cx="10515600" cy="57396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4000" b="1" dirty="0"/>
              <a:t>		Unterschied Abholen &amp; Gehen</a:t>
            </a:r>
          </a:p>
        </p:txBody>
      </p:sp>
    </p:spTree>
    <p:extLst>
      <p:ext uri="{BB962C8B-B14F-4D97-AF65-F5344CB8AC3E}">
        <p14:creationId xmlns:p14="http://schemas.microsoft.com/office/powerpoint/2010/main" val="4262040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AD272C-BA8E-A07B-01C8-D3FDD5254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6611D02-F942-0BE6-347F-4E96BB36F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0FC46D4-20A2-2191-C227-ACDFAA702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5400" dirty="0"/>
              <a:t>Und jetzt?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9B45438-0805-B7D9-1EDF-9B3DDC7D8AF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</p:spPr>
      </p:pic>
      <p:sp>
        <p:nvSpPr>
          <p:cNvPr id="20" name="sketch line">
            <a:extLst>
              <a:ext uri="{FF2B5EF4-FFF2-40B4-BE49-F238E27FC236}">
                <a16:creationId xmlns:a16="http://schemas.microsoft.com/office/drawing/2014/main" id="{E9CB5C21-BAC6-513A-60A2-B3A420BF8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FC8B2CD-7763-33D9-D9AF-3532E9BBE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 fontScale="85000" lnSpcReduction="20000"/>
          </a:bodyPr>
          <a:lstStyle/>
          <a:p>
            <a:r>
              <a:rPr lang="de-DE" sz="2200" dirty="0"/>
              <a:t>Murmelrunde / Meinungsbild / Fragen</a:t>
            </a:r>
          </a:p>
          <a:p>
            <a:endParaRPr lang="de-DE" sz="2200" dirty="0"/>
          </a:p>
          <a:p>
            <a:r>
              <a:rPr lang="de-DE" sz="2200" dirty="0"/>
              <a:t>Elternabend Jahrgänge / Wahl  - </a:t>
            </a:r>
            <a:r>
              <a:rPr lang="de-DE" sz="1900" dirty="0">
                <a:solidFill>
                  <a:srgbClr val="FF0000"/>
                </a:solidFill>
              </a:rPr>
              <a:t>der Austausch mit den Bezugsbetreuer*innen und die Wahl der Jahrgangselternsprecher*innen wurde nach Abstimmung auf die Jahresabschlussfeiern verschoben (JG 1: 8.12. / JG 2: 9.12./ JG 3: 10.12. / JG 4: 12.12. – jeweils 14:30-16:30)</a:t>
            </a:r>
          </a:p>
          <a:p>
            <a:r>
              <a:rPr lang="de-DE" sz="2200" dirty="0"/>
              <a:t>20:15 Uhr -  Ende Elternabend</a:t>
            </a:r>
          </a:p>
          <a:p>
            <a:r>
              <a:rPr lang="de-DE" sz="2200" dirty="0"/>
              <a:t>20:15 Uhr – kurzes Treffen Jahrgangselternvertreter*innen im HA- Raum</a:t>
            </a:r>
          </a:p>
          <a:p>
            <a:pPr marL="0" indent="0">
              <a:buNone/>
            </a:pPr>
            <a:endParaRPr lang="de-DE" sz="2200" dirty="0"/>
          </a:p>
          <a:p>
            <a:r>
              <a:rPr lang="de-DE" sz="2200" dirty="0"/>
              <a:t>Ab Morgen: Erhalt Protokoll und Abstimmungslink über </a:t>
            </a:r>
            <a:r>
              <a:rPr lang="de-DE" sz="2200" dirty="0" err="1"/>
              <a:t>Schoolfox</a:t>
            </a:r>
            <a:r>
              <a:rPr lang="de-DE" sz="2200" dirty="0"/>
              <a:t> – </a:t>
            </a:r>
            <a:r>
              <a:rPr lang="de-DE" sz="1900" dirty="0">
                <a:solidFill>
                  <a:srgbClr val="FF0000"/>
                </a:solidFill>
              </a:rPr>
              <a:t>Abstimmungslink wird am Montag, 1.12.2025 über </a:t>
            </a:r>
            <a:r>
              <a:rPr lang="de-DE" sz="1900" dirty="0" err="1">
                <a:solidFill>
                  <a:srgbClr val="FF0000"/>
                </a:solidFill>
              </a:rPr>
              <a:t>Schoolfox</a:t>
            </a:r>
            <a:r>
              <a:rPr lang="de-DE" sz="1900" dirty="0">
                <a:solidFill>
                  <a:srgbClr val="FF0000"/>
                </a:solidFill>
              </a:rPr>
              <a:t> versendet.</a:t>
            </a:r>
            <a:endParaRPr lang="de-DE" sz="1900" dirty="0"/>
          </a:p>
          <a:p>
            <a:endParaRPr lang="de-DE" sz="2200" dirty="0"/>
          </a:p>
          <a:p>
            <a:endParaRPr lang="de-DE" sz="2200" dirty="0"/>
          </a:p>
        </p:txBody>
      </p:sp>
      <p:pic>
        <p:nvPicPr>
          <p:cNvPr id="5" name="Grafik 6" descr="http://www.gruneliusschule-frankfurt.de/media/logo_white_ffm_schrift_rund.jpg">
            <a:extLst>
              <a:ext uri="{FF2B5EF4-FFF2-40B4-BE49-F238E27FC236}">
                <a16:creationId xmlns:a16="http://schemas.microsoft.com/office/drawing/2014/main" id="{D01414DA-262C-0472-D303-7B2C38FEC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254DFF3-46BB-9BFB-F97E-D7453BC4F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0884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5DDB3A6-02EA-5445-9E20-959CDC710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de-DE" sz="5400" dirty="0"/>
              <a:t>Kontaktdaten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4B6BA98-FA06-6516-9772-1776C31883F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648" y="261991"/>
            <a:ext cx="3349558" cy="1890220"/>
          </a:xfrm>
          <a:prstGeom prst="rect">
            <a:avLst/>
          </a:prstGeom>
          <a:noFill/>
        </p:spPr>
      </p:pic>
      <p:sp>
        <p:nvSpPr>
          <p:cNvPr id="13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EE46B91-C475-8069-25D2-1DF694E55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/>
          </a:bodyPr>
          <a:lstStyle/>
          <a:p>
            <a:endParaRPr lang="de-DE" sz="2200" dirty="0"/>
          </a:p>
          <a:p>
            <a:r>
              <a:rPr lang="de-DE" sz="2200" dirty="0"/>
              <a:t>Leitungsteam:</a:t>
            </a:r>
          </a:p>
          <a:p>
            <a:pPr marL="0" indent="0">
              <a:buNone/>
            </a:pPr>
            <a:r>
              <a:rPr lang="de-DE" sz="2200" dirty="0"/>
              <a:t>	Charlotte Graf: </a:t>
            </a:r>
            <a:r>
              <a:rPr lang="de-DE" sz="2200" dirty="0">
                <a:hlinkClick r:id="rId3"/>
              </a:rPr>
              <a:t>charlotte.franziska.graf@ib.de</a:t>
            </a:r>
            <a:endParaRPr lang="de-DE" sz="2200" dirty="0"/>
          </a:p>
          <a:p>
            <a:pPr marL="0" indent="0">
              <a:buNone/>
            </a:pPr>
            <a:r>
              <a:rPr lang="de-DE" sz="2200" dirty="0"/>
              <a:t>	Laura Matschey: </a:t>
            </a:r>
            <a:r>
              <a:rPr lang="de-DE" sz="2200" dirty="0">
                <a:hlinkClick r:id="rId4"/>
              </a:rPr>
              <a:t>laura.matschey@ib.de</a:t>
            </a:r>
            <a:endParaRPr lang="de-DE" sz="2200" dirty="0"/>
          </a:p>
          <a:p>
            <a:pPr marL="0" indent="0">
              <a:buNone/>
            </a:pPr>
            <a:r>
              <a:rPr lang="de-DE" sz="2200" dirty="0"/>
              <a:t>Beide: </a:t>
            </a:r>
            <a:r>
              <a:rPr lang="de-DE" sz="2200" dirty="0">
                <a:hlinkClick r:id="rId5"/>
              </a:rPr>
              <a:t>GTA-Gruneliusschule-FFM@ib.de</a:t>
            </a:r>
            <a:endParaRPr lang="de-DE" sz="2200" dirty="0"/>
          </a:p>
          <a:p>
            <a:pPr marL="0" indent="0">
              <a:buNone/>
            </a:pPr>
            <a:r>
              <a:rPr lang="de-DE" sz="2200" dirty="0"/>
              <a:t>Tel.: 069 / 212-74957</a:t>
            </a:r>
          </a:p>
          <a:p>
            <a:pPr marL="0" indent="0">
              <a:buNone/>
            </a:pPr>
            <a:r>
              <a:rPr lang="de-DE" sz="2200" dirty="0"/>
              <a:t>Ansprechpartner </a:t>
            </a:r>
            <a:r>
              <a:rPr lang="de-DE" sz="2200" dirty="0" err="1"/>
              <a:t>AGen</a:t>
            </a:r>
            <a:r>
              <a:rPr lang="de-DE" sz="2200" dirty="0"/>
              <a:t>: </a:t>
            </a:r>
            <a:r>
              <a:rPr lang="de-DE" sz="2200" dirty="0">
                <a:hlinkClick r:id="rId6"/>
              </a:rPr>
              <a:t>jonas.fink@ib.de</a:t>
            </a:r>
            <a:endParaRPr lang="de-DE" sz="2200" dirty="0"/>
          </a:p>
          <a:p>
            <a:pPr marL="0" indent="0">
              <a:buNone/>
            </a:pPr>
            <a:r>
              <a:rPr lang="de-DE" sz="2200" dirty="0"/>
              <a:t>Abmeldehandy: 0171/6245735</a:t>
            </a:r>
          </a:p>
          <a:p>
            <a:pPr marL="0" indent="0">
              <a:buNone/>
            </a:pPr>
            <a:endParaRPr lang="de-DE" sz="2200" dirty="0"/>
          </a:p>
        </p:txBody>
      </p:sp>
      <p:pic>
        <p:nvPicPr>
          <p:cNvPr id="5" name="Grafik 6" descr="http://www.gruneliusschule-frankfurt.de/media/logo_white_ffm_schrift_rund.jpg">
            <a:extLst>
              <a:ext uri="{FF2B5EF4-FFF2-40B4-BE49-F238E27FC236}">
                <a16:creationId xmlns:a16="http://schemas.microsoft.com/office/drawing/2014/main" id="{AF8E5347-AACE-7461-D765-B9E075B63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1394" y="2310086"/>
            <a:ext cx="2149792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67B75BB3-7CFD-5361-6930-8A1221F29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4342" y="4358181"/>
            <a:ext cx="2903896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0693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739</Words>
  <Application>Microsoft Office PowerPoint</Application>
  <PresentationFormat>Breitbild</PresentationFormat>
  <Paragraphs>109</Paragraphs>
  <Slides>14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Times New Roman</vt:lpstr>
      <vt:lpstr>Office</vt:lpstr>
      <vt:lpstr>   Austausch zum Thema                „Abholzeiten“</vt:lpstr>
      <vt:lpstr>Vor Weg: Abmeldesystem                 </vt:lpstr>
      <vt:lpstr>Warum Geh- / Abholzeiten?                 </vt:lpstr>
      <vt:lpstr>Warum Geh- / Abholzeiten?                 </vt:lpstr>
      <vt:lpstr>Wir brauchen ihre Unterstützung!</vt:lpstr>
      <vt:lpstr>Wir brauchen ihre Unterstützung!</vt:lpstr>
      <vt:lpstr>Wir brauchen ihre Unterstützung!</vt:lpstr>
      <vt:lpstr>Kommunikation</vt:lpstr>
      <vt:lpstr>Sonstiges</vt:lpstr>
      <vt:lpstr>Vorstellung Abholbänder</vt:lpstr>
      <vt:lpstr>PowerPoint-Präsentation</vt:lpstr>
      <vt:lpstr>PowerPoint-Präsentation</vt:lpstr>
      <vt:lpstr>Und jetzt?</vt:lpstr>
      <vt:lpstr>Kontaktdaten</vt:lpstr>
    </vt:vector>
  </TitlesOfParts>
  <Company>Internationaler Bund IB e. V.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Charlotte Franziska Graf</dc:creator>
  <cp:lastModifiedBy>Charlotte Franziska Graf</cp:lastModifiedBy>
  <cp:revision>11</cp:revision>
  <dcterms:created xsi:type="dcterms:W3CDTF">2025-09-03T08:21:41Z</dcterms:created>
  <dcterms:modified xsi:type="dcterms:W3CDTF">2025-11-28T13:34:17Z</dcterms:modified>
</cp:coreProperties>
</file>