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Ex1.xml" ContentType="application/vnd.ms-office.chartex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0" r:id="rId2"/>
    <p:sldId id="268" r:id="rId3"/>
    <p:sldId id="267" r:id="rId4"/>
    <p:sldId id="283" r:id="rId5"/>
    <p:sldId id="275" r:id="rId6"/>
    <p:sldId id="282" r:id="rId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Mittlere Formatvorlage 4 - Akz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59" d="100"/>
          <a:sy n="159" d="100"/>
        </p:scale>
        <p:origin x="38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Worksheet.xlsx"/></Relationships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Tabelle1!$A$2:$C$17</cx:f>
        <cx:lvl ptCount="16">
          <cx:pt idx="0">Lernlandkarten Deutsch und Mathematik</cx:pt>
          <cx:pt idx="1">Kompetenzorientierte Zeugnisse, notenfreie Schule</cx:pt>
          <cx:pt idx="2">Förder- und Forderangebote</cx:pt>
          <cx:pt idx="3">Ethik</cx:pt>
          <cx:pt idx="4">IT/ Digitalität</cx:pt>
          <cx:pt idx="5">Pakt für den Ganztag</cx:pt>
          <cx:pt idx="6">Kindheit im Quartier (KiQ)</cx:pt>
          <cx:pt idx="7">Umgang mit Superdiversität</cx:pt>
          <cx:pt idx="8">Einsatz von THA an der Freili</cx:pt>
          <cx:pt idx="9">Schulleben/ Soziales Miteinander</cx:pt>
          <cx:pt idx="10">gelingender Schulstart</cx:pt>
          <cx:pt idx="11">Feedbackkultur??</cx:pt>
        </cx:lvl>
        <cx:lvl ptCount="16">
          <cx:pt idx="0">Adl, Mac</cx:pt>
          <cx:pt idx="1">Adl, Krs, Sly</cx:pt>
          <cx:pt idx="2">?</cx:pt>
          <cx:pt idx="3">Hor</cx:pt>
          <cx:pt idx="4">Lar, Scha</cx:pt>
          <cx:pt idx="5">Poh, Sly</cx:pt>
          <cx:pt idx="6">Sly </cx:pt>
          <cx:pt idx="7">Rat, Sly</cx:pt>
          <cx:pt idx="8">Rat, Sly</cx:pt>
          <cx:pt idx="9">Krs</cx:pt>
          <cx:pt idx="10">Alz</cx:pt>
          <cx:pt idx="11">STG SEW</cx:pt>
        </cx:lvl>
        <cx:lvl ptCount="16">
          <cx:pt idx="0">Unterrichtsentwicklung</cx:pt>
          <cx:pt idx="1">Unterrichtsentwicklung</cx:pt>
          <cx:pt idx="2">Unterrichtsentwicklung</cx:pt>
          <cx:pt idx="3">Unterrichtsentwicklung</cx:pt>
          <cx:pt idx="4">Unterrichtsentwicklung</cx:pt>
          <cx:pt idx="5">Ganztägiges Lernen</cx:pt>
          <cx:pt idx="6">Ganztägiges Lernen</cx:pt>
          <cx:pt idx="7">Inklusion</cx:pt>
          <cx:pt idx="8">Inklusion</cx:pt>
          <cx:pt idx="9">?</cx:pt>
          <cx:pt idx="10">?</cx:pt>
          <cx:pt idx="11">Fortlaufende Professionalisierung</cx:pt>
        </cx:lvl>
      </cx:strDim>
      <cx:numDim type="size">
        <cx:f>Tabelle1!$D$2:$D$17</cx:f>
        <cx:lvl ptCount="16" formatCode="Standard">
          <cx:pt idx="0">1</cx:pt>
          <cx:pt idx="1">1</cx:pt>
          <cx:pt idx="2">1</cx:pt>
          <cx:pt idx="3">1</cx:pt>
          <cx:pt idx="4">1</cx:pt>
          <cx:pt idx="5">1</cx:pt>
          <cx:pt idx="6">1</cx:pt>
          <cx:pt idx="7">1</cx:pt>
          <cx:pt idx="8">1</cx:pt>
          <cx:pt idx="9">1</cx:pt>
          <cx:pt idx="10">1</cx:pt>
          <cx:pt idx="11">1</cx:pt>
        </cx:lvl>
      </cx:numDim>
    </cx:data>
  </cx:chartData>
  <cx:chart>
    <cx:title pos="t" align="ctr" overlay="0">
      <cx:txPr>
        <a:bodyPr spcFirstLastPara="1" vertOverflow="ellipsis" wrap="square" lIns="0" tIns="0" rIns="0" bIns="0" anchor="ctr" anchorCtr="1"/>
        <a:lstStyle/>
        <a:p>
          <a:pPr algn="ctr">
            <a:defRPr/>
          </a:pPr>
          <a:endParaRPr lang="de-DE" dirty="0"/>
        </a:p>
      </cx:txPr>
    </cx:title>
    <cx:plotArea>
      <cx:plotAreaRegion>
        <cx:plotSurface>
          <cx:spPr>
            <a:noFill/>
          </cx:spPr>
        </cx:plotSurface>
        <cx:series layoutId="sunburst" uniqueId="{3FB02AF8-8C5A-4CBD-903E-EE4FADD02ED4}">
          <cx:tx>
            <cx:txData>
              <cx:f>Tabelle1!$D$1</cx:f>
              <cx:v>Datenreihe1</cx:v>
            </cx:txData>
          </cx:tx>
          <cx:dataLabels pos="ctr">
            <cx:txPr>
              <a:bodyPr spcFirstLastPara="1" vertOverflow="ellipsis" wrap="square" lIns="0" tIns="0" rIns="0" bIns="0" anchor="ctr" anchorCtr="1">
                <a:spAutoFit/>
              </a:bodyPr>
              <a:lstStyle/>
              <a:p>
                <a:pPr>
                  <a:defRPr sz="900"/>
                </a:pPr>
                <a:endParaRPr lang="de-DE" sz="900"/>
              </a:p>
            </cx:txPr>
            <cx:visibility seriesName="0" categoryName="1" value="0"/>
            <cx:dataLabel idx="0" pos="ctr">
              <cx:spPr>
                <a:ln>
                  <a:solidFill>
                    <a:schemeClr val="accent1"/>
                  </a:solidFill>
                </a:ln>
              </cx:spPr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>
                      <a:solidFill>
                        <a:prstClr val="white"/>
                      </a:solidFill>
                    </a:defRPr>
                  </a:pPr>
                  <a:r>
                    <a:rPr lang="de-DE" sz="900">
                      <a:solidFill>
                        <a:prstClr val="white"/>
                      </a:solidFill>
                    </a:rPr>
                    <a:t>Unterrichtsentwicklung</a:t>
                  </a:r>
                </a:p>
              </cx:txPr>
              <cx:visibility seriesName="0" categoryName="1" value="0"/>
            </cx:dataLabel>
            <cx:dataLabel idx="4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/>
                  </a:pPr>
                  <a:r>
                    <a:rPr lang="de-DE" sz="900"/>
                    <a:t>Kompetenzorientierte Zeugnisse, notenfreie Schule</a:t>
                  </a:r>
                </a:p>
              </cx:txPr>
              <cx:visibility seriesName="0" categoryName="1" value="0"/>
            </cx:dataLabel>
            <cx:dataLabel idx="6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/>
                  </a:pPr>
                  <a:r>
                    <a:rPr lang="de-DE" sz="900"/>
                    <a:t>Förder- und Forderangebote</a:t>
                  </a:r>
                </a:p>
              </cx:txPr>
              <cx:visibility seriesName="0" categoryName="1" value="0"/>
            </cx:dataLabel>
            <cx:dataLabel idx="13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 sz="1000"/>
                  </a:pPr>
                  <a:r>
                    <a:rPr lang="de-DE" sz="1050"/>
                    <a:t>Pakt für den Ganztag</a:t>
                  </a:r>
                </a:p>
              </cx:txPr>
              <cx:visibility seriesName="0" categoryName="1" value="0"/>
            </cx:dataLabel>
            <cx:dataLabel idx="18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 sz="900"/>
                  </a:pPr>
                  <a:r>
                    <a:rPr lang="de-DE" sz="900"/>
                    <a:t>Umgang mit Superdiversität</a:t>
                  </a:r>
                </a:p>
              </cx:txPr>
              <cx:visibility seriesName="0" categoryName="1" value="0"/>
            </cx:dataLabel>
          </cx:dataLabels>
          <cx:dataId val="0"/>
        </cx:series>
      </cx:plotAreaRegion>
    </cx:plotArea>
  </cx:chart>
  <cx:spPr>
    <a:noFill/>
    <a:ln>
      <a:noFill/>
    </a:ln>
  </cx:spPr>
</cx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8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lIns="38100" tIns="19050" rIns="38100" bIns="19050">
      <a:spAutoFit/>
    </cs:bodyPr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>
            <a:lumMod val="50000"/>
          </a:schemeClr>
        </a:solidFill>
      </a:ln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/>
      </a:solidFill>
    </cs:spPr>
  </cs:downBar>
  <cs:dropLine>
    <cs:lnRef idx="0"/>
    <cs:fillRef idx="0"/>
    <cs:effectRef idx="0"/>
    <cs:fontRef idx="minor">
      <a:schemeClr val="dk1"/>
    </cs:fontRef>
  </cs:dropLine>
  <cs:errorBar>
    <cs:lnRef idx="0"/>
    <cs:fillRef idx="0"/>
    <cs:effectRef idx="0"/>
    <cs:fontRef idx="minor">
      <a:schemeClr val="dk1"/>
    </cs:fontRef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  <a:lumOff val="10000"/>
              </a:schemeClr>
            </a:gs>
            <a:gs pos="0">
              <a:schemeClr val="lt1">
                <a:lumMod val="75000"/>
                <a:alpha val="36000"/>
                <a:lumOff val="10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</cs:hiLoLine>
  <cs:leaderLine>
    <cs:lnRef idx="0"/>
    <cs:fillRef idx="0"/>
    <cs:effectRef idx="0"/>
    <cs:fontRef idx="minor">
      <a:schemeClr val="dk1"/>
    </cs:fontRef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dk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  <cs:bodyPr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defRPr sz="1197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ECDBF2-BB15-48BA-9A0C-AA02DDA6D2C6}" type="datetimeFigureOut">
              <a:rPr lang="de-DE" smtClean="0"/>
              <a:t>05.05.2026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697841-8C61-434F-AA27-58C09BDAA2E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79324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05.05.2026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02605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05.05.2026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9068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05.05.2026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9738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05.05.2026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1269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05.05.2026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847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05.05.2026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9501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05.05.2026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8655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05.05.2026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40304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05.05.2026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5354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05.05.2026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5948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05.05.2026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4397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B7AE3-2764-4D09-B987-63896F4D194A}" type="datetimeFigureOut">
              <a:rPr lang="de-DE" smtClean="0"/>
              <a:t>05.05.2026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05543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14/relationships/chartEx" Target="../charts/chartEx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522B21E-B2B9-4C72-9A71-C87EFD1374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EB7D2A2-F448-44D4-938C-DC84CBCB3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44125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551962"/>
            <a:ext cx="10999072" cy="46185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994E3509-A4F1-9DF2-00EF-7FA2FC9334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93338"/>
            <a:ext cx="9144000" cy="3274592"/>
          </a:xfrm>
        </p:spPr>
        <p:txBody>
          <a:bodyPr anchor="ctr">
            <a:normAutofit/>
          </a:bodyPr>
          <a:lstStyle/>
          <a:p>
            <a:r>
              <a:rPr lang="de-DE" sz="7200"/>
              <a:t>Steuergruppe Schulentwicklung	</a:t>
            </a:r>
          </a:p>
        </p:txBody>
      </p:sp>
      <p:sp>
        <p:nvSpPr>
          <p:cNvPr id="5" name="Untertitel 4">
            <a:extLst>
              <a:ext uri="{FF2B5EF4-FFF2-40B4-BE49-F238E27FC236}">
                <a16:creationId xmlns:a16="http://schemas.microsoft.com/office/drawing/2014/main" id="{1A92DCE5-437D-7114-B7E5-18FD85198F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514052"/>
            <a:ext cx="9144000" cy="651910"/>
          </a:xfrm>
        </p:spPr>
        <p:txBody>
          <a:bodyPr anchor="ctr">
            <a:normAutofit/>
          </a:bodyPr>
          <a:lstStyle/>
          <a:p>
            <a:r>
              <a:rPr lang="de-DE" sz="1500" dirty="0"/>
              <a:t>18.05.2026, 14.15 Uhr – 15.45 Uhr</a:t>
            </a:r>
          </a:p>
          <a:p>
            <a:r>
              <a:rPr lang="de-DE" sz="1500" dirty="0"/>
              <a:t>Moderation: Dela und Heike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7C8EA93-3210-4C62-99E9-153C275E3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96464" y="6354708"/>
            <a:ext cx="11000232" cy="0"/>
          </a:xfrm>
          <a:prstGeom prst="line">
            <a:avLst/>
          </a:prstGeom>
          <a:ln w="1016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55B463BC-4A8F-8920-E31A-FB067F3A436F}"/>
              </a:ext>
            </a:extLst>
          </p:cNvPr>
          <p:cNvCxnSpPr/>
          <p:nvPr/>
        </p:nvCxnSpPr>
        <p:spPr>
          <a:xfrm>
            <a:off x="1263407" y="2957354"/>
            <a:ext cx="94880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03977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657A0E-6099-C31F-974E-C9ECF2BBF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gelb, Rechteck, orange, Bernstein enthält.&#10;&#10;KI-generierte Inhalte können fehlerhaft sein.">
            <a:extLst>
              <a:ext uri="{FF2B5EF4-FFF2-40B4-BE49-F238E27FC236}">
                <a16:creationId xmlns:a16="http://schemas.microsoft.com/office/drawing/2014/main" id="{65FB14FF-5D72-82E5-798F-62DEFA455F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6804"/>
            <a:ext cx="628738" cy="704948"/>
          </a:xfrm>
          <a:prstGeom prst="rect">
            <a:avLst/>
          </a:prstGeom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020C60E7-7879-336C-D4AC-F72092291D56}"/>
              </a:ext>
            </a:extLst>
          </p:cNvPr>
          <p:cNvSpPr txBox="1">
            <a:spLocks/>
          </p:cNvSpPr>
          <p:nvPr/>
        </p:nvSpPr>
        <p:spPr>
          <a:xfrm>
            <a:off x="1043631" y="873940"/>
            <a:ext cx="5052369" cy="10357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Steuergruppe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Schulentwicklung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				09.02.2026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B78F22F8-5032-E298-3823-4C057151DD0C}"/>
              </a:ext>
            </a:extLst>
          </p:cNvPr>
          <p:cNvSpPr/>
          <p:nvPr/>
        </p:nvSpPr>
        <p:spPr>
          <a:xfrm>
            <a:off x="618876" y="556407"/>
            <a:ext cx="11018067" cy="13533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15900" dist="38100" dir="5400000" sx="102000" sy="102000" algn="t" rotWithShape="0">
              <a:schemeClr val="bg1">
                <a:lumMod val="75000"/>
                <a:alpha val="77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6" name="Titel 3">
            <a:extLst>
              <a:ext uri="{FF2B5EF4-FFF2-40B4-BE49-F238E27FC236}">
                <a16:creationId xmlns:a16="http://schemas.microsoft.com/office/drawing/2014/main" id="{A4E19930-F7A5-4FC9-C705-700972642BEE}"/>
              </a:ext>
            </a:extLst>
          </p:cNvPr>
          <p:cNvSpPr txBox="1">
            <a:spLocks/>
          </p:cNvSpPr>
          <p:nvPr/>
        </p:nvSpPr>
        <p:spPr>
          <a:xfrm>
            <a:off x="762893" y="986537"/>
            <a:ext cx="10810231" cy="7291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8700" dirty="0" err="1"/>
              <a:t>Steuergruppe</a:t>
            </a:r>
            <a:r>
              <a:rPr lang="en-US" sz="8700" dirty="0"/>
              <a:t> Schulentwicklung	</a:t>
            </a:r>
            <a:endParaRPr lang="en-US" sz="2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61398C79-2A03-8E95-361B-F0D83E209985}"/>
              </a:ext>
            </a:extLst>
          </p:cNvPr>
          <p:cNvCxnSpPr>
            <a:cxnSpLocks/>
          </p:cNvCxnSpPr>
          <p:nvPr/>
        </p:nvCxnSpPr>
        <p:spPr>
          <a:xfrm>
            <a:off x="838200" y="6487425"/>
            <a:ext cx="10515600" cy="0"/>
          </a:xfrm>
          <a:prstGeom prst="line">
            <a:avLst/>
          </a:pr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graphicFrame>
        <p:nvGraphicFramePr>
          <p:cNvPr id="13" name="Inhaltsplatzhalter 3">
            <a:extLst>
              <a:ext uri="{FF2B5EF4-FFF2-40B4-BE49-F238E27FC236}">
                <a16:creationId xmlns:a16="http://schemas.microsoft.com/office/drawing/2014/main" id="{5A5AFD76-0C50-27B7-1DA2-334F815FE4E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40924796"/>
              </p:ext>
            </p:extLst>
          </p:nvPr>
        </p:nvGraphicFramePr>
        <p:xfrm>
          <a:off x="4259481" y="2227253"/>
          <a:ext cx="4788265" cy="3459751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190500" sx="101000" sy="101000" algn="ctr" rotWithShape="0">
                    <a:schemeClr val="bg1">
                      <a:lumMod val="50000"/>
                      <a:alpha val="40000"/>
                    </a:schemeClr>
                  </a:outerShdw>
                </a:effectLst>
                <a:tableStyleId>{5940675A-B579-460E-94D1-54222C63F5DA}</a:tableStyleId>
              </a:tblPr>
              <a:tblGrid>
                <a:gridCol w="576305">
                  <a:extLst>
                    <a:ext uri="{9D8B030D-6E8A-4147-A177-3AD203B41FA5}">
                      <a16:colId xmlns:a16="http://schemas.microsoft.com/office/drawing/2014/main" val="2278085875"/>
                    </a:ext>
                  </a:extLst>
                </a:gridCol>
                <a:gridCol w="576305">
                  <a:extLst>
                    <a:ext uri="{9D8B030D-6E8A-4147-A177-3AD203B41FA5}">
                      <a16:colId xmlns:a16="http://schemas.microsoft.com/office/drawing/2014/main" val="1163037656"/>
                    </a:ext>
                  </a:extLst>
                </a:gridCol>
                <a:gridCol w="3635655">
                  <a:extLst>
                    <a:ext uri="{9D8B030D-6E8A-4147-A177-3AD203B41FA5}">
                      <a16:colId xmlns:a16="http://schemas.microsoft.com/office/drawing/2014/main" val="349397678"/>
                    </a:ext>
                  </a:extLst>
                </a:gridCol>
              </a:tblGrid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ptos" panose="02110004020202020204"/>
                          <a:ea typeface="Aptos" panose="02110004020202020204"/>
                          <a:cs typeface="Times New Roman" panose="02020603050405020304" pitchFamily="18" charset="0"/>
                        </a:rPr>
                        <a:t>4‘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800" b="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Daumenrunde: Sind wir arbeitsfähig?</a:t>
                      </a:r>
                      <a:endParaRPr lang="de-DE" sz="1800" b="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3678909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2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ptos" panose="02110004020202020204"/>
                          <a:ea typeface="Aptos" panose="02110004020202020204"/>
                          <a:cs typeface="Times New Roman" panose="02020603050405020304" pitchFamily="18" charset="0"/>
                        </a:rPr>
                        <a:t>1‘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800" b="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Protokoll: Matthias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800" b="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Ergebnisse fotografieren und in die PPT in der </a:t>
                      </a:r>
                      <a:r>
                        <a:rPr lang="de-DE" sz="1800" b="0" kern="100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Edumap</a:t>
                      </a:r>
                      <a:r>
                        <a:rPr lang="de-DE" sz="1800" b="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 einfügen – wieder hochladen</a:t>
                      </a:r>
                      <a:endParaRPr lang="de-DE" sz="1800" b="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2718635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3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ptos" panose="02110004020202020204"/>
                          <a:ea typeface="Aptos" panose="02110004020202020204"/>
                          <a:cs typeface="Times New Roman" panose="02020603050405020304" pitchFamily="18" charset="0"/>
                        </a:rPr>
                        <a:t>25‘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800" b="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Pädagogischer Tag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700384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4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ptos" panose="02110004020202020204"/>
                          <a:ea typeface="Aptos" panose="02110004020202020204"/>
                          <a:cs typeface="Times New Roman" panose="02020603050405020304" pitchFamily="18" charset="0"/>
                        </a:rPr>
                        <a:t>50‘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800" b="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Noten in Jahrgangsstufe 4</a:t>
                      </a:r>
                      <a:endParaRPr lang="de-DE" sz="1800" b="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6761123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5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ptos" panose="02110004020202020204"/>
                          <a:ea typeface="Aptos" panose="02110004020202020204"/>
                          <a:cs typeface="Times New Roman" panose="02020603050405020304" pitchFamily="18" charset="0"/>
                        </a:rPr>
                        <a:t>9‘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800" b="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Ausblick auf das nächste Treffen</a:t>
                      </a:r>
                      <a:endParaRPr lang="de-DE" sz="1800" b="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08287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9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ptos" panose="02110004020202020204"/>
                          <a:ea typeface="Aptos" panose="02110004020202020204"/>
                          <a:cs typeface="Times New Roman" panose="02020603050405020304" pitchFamily="18" charset="0"/>
                        </a:rPr>
                        <a:t>1‘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800" b="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Abschluss</a:t>
                      </a:r>
                      <a:endParaRPr lang="de-DE" sz="1800" b="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4938217"/>
                  </a:ext>
                </a:extLst>
              </a:tr>
            </a:tbl>
          </a:graphicData>
        </a:graphic>
      </p:graphicFrame>
      <p:sp>
        <p:nvSpPr>
          <p:cNvPr id="16" name="Rechteck 15">
            <a:extLst>
              <a:ext uri="{FF2B5EF4-FFF2-40B4-BE49-F238E27FC236}">
                <a16:creationId xmlns:a16="http://schemas.microsoft.com/office/drawing/2014/main" id="{6BEC6559-0359-1040-836E-D933E2D7A8B5}"/>
              </a:ext>
            </a:extLst>
          </p:cNvPr>
          <p:cNvSpPr/>
          <p:nvPr/>
        </p:nvSpPr>
        <p:spPr>
          <a:xfrm>
            <a:off x="618875" y="2222520"/>
            <a:ext cx="3462237" cy="63618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15900" dist="38100" dir="5400000" sx="102000" sy="102000" algn="t" rotWithShape="0">
              <a:schemeClr val="bg1">
                <a:lumMod val="75000"/>
                <a:alpha val="77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1" name="Titel 3">
            <a:extLst>
              <a:ext uri="{FF2B5EF4-FFF2-40B4-BE49-F238E27FC236}">
                <a16:creationId xmlns:a16="http://schemas.microsoft.com/office/drawing/2014/main" id="{A26C4E54-4720-91B6-5F97-D1AEB060D57F}"/>
              </a:ext>
            </a:extLst>
          </p:cNvPr>
          <p:cNvSpPr txBox="1">
            <a:spLocks/>
          </p:cNvSpPr>
          <p:nvPr/>
        </p:nvSpPr>
        <p:spPr>
          <a:xfrm>
            <a:off x="619108" y="2239273"/>
            <a:ext cx="3327250" cy="6290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3600" dirty="0" err="1"/>
              <a:t>Tagesordnung</a:t>
            </a:r>
            <a:endParaRPr lang="en-US" sz="1100" kern="12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cxnSp>
        <p:nvCxnSpPr>
          <p:cNvPr id="25" name="Gerader Verbinder 24">
            <a:extLst>
              <a:ext uri="{FF2B5EF4-FFF2-40B4-BE49-F238E27FC236}">
                <a16:creationId xmlns:a16="http://schemas.microsoft.com/office/drawing/2014/main" id="{814830C4-7A75-A70C-3E9E-70596CB5660E}"/>
              </a:ext>
            </a:extLst>
          </p:cNvPr>
          <p:cNvCxnSpPr/>
          <p:nvPr/>
        </p:nvCxnSpPr>
        <p:spPr>
          <a:xfrm>
            <a:off x="762893" y="1715695"/>
            <a:ext cx="94880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" name="Textfeld 1">
            <a:extLst>
              <a:ext uri="{FF2B5EF4-FFF2-40B4-BE49-F238E27FC236}">
                <a16:creationId xmlns:a16="http://schemas.microsoft.com/office/drawing/2014/main" id="{CEF832E9-8225-1457-D970-34BE9CE9F0CA}"/>
              </a:ext>
            </a:extLst>
          </p:cNvPr>
          <p:cNvSpPr txBox="1"/>
          <p:nvPr/>
        </p:nvSpPr>
        <p:spPr>
          <a:xfrm>
            <a:off x="9767578" y="6158646"/>
            <a:ext cx="20900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i="1" dirty="0">
                <a:solidFill>
                  <a:schemeClr val="bg2">
                    <a:lumMod val="75000"/>
                  </a:schemeClr>
                </a:solidFill>
              </a:rPr>
              <a:t>Verantwortliche/r: Dela</a:t>
            </a:r>
          </a:p>
        </p:txBody>
      </p:sp>
    </p:spTree>
    <p:extLst>
      <p:ext uri="{BB962C8B-B14F-4D97-AF65-F5344CB8AC3E}">
        <p14:creationId xmlns:p14="http://schemas.microsoft.com/office/powerpoint/2010/main" val="393700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BCE7A4-15B3-44BB-371B-C1117B32F5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gelb, Rechteck, orange, Bernstein enthält.&#10;&#10;KI-generierte Inhalte können fehlerhaft sein.">
            <a:extLst>
              <a:ext uri="{FF2B5EF4-FFF2-40B4-BE49-F238E27FC236}">
                <a16:creationId xmlns:a16="http://schemas.microsoft.com/office/drawing/2014/main" id="{1DF0187F-1F96-DEF9-3A04-E5F23DEF8B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6804"/>
            <a:ext cx="628738" cy="704948"/>
          </a:xfrm>
          <a:prstGeom prst="rect">
            <a:avLst/>
          </a:prstGeom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49A2C814-40F0-C544-094B-16DE1E6A4F3B}"/>
              </a:ext>
            </a:extLst>
          </p:cNvPr>
          <p:cNvSpPr txBox="1">
            <a:spLocks/>
          </p:cNvSpPr>
          <p:nvPr/>
        </p:nvSpPr>
        <p:spPr>
          <a:xfrm>
            <a:off x="1043631" y="873940"/>
            <a:ext cx="5052369" cy="10357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Steuergruppe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Schulentwicklung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				09.02.2026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0BED0AD4-8BA1-B1E8-333E-D08B400DA150}"/>
              </a:ext>
            </a:extLst>
          </p:cNvPr>
          <p:cNvSpPr/>
          <p:nvPr/>
        </p:nvSpPr>
        <p:spPr>
          <a:xfrm>
            <a:off x="618876" y="556407"/>
            <a:ext cx="11018067" cy="13533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15900" dist="38100" dir="5400000" sx="102000" sy="102000" algn="t" rotWithShape="0">
              <a:schemeClr val="bg1">
                <a:lumMod val="50000"/>
                <a:alpha val="77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6" name="Titel 3">
            <a:extLst>
              <a:ext uri="{FF2B5EF4-FFF2-40B4-BE49-F238E27FC236}">
                <a16:creationId xmlns:a16="http://schemas.microsoft.com/office/drawing/2014/main" id="{F6273C8F-722A-6F4C-396D-8D05E32A1159}"/>
              </a:ext>
            </a:extLst>
          </p:cNvPr>
          <p:cNvSpPr txBox="1">
            <a:spLocks/>
          </p:cNvSpPr>
          <p:nvPr/>
        </p:nvSpPr>
        <p:spPr>
          <a:xfrm>
            <a:off x="762893" y="986537"/>
            <a:ext cx="10810231" cy="7291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8700" dirty="0" err="1"/>
              <a:t>Steuergruppe</a:t>
            </a:r>
            <a:r>
              <a:rPr lang="en-US" sz="8700" dirty="0"/>
              <a:t> Schulentwicklung	</a:t>
            </a:r>
            <a:endParaRPr lang="en-US" sz="2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1ADF7B3F-2048-0321-C6D4-3AA9B115E581}"/>
              </a:ext>
            </a:extLst>
          </p:cNvPr>
          <p:cNvCxnSpPr>
            <a:cxnSpLocks/>
          </p:cNvCxnSpPr>
          <p:nvPr/>
        </p:nvCxnSpPr>
        <p:spPr>
          <a:xfrm>
            <a:off x="838200" y="6487425"/>
            <a:ext cx="10515600" cy="0"/>
          </a:xfrm>
          <a:prstGeom prst="line">
            <a:avLst/>
          </a:pr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D4DA82AF-61C0-28C2-23C2-0FEFA89020FF}"/>
              </a:ext>
            </a:extLst>
          </p:cNvPr>
          <p:cNvCxnSpPr/>
          <p:nvPr/>
        </p:nvCxnSpPr>
        <p:spPr>
          <a:xfrm>
            <a:off x="762893" y="1715695"/>
            <a:ext cx="94880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Textfeld 6">
            <a:extLst>
              <a:ext uri="{FF2B5EF4-FFF2-40B4-BE49-F238E27FC236}">
                <a16:creationId xmlns:a16="http://schemas.microsoft.com/office/drawing/2014/main" id="{D3A9EB8E-9EE5-65D3-CD00-309649D8DDC1}"/>
              </a:ext>
            </a:extLst>
          </p:cNvPr>
          <p:cNvSpPr txBox="1"/>
          <p:nvPr/>
        </p:nvSpPr>
        <p:spPr>
          <a:xfrm>
            <a:off x="618876" y="2306244"/>
            <a:ext cx="1086526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err="1"/>
              <a:t>ToP</a:t>
            </a:r>
            <a:r>
              <a:rPr lang="de-DE" dirty="0"/>
              <a:t> 3: Pädagogischer Tag</a:t>
            </a:r>
          </a:p>
          <a:p>
            <a:endParaRPr lang="de-DE" dirty="0"/>
          </a:p>
          <a:p>
            <a:r>
              <a:rPr lang="de-DE" dirty="0"/>
              <a:t>Was halten wir für unsere strategische Schulentwicklungsarbeit im Schuljahr 2026/27 fest?</a:t>
            </a:r>
          </a:p>
          <a:p>
            <a:endParaRPr lang="de-DE" dirty="0"/>
          </a:p>
          <a:p>
            <a:r>
              <a:rPr lang="de-DE" dirty="0" err="1"/>
              <a:t>Themenclusterung</a:t>
            </a:r>
            <a:r>
              <a:rPr lang="de-DE" dirty="0"/>
              <a:t> aus den Gruppen:</a:t>
            </a:r>
          </a:p>
          <a:p>
            <a:endParaRPr lang="de-DE" dirty="0"/>
          </a:p>
          <a:p>
            <a:pPr marL="342900" indent="-342900">
              <a:buAutoNum type="arabicPeriod"/>
            </a:pPr>
            <a:r>
              <a:rPr lang="de-DE" dirty="0"/>
              <a:t>Inhaltlich: </a:t>
            </a:r>
            <a:r>
              <a:rPr lang="de-DE" b="1" dirty="0"/>
              <a:t>Noten</a:t>
            </a:r>
            <a:r>
              <a:rPr lang="de-DE" dirty="0"/>
              <a:t> &gt; siehe TOP 4</a:t>
            </a:r>
          </a:p>
          <a:p>
            <a:pPr marL="342900" indent="-342900">
              <a:buAutoNum type="arabicPeriod"/>
            </a:pPr>
            <a:r>
              <a:rPr lang="de-DE" dirty="0"/>
              <a:t>Inhaltlich: </a:t>
            </a:r>
            <a:r>
              <a:rPr lang="de-DE" b="1" dirty="0"/>
              <a:t>Methodischer Leitfaden für die Arbeit mit den LLK ab Klasse 1 </a:t>
            </a:r>
            <a:r>
              <a:rPr lang="de-DE" dirty="0"/>
              <a:t>(zwei Gruppen zum gleichen Thema)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de-DE" dirty="0"/>
              <a:t>Evaluation der LLK (</a:t>
            </a:r>
            <a:r>
              <a:rPr lang="de-DE" dirty="0" err="1"/>
              <a:t>Curriculumsgruppen</a:t>
            </a:r>
            <a:r>
              <a:rPr lang="de-DE" dirty="0"/>
              <a:t>)</a:t>
            </a:r>
          </a:p>
          <a:p>
            <a:pPr marL="342900" indent="-342900">
              <a:buAutoNum type="arabicPeriod"/>
            </a:pPr>
            <a:r>
              <a:rPr lang="de-DE" dirty="0"/>
              <a:t>Inhaltlich / strategisch: </a:t>
            </a:r>
            <a:r>
              <a:rPr lang="de-DE" b="1" dirty="0"/>
              <a:t>Input</a:t>
            </a:r>
            <a:r>
              <a:rPr lang="de-DE" dirty="0"/>
              <a:t> - An welcher Stelle können 2026/27 Prototypen stattfinden?</a:t>
            </a:r>
          </a:p>
          <a:p>
            <a:pPr marL="342900" indent="-342900">
              <a:buAutoNum type="arabicPeriod"/>
            </a:pPr>
            <a:r>
              <a:rPr lang="de-DE" dirty="0"/>
              <a:t>Strategisch: </a:t>
            </a:r>
            <a:r>
              <a:rPr lang="de-DE" b="1" dirty="0"/>
              <a:t>Kooperationsstrukturen</a:t>
            </a:r>
            <a:r>
              <a:rPr lang="de-DE" dirty="0"/>
              <a:t>: - (1) Sehen wir Notwendigkeiten, an den Kooperationsstrukturen etwas zu verändern? – (2) Wer trifft sich einmalig vor den Sommerferien?</a:t>
            </a:r>
          </a:p>
          <a:p>
            <a:pPr marL="342900" indent="-342900">
              <a:buAutoNum type="arabicPeriod"/>
            </a:pPr>
            <a:r>
              <a:rPr lang="de-DE" dirty="0"/>
              <a:t>Inhaltlich / strategisch: </a:t>
            </a:r>
            <a:r>
              <a:rPr lang="de-DE" b="1" dirty="0"/>
              <a:t>Rhythmisierung</a:t>
            </a:r>
            <a:r>
              <a:rPr lang="de-DE" dirty="0"/>
              <a:t> 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de-DE" dirty="0"/>
              <a:t>Großes Thema für 2026/27</a:t>
            </a:r>
          </a:p>
          <a:p>
            <a:endParaRPr lang="de-DE" dirty="0"/>
          </a:p>
          <a:p>
            <a:endParaRPr lang="de-DE" dirty="0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40A0F17F-FF11-F01D-9902-F54853507172}"/>
              </a:ext>
            </a:extLst>
          </p:cNvPr>
          <p:cNvSpPr txBox="1"/>
          <p:nvPr/>
        </p:nvSpPr>
        <p:spPr>
          <a:xfrm>
            <a:off x="9767578" y="6158646"/>
            <a:ext cx="20900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i="1" dirty="0">
                <a:solidFill>
                  <a:schemeClr val="bg2">
                    <a:lumMod val="75000"/>
                  </a:schemeClr>
                </a:solidFill>
              </a:rPr>
              <a:t>Verantwortliche/r: Heike</a:t>
            </a:r>
          </a:p>
        </p:txBody>
      </p:sp>
    </p:spTree>
    <p:extLst>
      <p:ext uri="{BB962C8B-B14F-4D97-AF65-F5344CB8AC3E}">
        <p14:creationId xmlns:p14="http://schemas.microsoft.com/office/powerpoint/2010/main" val="32136943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BCE7A4-15B3-44BB-371B-C1117B32F5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gelb, Rechteck, orange, Bernstein enthält.&#10;&#10;KI-generierte Inhalte können fehlerhaft sein.">
            <a:extLst>
              <a:ext uri="{FF2B5EF4-FFF2-40B4-BE49-F238E27FC236}">
                <a16:creationId xmlns:a16="http://schemas.microsoft.com/office/drawing/2014/main" id="{1DF0187F-1F96-DEF9-3A04-E5F23DEF8B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6804"/>
            <a:ext cx="628738" cy="704948"/>
          </a:xfrm>
          <a:prstGeom prst="rect">
            <a:avLst/>
          </a:prstGeom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49A2C814-40F0-C544-094B-16DE1E6A4F3B}"/>
              </a:ext>
            </a:extLst>
          </p:cNvPr>
          <p:cNvSpPr txBox="1">
            <a:spLocks/>
          </p:cNvSpPr>
          <p:nvPr/>
        </p:nvSpPr>
        <p:spPr>
          <a:xfrm>
            <a:off x="1043631" y="873940"/>
            <a:ext cx="5052369" cy="10357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Steuergruppe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Schulentwicklung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				09.02.2026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0BED0AD4-8BA1-B1E8-333E-D08B400DA150}"/>
              </a:ext>
            </a:extLst>
          </p:cNvPr>
          <p:cNvSpPr/>
          <p:nvPr/>
        </p:nvSpPr>
        <p:spPr>
          <a:xfrm>
            <a:off x="618876" y="556407"/>
            <a:ext cx="11018067" cy="13533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15900" dist="38100" dir="5400000" sx="102000" sy="102000" algn="t" rotWithShape="0">
              <a:schemeClr val="bg1">
                <a:lumMod val="50000"/>
                <a:alpha val="77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6" name="Titel 3">
            <a:extLst>
              <a:ext uri="{FF2B5EF4-FFF2-40B4-BE49-F238E27FC236}">
                <a16:creationId xmlns:a16="http://schemas.microsoft.com/office/drawing/2014/main" id="{F6273C8F-722A-6F4C-396D-8D05E32A1159}"/>
              </a:ext>
            </a:extLst>
          </p:cNvPr>
          <p:cNvSpPr txBox="1">
            <a:spLocks/>
          </p:cNvSpPr>
          <p:nvPr/>
        </p:nvSpPr>
        <p:spPr>
          <a:xfrm>
            <a:off x="762893" y="986537"/>
            <a:ext cx="10810231" cy="7291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8700" dirty="0" err="1"/>
              <a:t>Steuergruppe</a:t>
            </a:r>
            <a:r>
              <a:rPr lang="en-US" sz="8700" dirty="0"/>
              <a:t> Schulentwicklung	</a:t>
            </a:r>
            <a:endParaRPr lang="en-US" sz="2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1ADF7B3F-2048-0321-C6D4-3AA9B115E581}"/>
              </a:ext>
            </a:extLst>
          </p:cNvPr>
          <p:cNvCxnSpPr>
            <a:cxnSpLocks/>
          </p:cNvCxnSpPr>
          <p:nvPr/>
        </p:nvCxnSpPr>
        <p:spPr>
          <a:xfrm>
            <a:off x="838200" y="6487425"/>
            <a:ext cx="10515600" cy="0"/>
          </a:xfrm>
          <a:prstGeom prst="line">
            <a:avLst/>
          </a:pr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D4DA82AF-61C0-28C2-23C2-0FEFA89020FF}"/>
              </a:ext>
            </a:extLst>
          </p:cNvPr>
          <p:cNvCxnSpPr/>
          <p:nvPr/>
        </p:nvCxnSpPr>
        <p:spPr>
          <a:xfrm>
            <a:off x="762893" y="1715695"/>
            <a:ext cx="94880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Textfeld 6">
            <a:extLst>
              <a:ext uri="{FF2B5EF4-FFF2-40B4-BE49-F238E27FC236}">
                <a16:creationId xmlns:a16="http://schemas.microsoft.com/office/drawing/2014/main" id="{D3A9EB8E-9EE5-65D3-CD00-309649D8DDC1}"/>
              </a:ext>
            </a:extLst>
          </p:cNvPr>
          <p:cNvSpPr txBox="1"/>
          <p:nvPr/>
        </p:nvSpPr>
        <p:spPr>
          <a:xfrm>
            <a:off x="618876" y="2306244"/>
            <a:ext cx="1086526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err="1"/>
              <a:t>ToP</a:t>
            </a:r>
            <a:r>
              <a:rPr lang="de-DE" dirty="0"/>
              <a:t> 4: Noten im vierten Jahrgang ab 2026/27</a:t>
            </a:r>
          </a:p>
          <a:p>
            <a:endParaRPr lang="de-DE" dirty="0"/>
          </a:p>
          <a:p>
            <a:pPr marL="342900" indent="-342900">
              <a:buAutoNum type="arabicPeriod"/>
            </a:pPr>
            <a:r>
              <a:rPr lang="de-DE" dirty="0"/>
              <a:t>Plakat des Pädagogischen Tages wird nochmals vorgestellt (Steffi)</a:t>
            </a:r>
          </a:p>
          <a:p>
            <a:pPr marL="342900" indent="-342900">
              <a:buAutoNum type="arabicPeriod"/>
            </a:pPr>
            <a:r>
              <a:rPr lang="de-DE" dirty="0"/>
              <a:t>Think / Pair /Share</a:t>
            </a:r>
          </a:p>
          <a:p>
            <a:pPr lvl="1"/>
            <a:r>
              <a:rPr lang="de-DE" dirty="0"/>
              <a:t>Think: Warum geben wir im vierten Schuljahr Noten? </a:t>
            </a:r>
          </a:p>
          <a:p>
            <a:pPr lvl="1"/>
            <a:r>
              <a:rPr lang="de-DE" dirty="0"/>
              <a:t>Pair (Dreiergruppe): Austausch und Überlegungen zu einer Strategie (Wann und wie kommen die Noten?)</a:t>
            </a:r>
          </a:p>
          <a:p>
            <a:pPr lvl="1"/>
            <a:r>
              <a:rPr lang="de-DE" dirty="0"/>
              <a:t>Share: Vorstellen der Ergebnisse und Festhalten der Selben auf Flipchart (Heike)</a:t>
            </a:r>
          </a:p>
          <a:p>
            <a:pPr marL="342900" indent="-342900">
              <a:buFont typeface="+mj-lt"/>
              <a:buAutoNum type="arabicPeriod"/>
            </a:pPr>
            <a:r>
              <a:rPr lang="de-DE" dirty="0"/>
              <a:t>Wie gestalten wir die GK?</a:t>
            </a:r>
          </a:p>
          <a:p>
            <a:endParaRPr lang="de-DE" dirty="0"/>
          </a:p>
          <a:p>
            <a:endParaRPr lang="de-DE" dirty="0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590EE9EE-3169-6B9C-0B30-6822930A6C53}"/>
              </a:ext>
            </a:extLst>
          </p:cNvPr>
          <p:cNvSpPr txBox="1"/>
          <p:nvPr/>
        </p:nvSpPr>
        <p:spPr>
          <a:xfrm>
            <a:off x="9891391" y="6119491"/>
            <a:ext cx="20900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i="1" dirty="0">
                <a:solidFill>
                  <a:schemeClr val="bg2">
                    <a:lumMod val="75000"/>
                  </a:schemeClr>
                </a:solidFill>
              </a:rPr>
              <a:t>Verantwortliche/r: Dela</a:t>
            </a:r>
          </a:p>
        </p:txBody>
      </p:sp>
    </p:spTree>
    <p:extLst>
      <p:ext uri="{BB962C8B-B14F-4D97-AF65-F5344CB8AC3E}">
        <p14:creationId xmlns:p14="http://schemas.microsoft.com/office/powerpoint/2010/main" val="1846236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1EB63C-31A5-A02A-5A8B-9C612B9040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gelb, Rechteck, orange, Bernstein enthält.&#10;&#10;KI-generierte Inhalte können fehlerhaft sein.">
            <a:extLst>
              <a:ext uri="{FF2B5EF4-FFF2-40B4-BE49-F238E27FC236}">
                <a16:creationId xmlns:a16="http://schemas.microsoft.com/office/drawing/2014/main" id="{109E8593-1CB8-456D-B25B-7F82678F9B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6804"/>
            <a:ext cx="628738" cy="704948"/>
          </a:xfrm>
          <a:prstGeom prst="rect">
            <a:avLst/>
          </a:prstGeom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FDB55537-580D-92A2-B5D1-4E2E57D61104}"/>
              </a:ext>
            </a:extLst>
          </p:cNvPr>
          <p:cNvSpPr txBox="1">
            <a:spLocks/>
          </p:cNvSpPr>
          <p:nvPr/>
        </p:nvSpPr>
        <p:spPr>
          <a:xfrm>
            <a:off x="1043631" y="873940"/>
            <a:ext cx="5052369" cy="10357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Steuergruppe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Schulentwicklung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				09.02.2026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621A59E9-A749-3F24-5DD9-EC6350D16940}"/>
              </a:ext>
            </a:extLst>
          </p:cNvPr>
          <p:cNvSpPr/>
          <p:nvPr/>
        </p:nvSpPr>
        <p:spPr>
          <a:xfrm>
            <a:off x="618876" y="556407"/>
            <a:ext cx="11018067" cy="13533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15900" dist="38100" dir="5400000" sx="102000" sy="102000" algn="t" rotWithShape="0">
              <a:schemeClr val="bg1">
                <a:lumMod val="50000"/>
                <a:alpha val="77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6" name="Titel 3">
            <a:extLst>
              <a:ext uri="{FF2B5EF4-FFF2-40B4-BE49-F238E27FC236}">
                <a16:creationId xmlns:a16="http://schemas.microsoft.com/office/drawing/2014/main" id="{1FB69A62-C78B-ECDC-351F-7CC30A95CD8A}"/>
              </a:ext>
            </a:extLst>
          </p:cNvPr>
          <p:cNvSpPr txBox="1">
            <a:spLocks/>
          </p:cNvSpPr>
          <p:nvPr/>
        </p:nvSpPr>
        <p:spPr>
          <a:xfrm>
            <a:off x="762893" y="986537"/>
            <a:ext cx="10810231" cy="7291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8700" dirty="0" err="1"/>
              <a:t>Steuergruppe</a:t>
            </a:r>
            <a:r>
              <a:rPr lang="en-US" sz="8700" dirty="0"/>
              <a:t> Schulentwicklung	</a:t>
            </a:r>
            <a:endParaRPr lang="en-US" sz="2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339D95DD-F08B-444F-C056-FC5D6F6C160C}"/>
              </a:ext>
            </a:extLst>
          </p:cNvPr>
          <p:cNvCxnSpPr>
            <a:cxnSpLocks/>
          </p:cNvCxnSpPr>
          <p:nvPr/>
        </p:nvCxnSpPr>
        <p:spPr>
          <a:xfrm>
            <a:off x="838200" y="6487425"/>
            <a:ext cx="10515600" cy="0"/>
          </a:xfrm>
          <a:prstGeom prst="line">
            <a:avLst/>
          </a:pr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948D51AA-4E53-F5CD-7EAC-CE152EEE0DF6}"/>
              </a:ext>
            </a:extLst>
          </p:cNvPr>
          <p:cNvCxnSpPr/>
          <p:nvPr/>
        </p:nvCxnSpPr>
        <p:spPr>
          <a:xfrm>
            <a:off x="762893" y="1715695"/>
            <a:ext cx="94880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8" name="Inhaltsplatzhalter 5">
                <a:extLst>
                  <a:ext uri="{FF2B5EF4-FFF2-40B4-BE49-F238E27FC236}">
                    <a16:creationId xmlns:a16="http://schemas.microsoft.com/office/drawing/2014/main" id="{EB3F0812-30A1-777C-2EB5-49515C067110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575590055"/>
                  </p:ext>
                </p:extLst>
              </p:nvPr>
            </p:nvGraphicFramePr>
            <p:xfrm>
              <a:off x="4219302" y="1531428"/>
              <a:ext cx="5819847" cy="4835683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3"/>
              </a:graphicData>
            </a:graphic>
          </p:graphicFrame>
        </mc:Choice>
        <mc:Fallback xmlns="">
          <p:pic>
            <p:nvPicPr>
              <p:cNvPr id="8" name="Inhaltsplatzhalter 5">
                <a:extLst>
                  <a:ext uri="{FF2B5EF4-FFF2-40B4-BE49-F238E27FC236}">
                    <a16:creationId xmlns:a16="http://schemas.microsoft.com/office/drawing/2014/main" id="{EB3F0812-30A1-777C-2EB5-49515C06711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219302" y="1531428"/>
                <a:ext cx="5819847" cy="4835683"/>
              </a:xfrm>
              <a:prstGeom prst="rect">
                <a:avLst/>
              </a:prstGeom>
            </p:spPr>
          </p:pic>
        </mc:Fallback>
      </mc:AlternateContent>
      <p:sp>
        <p:nvSpPr>
          <p:cNvPr id="12" name="Textfeld 11">
            <a:extLst>
              <a:ext uri="{FF2B5EF4-FFF2-40B4-BE49-F238E27FC236}">
                <a16:creationId xmlns:a16="http://schemas.microsoft.com/office/drawing/2014/main" id="{452EBAFC-939B-E42A-29AA-A4A197BB591E}"/>
              </a:ext>
            </a:extLst>
          </p:cNvPr>
          <p:cNvSpPr txBox="1"/>
          <p:nvPr/>
        </p:nvSpPr>
        <p:spPr>
          <a:xfrm>
            <a:off x="702734" y="2233267"/>
            <a:ext cx="351656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2026/27: </a:t>
            </a:r>
          </a:p>
          <a:p>
            <a:endParaRPr lang="de-DE" dirty="0"/>
          </a:p>
          <a:p>
            <a:r>
              <a:rPr lang="de-DE" dirty="0"/>
              <a:t>In der ersten Sitzung: </a:t>
            </a:r>
          </a:p>
          <a:p>
            <a:r>
              <a:rPr lang="de-DE" dirty="0"/>
              <a:t>Fokussierung und daraus folgende Aufstellung der SEW-Themen, auch im Hinblick auf die Nennung von Entwicklungszielen im Schulprogramm 2027</a:t>
            </a:r>
          </a:p>
          <a:p>
            <a:endParaRPr lang="de-DE" dirty="0"/>
          </a:p>
          <a:p>
            <a:r>
              <a:rPr lang="de-DE" dirty="0"/>
              <a:t>Termin: 17.08.2026</a:t>
            </a:r>
          </a:p>
          <a:p>
            <a:r>
              <a:rPr lang="de-DE" dirty="0"/>
              <a:t>Moderation Teil 2: Dela und Heike</a:t>
            </a:r>
          </a:p>
          <a:p>
            <a:endParaRPr lang="de-DE" dirty="0"/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B29C6EDA-340C-C0CD-BBDD-7647F8EE602D}"/>
              </a:ext>
            </a:extLst>
          </p:cNvPr>
          <p:cNvSpPr txBox="1"/>
          <p:nvPr/>
        </p:nvSpPr>
        <p:spPr>
          <a:xfrm>
            <a:off x="9891391" y="6119491"/>
            <a:ext cx="20900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i="1" dirty="0">
                <a:solidFill>
                  <a:schemeClr val="bg2">
                    <a:lumMod val="75000"/>
                  </a:schemeClr>
                </a:solidFill>
              </a:rPr>
              <a:t>Verantwortliche/r: Heike</a:t>
            </a:r>
          </a:p>
        </p:txBody>
      </p:sp>
    </p:spTree>
    <p:extLst>
      <p:ext uri="{BB962C8B-B14F-4D97-AF65-F5344CB8AC3E}">
        <p14:creationId xmlns:p14="http://schemas.microsoft.com/office/powerpoint/2010/main" val="2799996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86C9B6-98B0-BBFC-9D8D-380A6062C5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gelb, Rechteck, orange, Bernstein enthält.&#10;&#10;KI-generierte Inhalte können fehlerhaft sein.">
            <a:extLst>
              <a:ext uri="{FF2B5EF4-FFF2-40B4-BE49-F238E27FC236}">
                <a16:creationId xmlns:a16="http://schemas.microsoft.com/office/drawing/2014/main" id="{6119DBDA-F2EA-AC4C-48A0-014403C4AC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6804"/>
            <a:ext cx="628738" cy="704948"/>
          </a:xfrm>
          <a:prstGeom prst="rect">
            <a:avLst/>
          </a:prstGeom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4DE6423E-0C5F-FAC1-BE56-387AA8A42F17}"/>
              </a:ext>
            </a:extLst>
          </p:cNvPr>
          <p:cNvSpPr txBox="1">
            <a:spLocks/>
          </p:cNvSpPr>
          <p:nvPr/>
        </p:nvSpPr>
        <p:spPr>
          <a:xfrm>
            <a:off x="1043631" y="873940"/>
            <a:ext cx="5052369" cy="10357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Steuergruppe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Schulentwicklung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				09.02.2026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593011B4-7859-E682-C8FC-C0691758F084}"/>
              </a:ext>
            </a:extLst>
          </p:cNvPr>
          <p:cNvSpPr/>
          <p:nvPr/>
        </p:nvSpPr>
        <p:spPr>
          <a:xfrm>
            <a:off x="618876" y="556407"/>
            <a:ext cx="11018067" cy="13533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15900" dist="38100" dir="5400000" sx="102000" sy="102000" algn="t" rotWithShape="0">
              <a:schemeClr val="bg1">
                <a:lumMod val="50000"/>
                <a:alpha val="77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6" name="Titel 3">
            <a:extLst>
              <a:ext uri="{FF2B5EF4-FFF2-40B4-BE49-F238E27FC236}">
                <a16:creationId xmlns:a16="http://schemas.microsoft.com/office/drawing/2014/main" id="{466992E7-8FE0-A656-CA21-084075DCD617}"/>
              </a:ext>
            </a:extLst>
          </p:cNvPr>
          <p:cNvSpPr txBox="1">
            <a:spLocks/>
          </p:cNvSpPr>
          <p:nvPr/>
        </p:nvSpPr>
        <p:spPr>
          <a:xfrm>
            <a:off x="762893" y="986537"/>
            <a:ext cx="10810231" cy="7291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8700" dirty="0" err="1"/>
              <a:t>Steuergruppe</a:t>
            </a:r>
            <a:r>
              <a:rPr lang="en-US" sz="8700" dirty="0"/>
              <a:t> Schulentwicklung	</a:t>
            </a:r>
            <a:endParaRPr lang="en-US" sz="2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FC785B53-9C57-67AB-B6B8-7D25AA280C42}"/>
              </a:ext>
            </a:extLst>
          </p:cNvPr>
          <p:cNvCxnSpPr>
            <a:cxnSpLocks/>
          </p:cNvCxnSpPr>
          <p:nvPr/>
        </p:nvCxnSpPr>
        <p:spPr>
          <a:xfrm>
            <a:off x="838200" y="6487425"/>
            <a:ext cx="10515600" cy="0"/>
          </a:xfrm>
          <a:prstGeom prst="line">
            <a:avLst/>
          </a:pr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0E16E721-3801-1B05-AFBD-7D0C9A1238B0}"/>
              </a:ext>
            </a:extLst>
          </p:cNvPr>
          <p:cNvCxnSpPr/>
          <p:nvPr/>
        </p:nvCxnSpPr>
        <p:spPr>
          <a:xfrm>
            <a:off x="762893" y="1715695"/>
            <a:ext cx="94880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Textfeld 6">
            <a:extLst>
              <a:ext uri="{FF2B5EF4-FFF2-40B4-BE49-F238E27FC236}">
                <a16:creationId xmlns:a16="http://schemas.microsoft.com/office/drawing/2014/main" id="{D21E22E0-837A-8194-770E-0E86D59337AB}"/>
              </a:ext>
            </a:extLst>
          </p:cNvPr>
          <p:cNvSpPr txBox="1"/>
          <p:nvPr/>
        </p:nvSpPr>
        <p:spPr>
          <a:xfrm>
            <a:off x="2699169" y="2886504"/>
            <a:ext cx="8796068" cy="332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endParaRPr lang="de-DE" sz="2400" b="1" kern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de-DE" sz="2400" kern="1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de-DE" sz="2400" kern="1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de-DE" sz="2400" kern="1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de-DE" sz="2400" kern="1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1600" kern="100" dirty="0">
                <a:ea typeface="Times New Roman" panose="02020603050405020304" pitchFamily="18" charset="0"/>
                <a:cs typeface="Times New Roman" panose="02020603050405020304" pitchFamily="18" charset="0"/>
              </a:rPr>
              <a:t>		Schönen Nachmittag für Euch! </a:t>
            </a:r>
            <a:endParaRPr lang="de-DE" sz="1600" kern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de-DE" sz="2400" kern="0" dirty="0">
              <a:ea typeface="Aptos" panose="02110004020202020204"/>
              <a:cs typeface="Times New Roman" panose="02020603050405020304" pitchFamily="18" charset="0"/>
            </a:endParaRPr>
          </a:p>
        </p:txBody>
      </p:sp>
      <p:pic>
        <p:nvPicPr>
          <p:cNvPr id="4098" name="Picture 2" descr="Abschied-Bilder: Stock-Fotos &amp; -Videos. | Adobe Stock">
            <a:extLst>
              <a:ext uri="{FF2B5EF4-FFF2-40B4-BE49-F238E27FC236}">
                <a16:creationId xmlns:a16="http://schemas.microsoft.com/office/drawing/2014/main" id="{F3BF2B0F-A9FB-B4C4-2783-D391BF6594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456" y="4163514"/>
            <a:ext cx="2238375" cy="204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18692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362</Words>
  <Application>Microsoft Office PowerPoint</Application>
  <PresentationFormat>Breitbild</PresentationFormat>
  <Paragraphs>71</Paragraphs>
  <Slides>6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13" baseType="lpstr">
      <vt:lpstr>Aptos</vt:lpstr>
      <vt:lpstr>Arial</vt:lpstr>
      <vt:lpstr>Calibri</vt:lpstr>
      <vt:lpstr>Calibri Light</vt:lpstr>
      <vt:lpstr>Times New Roman</vt:lpstr>
      <vt:lpstr>Wingdings</vt:lpstr>
      <vt:lpstr>Office</vt:lpstr>
      <vt:lpstr>Steuergruppe Schulentwicklung 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Stadtschulamt Frankfurt am Main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Adler, Stefanie</dc:creator>
  <cp:lastModifiedBy>Schley, Heike</cp:lastModifiedBy>
  <cp:revision>16</cp:revision>
  <dcterms:created xsi:type="dcterms:W3CDTF">2025-04-26T22:25:51Z</dcterms:created>
  <dcterms:modified xsi:type="dcterms:W3CDTF">2026-05-05T07:56:45Z</dcterms:modified>
</cp:coreProperties>
</file>