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8" r:id="rId3"/>
    <p:sldId id="261" r:id="rId4"/>
    <p:sldId id="275" r:id="rId5"/>
    <p:sldId id="262" r:id="rId6"/>
    <p:sldId id="265" r:id="rId7"/>
    <p:sldId id="263" r:id="rId8"/>
    <p:sldId id="271" r:id="rId9"/>
    <p:sldId id="270" r:id="rId10"/>
    <p:sldId id="264" r:id="rId11"/>
    <p:sldId id="266" r:id="rId12"/>
    <p:sldId id="267" r:id="rId13"/>
    <p:sldId id="274" r:id="rId14"/>
    <p:sldId id="272" r:id="rId15"/>
    <p:sldId id="277" r:id="rId16"/>
    <p:sldId id="273" r:id="rId17"/>
    <p:sldId id="268" r:id="rId18"/>
    <p:sldId id="269" r:id="rId19"/>
    <p:sldId id="276" r:id="rId2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38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33FD17-D3E7-4408-AA32-EED00ED11C63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EBBE4-F797-458F-94E1-FDBE5D72DAF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0226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55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5018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4489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3163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4490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669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0072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8918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388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9769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7566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C9EB9-7953-40AC-9895-5C3A556EEEF9}" type="datetimeFigureOut">
              <a:rPr lang="de-DE" smtClean="0"/>
              <a:t>08.09.2026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2744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Informationsabend Jahrgang 10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Herzlich willkommen!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06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Tagesordnung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de-DE" dirty="0"/>
              <a:t>Angebote der Bundesagentur für Arbeit und GJB.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Digitale Pinnwand der Berufsorientierung.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Differenzierung in Jahrgang 10.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Informationen zur Präsentationsprüfung und den zentralen Abschlussarbeiten.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Abschlüsse.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Duale Ausbildung.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Wie geht es nach Jahrgang 10 weiter?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50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Angebote der Bundesagentur für Arbeit und GJB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b="1" dirty="0"/>
              <a:t>Herr Trenner von der Bundesagentur für Arbeit.</a:t>
            </a:r>
          </a:p>
          <a:p>
            <a:pPr lvl="1"/>
            <a:r>
              <a:rPr lang="de-DE" dirty="0"/>
              <a:t>Berufsorientierung.</a:t>
            </a:r>
          </a:p>
          <a:p>
            <a:pPr lvl="1"/>
            <a:r>
              <a:rPr lang="de-DE" dirty="0"/>
              <a:t>Berufsberatung.</a:t>
            </a:r>
          </a:p>
          <a:p>
            <a:pPr lvl="1"/>
            <a:r>
              <a:rPr lang="de-DE" dirty="0"/>
              <a:t>Schullaufbahnberatung.</a:t>
            </a:r>
          </a:p>
          <a:p>
            <a:pPr lvl="1"/>
            <a:r>
              <a:rPr lang="de-DE" dirty="0"/>
              <a:t>Formular über Beratung für FOS.</a:t>
            </a:r>
          </a:p>
          <a:p>
            <a:r>
              <a:rPr lang="de-DE" b="1" dirty="0"/>
              <a:t>Frau Woljanski von der Gesellschaft für Jungendbeschäftigung (GJB).</a:t>
            </a:r>
          </a:p>
          <a:p>
            <a:pPr lvl="1"/>
            <a:r>
              <a:rPr lang="de-DE" dirty="0"/>
              <a:t>Alle Formen der oben beschriebenen Beratungen.</a:t>
            </a:r>
          </a:p>
          <a:p>
            <a:pPr lvl="1"/>
            <a:r>
              <a:rPr lang="de-DE" dirty="0"/>
              <a:t>Fokus auf Ausbildung.</a:t>
            </a:r>
          </a:p>
          <a:p>
            <a:pPr lvl="1"/>
            <a:r>
              <a:rPr lang="de-DE" dirty="0"/>
              <a:t>Unterstützung bei Bewerbungen</a:t>
            </a:r>
          </a:p>
          <a:p>
            <a:pPr lvl="1"/>
            <a:r>
              <a:rPr lang="de-DE" dirty="0"/>
              <a:t>Nachhilfeangebot.</a:t>
            </a:r>
          </a:p>
          <a:p>
            <a:pPr lvl="1"/>
            <a:r>
              <a:rPr lang="de-DE" dirty="0"/>
              <a:t>Einverständnis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0651" y="794216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28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Digitale Pinnwand der Berufsorientierung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/>
          <a:srcRect l="-1052" t="11766" r="44931" b="5612"/>
          <a:stretch/>
        </p:blipFill>
        <p:spPr>
          <a:xfrm>
            <a:off x="6354305" y="1960562"/>
            <a:ext cx="4463512" cy="4107051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  <p:pic>
        <p:nvPicPr>
          <p:cNvPr id="8" name="Inhaltsplatzhalter 7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069" y="1960562"/>
            <a:ext cx="4107051" cy="4107051"/>
          </a:xfrm>
        </p:spPr>
      </p:pic>
    </p:spTree>
    <p:extLst>
      <p:ext uri="{BB962C8B-B14F-4D97-AF65-F5344CB8AC3E}">
        <p14:creationId xmlns:p14="http://schemas.microsoft.com/office/powerpoint/2010/main" val="1742682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Differenzierung (E/G-Kurse in Jahrgang 10)</a:t>
            </a: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7291547"/>
              </p:ext>
            </p:extLst>
          </p:nvPr>
        </p:nvGraphicFramePr>
        <p:xfrm>
          <a:off x="1010642" y="2213811"/>
          <a:ext cx="9873564" cy="18719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5594">
                  <a:extLst>
                    <a:ext uri="{9D8B030D-6E8A-4147-A177-3AD203B41FA5}">
                      <a16:colId xmlns:a16="http://schemas.microsoft.com/office/drawing/2014/main" val="3984762546"/>
                    </a:ext>
                  </a:extLst>
                </a:gridCol>
                <a:gridCol w="1645594">
                  <a:extLst>
                    <a:ext uri="{9D8B030D-6E8A-4147-A177-3AD203B41FA5}">
                      <a16:colId xmlns:a16="http://schemas.microsoft.com/office/drawing/2014/main" val="2496357065"/>
                    </a:ext>
                  </a:extLst>
                </a:gridCol>
                <a:gridCol w="1645594">
                  <a:extLst>
                    <a:ext uri="{9D8B030D-6E8A-4147-A177-3AD203B41FA5}">
                      <a16:colId xmlns:a16="http://schemas.microsoft.com/office/drawing/2014/main" val="3504294248"/>
                    </a:ext>
                  </a:extLst>
                </a:gridCol>
                <a:gridCol w="1645594">
                  <a:extLst>
                    <a:ext uri="{9D8B030D-6E8A-4147-A177-3AD203B41FA5}">
                      <a16:colId xmlns:a16="http://schemas.microsoft.com/office/drawing/2014/main" val="578934568"/>
                    </a:ext>
                  </a:extLst>
                </a:gridCol>
                <a:gridCol w="1645594">
                  <a:extLst>
                    <a:ext uri="{9D8B030D-6E8A-4147-A177-3AD203B41FA5}">
                      <a16:colId xmlns:a16="http://schemas.microsoft.com/office/drawing/2014/main" val="3329062613"/>
                    </a:ext>
                  </a:extLst>
                </a:gridCol>
                <a:gridCol w="1645594">
                  <a:extLst>
                    <a:ext uri="{9D8B030D-6E8A-4147-A177-3AD203B41FA5}">
                      <a16:colId xmlns:a16="http://schemas.microsoft.com/office/drawing/2014/main" val="3106453552"/>
                    </a:ext>
                  </a:extLst>
                </a:gridCol>
              </a:tblGrid>
              <a:tr h="793625">
                <a:tc gridSpan="6">
                  <a:txBody>
                    <a:bodyPr/>
                    <a:lstStyle/>
                    <a:p>
                      <a:pPr algn="ctr" fontAlgn="auto"/>
                      <a:r>
                        <a:rPr lang="de-DE" sz="2400" u="none" strike="noStrike" dirty="0">
                          <a:effectLst/>
                        </a:rPr>
                        <a:t>Differenzierte Fächer in Jahrgang 10</a:t>
                      </a:r>
                      <a:endParaRPr lang="de-DE" sz="2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9784325"/>
                  </a:ext>
                </a:extLst>
              </a:tr>
              <a:tr h="539187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u="none" strike="noStrike" dirty="0">
                          <a:effectLst/>
                        </a:rPr>
                        <a:t>Englisch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u="none" strike="noStrike" dirty="0">
                          <a:effectLst/>
                        </a:rPr>
                        <a:t>Mathematik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u="none" strike="noStrike" dirty="0">
                          <a:effectLst/>
                        </a:rPr>
                        <a:t>Deutsch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u="none" strike="noStrike">
                          <a:effectLst/>
                        </a:rPr>
                        <a:t>2. Fremdspr.</a:t>
                      </a:r>
                      <a:endParaRPr lang="de-DE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u="none" strike="noStrike">
                          <a:effectLst/>
                        </a:rPr>
                        <a:t>Chemie</a:t>
                      </a:r>
                      <a:endParaRPr lang="de-DE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u="none" strike="noStrike">
                          <a:effectLst/>
                        </a:rPr>
                        <a:t>Biologie</a:t>
                      </a:r>
                      <a:endParaRPr lang="de-DE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5228358"/>
                  </a:ext>
                </a:extLst>
              </a:tr>
              <a:tr h="539187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u="none" strike="noStrike" dirty="0">
                          <a:effectLst/>
                        </a:rPr>
                        <a:t>Klassenverband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de-DE" sz="1800" b="0" u="none" strike="noStrike" dirty="0">
                          <a:effectLst/>
                        </a:rPr>
                        <a:t>Klassenverband</a:t>
                      </a:r>
                      <a:endParaRPr lang="de-DE" sz="1800" b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de-DE" sz="1800" b="0" u="none" strike="noStrike" dirty="0">
                          <a:effectLst/>
                        </a:rPr>
                        <a:t>Klassenverband</a:t>
                      </a:r>
                      <a:endParaRPr lang="de-DE" sz="1800" b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de-DE" sz="18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Lerngruppe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de-DE" sz="1800" b="0" u="none" strike="noStrike" dirty="0">
                          <a:effectLst/>
                        </a:rPr>
                        <a:t>Klassenverband</a:t>
                      </a:r>
                      <a:endParaRPr lang="de-DE" sz="1800" b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de-DE" sz="1800" b="0" u="none" strike="noStrike" dirty="0">
                          <a:effectLst/>
                        </a:rPr>
                        <a:t>Klassenverband</a:t>
                      </a:r>
                      <a:endParaRPr lang="de-DE" sz="1800" b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05044656"/>
                  </a:ext>
                </a:extLst>
              </a:tr>
            </a:tbl>
          </a:graphicData>
        </a:graphic>
      </p:graphicFrame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893" y="405136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536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Präsentationsprüfung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dirty="0"/>
          </a:p>
          <a:p>
            <a:pPr lvl="1"/>
            <a:r>
              <a:rPr lang="de-DE" dirty="0"/>
              <a:t>Einzelprüfung.</a:t>
            </a:r>
          </a:p>
          <a:p>
            <a:pPr marL="457200" lvl="1" indent="0">
              <a:buNone/>
            </a:pPr>
            <a:endParaRPr lang="de-DE" dirty="0"/>
          </a:p>
          <a:p>
            <a:pPr lvl="1"/>
            <a:r>
              <a:rPr lang="de-DE" dirty="0"/>
              <a:t>Portfolio ist Grundlage für Präsentation und Nachfragen.</a:t>
            </a:r>
          </a:p>
          <a:p>
            <a:pPr marL="457200" lvl="1" indent="0">
              <a:buNone/>
            </a:pPr>
            <a:endParaRPr lang="de-DE" dirty="0"/>
          </a:p>
          <a:p>
            <a:pPr lvl="1"/>
            <a:r>
              <a:rPr lang="de-DE" dirty="0"/>
              <a:t>Bewertungskriterien sind Fachkompetenz, Methodenkompetenz und persönliche Kompetenz. </a:t>
            </a:r>
          </a:p>
          <a:p>
            <a:pPr marL="457200" lvl="1" indent="0">
              <a:buNone/>
            </a:pPr>
            <a:endParaRPr lang="de-DE" dirty="0"/>
          </a:p>
          <a:p>
            <a:pPr lvl="1"/>
            <a:r>
              <a:rPr lang="de-DE" dirty="0"/>
              <a:t>Note geht zu 1/3 in die Endnote des Fachs ein, dem die Prüfung zugeordnet wurde. In der Gesamtnote wird ein Prüfungsfach doppelt gewichtet.</a:t>
            </a:r>
          </a:p>
          <a:p>
            <a:pPr marL="457200" lvl="1" indent="0">
              <a:buNone/>
            </a:pPr>
            <a:endParaRPr lang="de-DE" dirty="0"/>
          </a:p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17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Präsentationsprüfung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/>
              <a:t>Präsentationsprüfung</a:t>
            </a:r>
          </a:p>
          <a:p>
            <a:pPr lvl="1"/>
            <a:r>
              <a:rPr lang="de-DE" dirty="0"/>
              <a:t>Infoveranstaltung am 09.09.26 für die Schüler*innen.</a:t>
            </a:r>
          </a:p>
          <a:p>
            <a:pPr lvl="1"/>
            <a:r>
              <a:rPr lang="de-DE" dirty="0"/>
              <a:t>Schüler*innen wählen ein Thema/Fragestellung (alle Fächer außer M, D, E und WPU).</a:t>
            </a:r>
          </a:p>
          <a:p>
            <a:pPr lvl="1"/>
            <a:r>
              <a:rPr lang="de-DE" dirty="0"/>
              <a:t>Thema wird strukturiert, erste Informationen gesammelt und ein </a:t>
            </a:r>
            <a:r>
              <a:rPr lang="de-DE" b="1" dirty="0"/>
              <a:t>Antrag</a:t>
            </a:r>
            <a:r>
              <a:rPr lang="de-DE" dirty="0"/>
              <a:t> ausgefüllt. Abgabe am 21.09. im Sekretariat + digital.</a:t>
            </a:r>
          </a:p>
          <a:p>
            <a:pPr lvl="1"/>
            <a:r>
              <a:rPr lang="de-DE" dirty="0"/>
              <a:t>28.09.-02.10. Aushang der Themen mit Prüfer*innen + Terminvereinbarung Beratung.</a:t>
            </a:r>
          </a:p>
          <a:p>
            <a:pPr lvl="1"/>
            <a:r>
              <a:rPr lang="de-DE" dirty="0"/>
              <a:t>26.10. Endgültige Themenabgabe. Portfolio kann erarbeitet werden.</a:t>
            </a:r>
          </a:p>
          <a:p>
            <a:pPr lvl="1"/>
            <a:r>
              <a:rPr lang="de-DE" dirty="0"/>
              <a:t>20.11.26 Abgabe Portfolio im Sekretariat.</a:t>
            </a:r>
          </a:p>
          <a:p>
            <a:pPr lvl="1"/>
            <a:r>
              <a:rPr lang="de-DE" dirty="0"/>
              <a:t>Prüfungen am Do., 03.12.26 nachmittags und Fr., 04.12.2026 ganzer Tag.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436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3048000" y="1000515"/>
            <a:ext cx="6096000" cy="485697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Warum wird das Wohnen unbezahlbar?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Wie hat sich E-Sport in der Gesellschaft etabliert?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Wie werden Bakterien resistent?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Wie funktioniert ein Zweitaktmotor?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Warum altern wir?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Wie lernen Menschen mit Autismus?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Wie hat Musik die Gesellschaft ab den 70ern bis heute verändert?</a:t>
            </a:r>
            <a:endParaRPr lang="de-DE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983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Realschulprüfungen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Zentrale Abschlussarbeiten in Deutsch, Englisch und Mathe:</a:t>
            </a:r>
          </a:p>
          <a:p>
            <a:pPr marL="0" indent="0">
              <a:buNone/>
            </a:pPr>
            <a:r>
              <a:rPr lang="de-DE" b="1" dirty="0"/>
              <a:t>10.05.2027 - 14.05.2027</a:t>
            </a:r>
          </a:p>
          <a:p>
            <a:r>
              <a:rPr lang="de-DE" dirty="0"/>
              <a:t>Nachprüfungen:</a:t>
            </a:r>
          </a:p>
          <a:p>
            <a:pPr marL="0" indent="0">
              <a:buNone/>
            </a:pPr>
            <a:r>
              <a:rPr lang="de-DE" b="1" dirty="0"/>
              <a:t>01.06.2027 - 03.06.2027</a:t>
            </a:r>
          </a:p>
          <a:p>
            <a:pPr marL="0" indent="0">
              <a:buNone/>
            </a:pPr>
            <a:endParaRPr lang="de-DE" dirty="0"/>
          </a:p>
          <a:p>
            <a:r>
              <a:rPr lang="de-DE" dirty="0"/>
              <a:t>Alle Schüler*innen nehmen an den Prüfungen teil, unabhängig von der Prognose!</a:t>
            </a:r>
          </a:p>
          <a:p>
            <a:r>
              <a:rPr lang="de-DE" dirty="0"/>
              <a:t>Bei Krankheit Anruf bis 8h00 im Sekretariat!!!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80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Realschulabschluss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2 x E-Kurs (1 x aus D, E, M)</a:t>
            </a:r>
          </a:p>
          <a:p>
            <a:pPr lvl="0"/>
            <a:r>
              <a:rPr lang="de-DE" dirty="0"/>
              <a:t>Sonst G-Kurs</a:t>
            </a:r>
          </a:p>
          <a:p>
            <a:pPr lvl="0"/>
            <a:r>
              <a:rPr lang="de-DE" dirty="0"/>
              <a:t>Noten: G-Kurs Note 3, E-Kurs Note 4</a:t>
            </a:r>
          </a:p>
          <a:p>
            <a:pPr lvl="0"/>
            <a:r>
              <a:rPr lang="de-DE" dirty="0"/>
              <a:t>Gesamtleistung (Noten + Prüfungen 4,4)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77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Qualifizierender Realschulabschluss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2 x E-Kurs (1 x aus D, E, M)</a:t>
            </a:r>
          </a:p>
          <a:p>
            <a:pPr lvl="0"/>
            <a:r>
              <a:rPr lang="de-DE" dirty="0"/>
              <a:t>Sonst G-Kurs</a:t>
            </a:r>
          </a:p>
          <a:p>
            <a:pPr lvl="0"/>
            <a:r>
              <a:rPr lang="de-DE" dirty="0"/>
              <a:t>Noten: G-Kurs Note 3, E-Kurs Note 4</a:t>
            </a:r>
          </a:p>
          <a:p>
            <a:pPr lvl="0"/>
            <a:r>
              <a:rPr lang="de-DE" dirty="0"/>
              <a:t>Gesamtleistung M, D, E + Prüfung 3,0. Restliche Fächer 3,0.</a:t>
            </a:r>
          </a:p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29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Versetzung in die Gymnasiale Oberstufe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3 x E-Kurs (2 X aus D, M, E)</a:t>
            </a:r>
          </a:p>
          <a:p>
            <a:pPr lvl="0"/>
            <a:r>
              <a:rPr lang="de-DE" dirty="0"/>
              <a:t>Sonst G-Kurs</a:t>
            </a:r>
          </a:p>
          <a:p>
            <a:pPr lvl="0"/>
            <a:r>
              <a:rPr lang="de-DE" dirty="0"/>
              <a:t>Alle nicht leistungsdifferenzierten Fächer mind. Note 3</a:t>
            </a:r>
          </a:p>
          <a:p>
            <a:pPr lvl="0"/>
            <a:r>
              <a:rPr lang="de-DE" dirty="0"/>
              <a:t>E-Kurs Noten 2, 3, 3, sonst Note 4</a:t>
            </a:r>
          </a:p>
          <a:p>
            <a:pPr lvl="0"/>
            <a:r>
              <a:rPr lang="de-DE" dirty="0"/>
              <a:t>G-Kurs Note 2</a:t>
            </a:r>
          </a:p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255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Abschlüsse an der FES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C3F20F17-2DE2-688E-55E2-F6CC91F00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7422" y="1380623"/>
            <a:ext cx="3724810" cy="4842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41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		     </a:t>
            </a:r>
            <a:r>
              <a:rPr lang="de-DE" sz="5400" dirty="0"/>
              <a:t>Halbjahreszeugnis!!!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3466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BEFE5BF-DE86-7D6E-9709-1F58605C5B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77A2EC33-D7E7-7068-4637-9F9535350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Duale Ausbildung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106974A2-D414-B117-D82A-2FD50C83DD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Über 300 duale Ausbildungsberufe.</a:t>
            </a:r>
          </a:p>
          <a:p>
            <a:r>
              <a:rPr lang="de-DE" dirty="0"/>
              <a:t>Gehalt</a:t>
            </a:r>
          </a:p>
          <a:p>
            <a:r>
              <a:rPr lang="de-DE" dirty="0"/>
              <a:t>Der nächsthöhere Bildungsabschluss wird automatisch erworben (Noten müssen gut genug sein).</a:t>
            </a:r>
          </a:p>
          <a:p>
            <a:r>
              <a:rPr lang="de-DE" dirty="0"/>
              <a:t>FOS Form B um Fachabitur zu erwerben.</a:t>
            </a:r>
          </a:p>
          <a:p>
            <a:r>
              <a:rPr lang="de-DE" dirty="0"/>
              <a:t>Studium an allen hessischen Universitäten. </a:t>
            </a:r>
          </a:p>
          <a:p>
            <a:r>
              <a:rPr lang="de-DE" dirty="0"/>
              <a:t>Frau Konermann mit Infos in den Klassen.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10607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/>
          <p:nvPr/>
        </p:nvSpPr>
        <p:spPr>
          <a:xfrm>
            <a:off x="4308955" y="2325666"/>
            <a:ext cx="2342367" cy="1465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Realschul-abschluss</a:t>
            </a:r>
          </a:p>
        </p:txBody>
      </p:sp>
      <p:sp>
        <p:nvSpPr>
          <p:cNvPr id="4" name="Ellipse 3"/>
          <p:cNvSpPr/>
          <p:nvPr/>
        </p:nvSpPr>
        <p:spPr>
          <a:xfrm>
            <a:off x="2018778" y="778702"/>
            <a:ext cx="2342367" cy="1465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Ausbildung (dual)</a:t>
            </a:r>
          </a:p>
        </p:txBody>
      </p:sp>
      <p:sp>
        <p:nvSpPr>
          <p:cNvPr id="5" name="Ellipse 4"/>
          <p:cNvSpPr/>
          <p:nvPr/>
        </p:nvSpPr>
        <p:spPr>
          <a:xfrm>
            <a:off x="6100175" y="778701"/>
            <a:ext cx="2342367" cy="1465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Ausbildung (vollschulisch)</a:t>
            </a:r>
          </a:p>
        </p:txBody>
      </p:sp>
      <p:sp>
        <p:nvSpPr>
          <p:cNvPr id="6" name="Ellipse 5"/>
          <p:cNvSpPr/>
          <p:nvPr/>
        </p:nvSpPr>
        <p:spPr>
          <a:xfrm>
            <a:off x="8463419" y="302714"/>
            <a:ext cx="1782872" cy="1025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Schneider</a:t>
            </a:r>
          </a:p>
        </p:txBody>
      </p:sp>
      <p:sp>
        <p:nvSpPr>
          <p:cNvPr id="7" name="Ellipse 6"/>
          <p:cNvSpPr/>
          <p:nvPr/>
        </p:nvSpPr>
        <p:spPr>
          <a:xfrm>
            <a:off x="8442542" y="1367426"/>
            <a:ext cx="2029217" cy="11127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Zweijährige Höhere Berufsfachschule</a:t>
            </a:r>
          </a:p>
        </p:txBody>
      </p:sp>
      <p:sp>
        <p:nvSpPr>
          <p:cNvPr id="8" name="Rechteck 7"/>
          <p:cNvSpPr/>
          <p:nvPr/>
        </p:nvSpPr>
        <p:spPr>
          <a:xfrm>
            <a:off x="9356942" y="2480154"/>
            <a:ext cx="2446751" cy="2404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Staatl. Gepr. Assistenzen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Bekleidungstechnik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Bürowirtschaft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Fremdsprachensekretär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Informatik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Sozialassistenz</a:t>
            </a:r>
          </a:p>
        </p:txBody>
      </p:sp>
      <p:sp>
        <p:nvSpPr>
          <p:cNvPr id="9" name="Ellipse 8"/>
          <p:cNvSpPr/>
          <p:nvPr/>
        </p:nvSpPr>
        <p:spPr>
          <a:xfrm>
            <a:off x="1317321" y="3058439"/>
            <a:ext cx="2342367" cy="1465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FOS</a:t>
            </a:r>
          </a:p>
        </p:txBody>
      </p:sp>
      <p:sp>
        <p:nvSpPr>
          <p:cNvPr id="10" name="Ellipse 9"/>
          <p:cNvSpPr/>
          <p:nvPr/>
        </p:nvSpPr>
        <p:spPr>
          <a:xfrm>
            <a:off x="4479098" y="4152378"/>
            <a:ext cx="2471892" cy="17369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BG und GO (kein Rechtsanspruch)</a:t>
            </a:r>
          </a:p>
        </p:txBody>
      </p:sp>
      <p:cxnSp>
        <p:nvCxnSpPr>
          <p:cNvPr id="11" name="Gerader Verbinder 10"/>
          <p:cNvCxnSpPr/>
          <p:nvPr/>
        </p:nvCxnSpPr>
        <p:spPr>
          <a:xfrm>
            <a:off x="4183693" y="1923790"/>
            <a:ext cx="613775" cy="5563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r Verbinder 11"/>
          <p:cNvCxnSpPr>
            <a:stCxn id="5" idx="3"/>
          </p:cNvCxnSpPr>
          <p:nvPr/>
        </p:nvCxnSpPr>
        <p:spPr>
          <a:xfrm flipH="1">
            <a:off x="6100175" y="2029622"/>
            <a:ext cx="343032" cy="4505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r Verbinder 12"/>
          <p:cNvCxnSpPr/>
          <p:nvPr/>
        </p:nvCxnSpPr>
        <p:spPr>
          <a:xfrm>
            <a:off x="5480138" y="3745282"/>
            <a:ext cx="0" cy="4070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r Verbinder 13"/>
          <p:cNvCxnSpPr/>
          <p:nvPr/>
        </p:nvCxnSpPr>
        <p:spPr>
          <a:xfrm flipV="1">
            <a:off x="3762505" y="3444658"/>
            <a:ext cx="716593" cy="3465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9" name="Grafik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26" y="4243217"/>
            <a:ext cx="2462997" cy="2414225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759" y="295358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075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geht es nach Jahrgang 10 weiter?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Fachoberschule (FOS) Anmeldung</a:t>
            </a:r>
          </a:p>
          <a:p>
            <a:r>
              <a:rPr lang="de-DE" dirty="0"/>
              <a:t>über abgebende Schule.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de-DE" dirty="0"/>
              <a:t>Realschulabschluss + Noten 3, 3, 4 in den Fächern D, M, E + Eignungsfeststellung der abgebenden Schule</a:t>
            </a:r>
          </a:p>
          <a:p>
            <a:pPr lvl="0"/>
            <a:r>
              <a:rPr lang="de-DE" dirty="0"/>
              <a:t>Qualifizierender RA</a:t>
            </a:r>
          </a:p>
          <a:p>
            <a:pPr lvl="0"/>
            <a:r>
              <a:rPr lang="de-DE" dirty="0"/>
              <a:t>VE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de-DE" dirty="0"/>
              <a:t>(Berufliches) Gymnasium. Anmeldung über abgebende Schule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/>
            <a:r>
              <a:rPr lang="de-DE" dirty="0"/>
              <a:t>Qualifizierender RA</a:t>
            </a:r>
          </a:p>
          <a:p>
            <a:pPr lvl="0"/>
            <a:r>
              <a:rPr lang="de-DE" dirty="0"/>
              <a:t>VE</a:t>
            </a:r>
          </a:p>
          <a:p>
            <a:pPr marL="0" lvl="0" indent="0">
              <a:buNone/>
            </a:pPr>
            <a:endParaRPr lang="de-DE" dirty="0"/>
          </a:p>
          <a:p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933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geht es nach Jahrgang 10 weiter?</a:t>
            </a:r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Weiterführende Schule</a:t>
            </a:r>
          </a:p>
          <a:p>
            <a:endParaRPr lang="de-DE" b="1" dirty="0"/>
          </a:p>
          <a:p>
            <a:r>
              <a:rPr lang="de-DE" b="1" dirty="0"/>
              <a:t>Beginn einer Ausbildung</a:t>
            </a:r>
            <a:endParaRPr lang="de-DE" dirty="0"/>
          </a:p>
          <a:p>
            <a:pPr marL="0" indent="0">
              <a:buNone/>
            </a:pPr>
            <a:r>
              <a:rPr lang="de-DE" b="1" dirty="0"/>
              <a:t> </a:t>
            </a:r>
            <a:endParaRPr lang="de-DE" dirty="0"/>
          </a:p>
          <a:p>
            <a:r>
              <a:rPr lang="de-DE" b="1" dirty="0"/>
              <a:t>Freiwilliges soziales Jahr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r>
              <a:rPr lang="de-DE" b="1" dirty="0"/>
              <a:t>Auslandsjahr</a:t>
            </a:r>
            <a:endParaRPr lang="de-DE" dirty="0"/>
          </a:p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9352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/>
              <a:t>Veranstaltungshinweis</a:t>
            </a:r>
            <a:br>
              <a:rPr lang="de-DE" dirty="0"/>
            </a:br>
            <a:r>
              <a:rPr lang="de-DE" dirty="0"/>
              <a:t>22.10.26 Vorstellung der weiterführenden Schulen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139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644</Words>
  <Application>Microsoft Office PowerPoint</Application>
  <PresentationFormat>Breitbild</PresentationFormat>
  <Paragraphs>135</Paragraphs>
  <Slides>19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</vt:lpstr>
      <vt:lpstr>Informationsabend Jahrgang 10</vt:lpstr>
      <vt:lpstr>Tagesordnung</vt:lpstr>
      <vt:lpstr>Angebote der Bundesagentur für Arbeit und GJB</vt:lpstr>
      <vt:lpstr>Digitale Pinnwand der Berufsorientierung</vt:lpstr>
      <vt:lpstr>Differenzierung (E/G-Kurse in Jahrgang 10)</vt:lpstr>
      <vt:lpstr>Präsentationsprüfung</vt:lpstr>
      <vt:lpstr>Präsentationsprüfung</vt:lpstr>
      <vt:lpstr>PowerPoint-Präsentation</vt:lpstr>
      <vt:lpstr>Realschulprüfungen</vt:lpstr>
      <vt:lpstr>Realschulabschluss</vt:lpstr>
      <vt:lpstr>Qualifizierender Realschulabschluss</vt:lpstr>
      <vt:lpstr>Versetzung in die Gymnasiale Oberstufe</vt:lpstr>
      <vt:lpstr>Abschlüsse an der FES</vt:lpstr>
      <vt:lpstr>PowerPoint-Präsentation</vt:lpstr>
      <vt:lpstr>Duale Ausbildung</vt:lpstr>
      <vt:lpstr>PowerPoint-Präsentation</vt:lpstr>
      <vt:lpstr>Wie geht es nach Jahrgang 10 weiter?</vt:lpstr>
      <vt:lpstr>Wie geht es nach Jahrgang 10 weiter?</vt:lpstr>
      <vt:lpstr>Veranstaltungshinweis 22.10.26 Vorstellung der weiterführenden Schulen</vt:lpstr>
    </vt:vector>
  </TitlesOfParts>
  <Company>Stadtschulamt Frankfurt am Main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Informationsabend Jahrgang 10</dc:title>
  <dc:creator>Dorfmeyer, Jens</dc:creator>
  <cp:lastModifiedBy>Dorfmeyer, Jens</cp:lastModifiedBy>
  <cp:revision>72</cp:revision>
  <dcterms:created xsi:type="dcterms:W3CDTF">2020-09-01T12:40:15Z</dcterms:created>
  <dcterms:modified xsi:type="dcterms:W3CDTF">2026-09-08T13:28:21Z</dcterms:modified>
</cp:coreProperties>
</file>