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83" r:id="rId3"/>
    <p:sldId id="279" r:id="rId4"/>
    <p:sldId id="284" r:id="rId5"/>
    <p:sldId id="281" r:id="rId6"/>
    <p:sldId id="259" r:id="rId7"/>
    <p:sldId id="280" r:id="rId8"/>
    <p:sldId id="282" r:id="rId9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D050"/>
    <a:srgbClr val="7F7F7F"/>
    <a:srgbClr val="A38774"/>
    <a:srgbClr val="E2EFD9"/>
    <a:srgbClr val="D9D9D9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108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D69A78-16F4-4956-BA6A-7BEA318F9F10}" type="datetimeFigureOut">
              <a:rPr lang="de-DE" smtClean="0"/>
              <a:t>01.09.2025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148D22-0549-47A8-87DF-652D3AF3994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10490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C5A0458-277C-4B82-BDB2-A5CBA578AC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E3EEA337-23DE-4526-BD0F-84425697D4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3C79BAE-5EA2-498F-A475-36BDAE716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48A26-9901-4824-BA5E-AA045EF2637E}" type="datetimeFigureOut">
              <a:rPr lang="de-DE" smtClean="0"/>
              <a:t>01.09.2025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0C7F6DB-1E6C-4677-9E98-AA47E0C41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9A1E361-0090-4EC8-A7D8-64D3C4B64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6C141-31A4-459B-8A56-833E95E718B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586375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50AA55B-48AF-4230-A4F0-B4B09418E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D7C1D26-C72E-4CD1-84E8-AB4E3A560C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A7BAC62-57A4-4C10-A7ED-72EF7114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48A26-9901-4824-BA5E-AA045EF2637E}" type="datetimeFigureOut">
              <a:rPr lang="de-DE" smtClean="0"/>
              <a:t>01.09.2025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6D35DB0-2567-4F8B-A112-875AD641C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BA6F1DE-A497-4393-9681-66C900481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6C141-31A4-459B-8A56-833E95E718B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05488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6C2C87A-357C-4D5D-958D-04B4D75AFB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BFBB608-1667-44EA-BC35-0B03C80BF3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5D5DC6D-9E76-4119-8E7A-52980AA0A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48A26-9901-4824-BA5E-AA045EF2637E}" type="datetimeFigureOut">
              <a:rPr lang="de-DE" smtClean="0"/>
              <a:t>01.09.2025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0F3FD88-F164-4B97-A6DC-1F8501041D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E1364C4-B786-4B8D-8AB2-9ABC11682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6C141-31A4-459B-8A56-833E95E718B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38536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181A701-E647-4BD7-8414-377FCF97D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9081E06-25C7-4F1C-B6D9-3D66976649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4E2BE2D4-5591-4E64-AE0D-9422E64492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A0AFBC58-0F14-4EBF-9DD9-E2F375189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48A26-9901-4824-BA5E-AA045EF2637E}" type="datetimeFigureOut">
              <a:rPr lang="de-DE" smtClean="0"/>
              <a:t>01.09.2025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E5DAC093-4972-4287-9A6E-285553F00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D5A80061-3A4D-4909-AA22-D05635291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6C141-31A4-459B-8A56-833E95E718B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09310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1BCF894-B1C5-4A85-ABA1-0068A3533F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299E2F4-4F11-4E1D-9770-4FFD886A7F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5F7FABC-04B8-4A73-AFEB-AFBF4FA8EC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610A6FB2-3FA9-4B86-BFCD-B884C871D3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D4E71EB5-4079-43B9-874E-2A2766CFBB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7AF7497-5226-422D-93F1-853172E79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48A26-9901-4824-BA5E-AA045EF2637E}" type="datetimeFigureOut">
              <a:rPr lang="de-DE" smtClean="0"/>
              <a:t>01.09.2025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295EEE3-137A-427F-AA2C-8F3D2DCE2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DF98AA53-98F7-42DD-BEF6-457C6F86B3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6C141-31A4-459B-8A56-833E95E718B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8011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196A7A9-0317-4968-B365-261B57F28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60B8B8F-82E8-43B9-B816-D3EA1DFF2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48A26-9901-4824-BA5E-AA045EF2637E}" type="datetimeFigureOut">
              <a:rPr lang="de-DE" smtClean="0"/>
              <a:t>01.09.2025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DB8D5331-4ACA-4C87-9C5E-573FBB8155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D20ED99-68E1-4275-96D0-88D767729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6C141-31A4-459B-8A56-833E95E718B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11851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B7BD7F61-E450-4AFD-9156-CD0E0EFDD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48A26-9901-4824-BA5E-AA045EF2637E}" type="datetimeFigureOut">
              <a:rPr lang="de-DE" smtClean="0"/>
              <a:t>01.09.2025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481E0047-4402-46C1-AA1C-DF50A8078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A469BBA9-A567-4280-81AD-002ECAC8F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6C141-31A4-459B-8A56-833E95E718B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3081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73C19C4-09A1-4499-9165-50A1275B2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783E493-CC13-4F09-B54D-62B80A573B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32FDD5A1-C8C4-46BB-B2E3-5B0DDA1967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621930DC-D164-4547-896A-BFA6BB6FA0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48A26-9901-4824-BA5E-AA045EF2637E}" type="datetimeFigureOut">
              <a:rPr lang="de-DE" smtClean="0"/>
              <a:t>01.09.2025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DDF851BF-444E-4F87-A597-D370B373E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CE2BE97-C4C4-4A0F-9223-33E1B9E63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6C141-31A4-459B-8A56-833E95E718B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5774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0F4B58A-A204-4E5D-A2D3-000DE0934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94868717-92CA-475B-887B-4AF54DB06C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79B5C5CA-84B8-4C98-9A29-8944BA665E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98C607E-20DB-4998-BB34-1C9731489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48A26-9901-4824-BA5E-AA045EF2637E}" type="datetimeFigureOut">
              <a:rPr lang="de-DE" smtClean="0"/>
              <a:t>01.09.2025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74D2798-8B00-476D-94F9-EC206FE05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A8F7628-345C-4071-A3DB-AA7372FCC3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6C141-31A4-459B-8A56-833E95E718B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00992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4390845-E06D-41EC-9593-B344331A2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F0A64D4-A34F-4E45-91FA-7CA9B917B9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71B9243-63B7-4834-8322-76BEDD1C07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48A26-9901-4824-BA5E-AA045EF2637E}" type="datetimeFigureOut">
              <a:rPr lang="de-DE" smtClean="0"/>
              <a:t>01.09.2025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344A1EA-73D5-4151-9E20-0212FC16AB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FADF130-BEF3-4212-95C3-AC1267B8F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6C141-31A4-459B-8A56-833E95E718B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7272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A20BBB6F-DB03-408E-857C-0C66083F5F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6D738CAA-12C4-40B8-AFCD-E959698F9C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AD47B9B-E4CE-42CA-B89F-729935187C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48A26-9901-4824-BA5E-AA045EF2637E}" type="datetimeFigureOut">
              <a:rPr lang="de-DE" smtClean="0"/>
              <a:t>01.09.2025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2CF0C69-BC80-41C2-AA80-192FDF656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C17700A-9732-4969-8B5A-48988E8B0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6C141-31A4-459B-8A56-833E95E718B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50514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36CA7AFD-D914-44AE-BF64-4BCD059580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21201C2-5E9E-4335-8892-54DED00D38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CF7C0F5-EAD0-4B73-990C-9D956F226D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148A26-9901-4824-BA5E-AA045EF2637E}" type="datetimeFigureOut">
              <a:rPr lang="de-DE" smtClean="0"/>
              <a:t>01.09.2025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BD15856-883A-4D65-9F5E-75BEEA914C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E8551AC-C11E-46F7-AA01-32AE87E128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26C141-31A4-459B-8A56-833E95E718B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26586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34CEBFEC-18A4-4346-ABCD-6625176DA5F2}"/>
              </a:ext>
            </a:extLst>
          </p:cNvPr>
          <p:cNvSpPr/>
          <p:nvPr/>
        </p:nvSpPr>
        <p:spPr>
          <a:xfrm>
            <a:off x="213064" y="115409"/>
            <a:ext cx="11780668" cy="184055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BC4454BF-9ADA-4068-AD55-F4D98A0E31D8}"/>
              </a:ext>
            </a:extLst>
          </p:cNvPr>
          <p:cNvSpPr/>
          <p:nvPr/>
        </p:nvSpPr>
        <p:spPr>
          <a:xfrm>
            <a:off x="213064" y="6387482"/>
            <a:ext cx="11780668" cy="30628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79C0E523-59F8-4AF9-8836-58CECEFE7EB4}"/>
              </a:ext>
            </a:extLst>
          </p:cNvPr>
          <p:cNvSpPr txBox="1"/>
          <p:nvPr/>
        </p:nvSpPr>
        <p:spPr>
          <a:xfrm>
            <a:off x="9756997" y="6387482"/>
            <a:ext cx="22250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>
                <a:solidFill>
                  <a:schemeClr val="bg1"/>
                </a:solidFill>
              </a:rPr>
              <a:t>Philipp Holzmann Schule 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2C7545BA-D721-4A79-B507-B2809CA628EE}"/>
              </a:ext>
            </a:extLst>
          </p:cNvPr>
          <p:cNvSpPr txBox="1"/>
          <p:nvPr/>
        </p:nvSpPr>
        <p:spPr>
          <a:xfrm>
            <a:off x="213064" y="68936"/>
            <a:ext cx="40615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>
                <a:solidFill>
                  <a:schemeClr val="bg1"/>
                </a:solidFill>
              </a:rPr>
              <a:t>Der Natur verbunden, dem Bauen verpflichtet.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2D538208-3B05-57CE-465E-808E826E9994}"/>
              </a:ext>
            </a:extLst>
          </p:cNvPr>
          <p:cNvSpPr txBox="1"/>
          <p:nvPr/>
        </p:nvSpPr>
        <p:spPr>
          <a:xfrm>
            <a:off x="7706403" y="4465493"/>
            <a:ext cx="37149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Oder doch besser eine Ausbildung?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26772112-B6F1-6BC7-E72B-A7CE35C57285}"/>
              </a:ext>
            </a:extLst>
          </p:cNvPr>
          <p:cNvSpPr txBox="1"/>
          <p:nvPr/>
        </p:nvSpPr>
        <p:spPr>
          <a:xfrm>
            <a:off x="4433976" y="1759788"/>
            <a:ext cx="50205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dirty="0"/>
              <a:t>BÜA – Was ist das??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9B1C5DAF-1684-E263-7A73-2EDCB50587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7517" y="4834825"/>
            <a:ext cx="782865" cy="840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675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331F8-2DC2-319A-60A2-05CCD95E7C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14EF35AA-8A33-00F2-0912-3CC79A3651AC}"/>
              </a:ext>
            </a:extLst>
          </p:cNvPr>
          <p:cNvSpPr/>
          <p:nvPr/>
        </p:nvSpPr>
        <p:spPr>
          <a:xfrm>
            <a:off x="213064" y="115409"/>
            <a:ext cx="11780668" cy="184055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953BEA39-1FE1-9180-0546-7F536399C1CC}"/>
              </a:ext>
            </a:extLst>
          </p:cNvPr>
          <p:cNvSpPr/>
          <p:nvPr/>
        </p:nvSpPr>
        <p:spPr>
          <a:xfrm>
            <a:off x="213064" y="6387482"/>
            <a:ext cx="11780668" cy="30628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6F880FC-C311-8B79-FE37-4B2424F89C80}"/>
              </a:ext>
            </a:extLst>
          </p:cNvPr>
          <p:cNvSpPr txBox="1"/>
          <p:nvPr/>
        </p:nvSpPr>
        <p:spPr>
          <a:xfrm>
            <a:off x="9756997" y="6387482"/>
            <a:ext cx="22250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>
                <a:solidFill>
                  <a:schemeClr val="bg1"/>
                </a:solidFill>
              </a:rPr>
              <a:t>Philipp Holzmann Schule 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A1C519D8-D975-D56B-0257-574C6F485A1A}"/>
              </a:ext>
            </a:extLst>
          </p:cNvPr>
          <p:cNvSpPr txBox="1"/>
          <p:nvPr/>
        </p:nvSpPr>
        <p:spPr>
          <a:xfrm>
            <a:off x="213064" y="68936"/>
            <a:ext cx="40615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>
                <a:solidFill>
                  <a:schemeClr val="bg1"/>
                </a:solidFill>
              </a:rPr>
              <a:t>Der Natur verbunden, dem Bauen verpflichtet.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DF9B35B9-7E8F-6880-9448-90975EB3B44E}"/>
              </a:ext>
            </a:extLst>
          </p:cNvPr>
          <p:cNvSpPr txBox="1"/>
          <p:nvPr/>
        </p:nvSpPr>
        <p:spPr>
          <a:xfrm>
            <a:off x="4369489" y="1435257"/>
            <a:ext cx="5020574" cy="2938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dirty="0"/>
              <a:t>Gliederung</a:t>
            </a:r>
          </a:p>
          <a:p>
            <a:endParaRPr lang="de-DE" dirty="0"/>
          </a:p>
          <a:p>
            <a:pPr marL="742950" lvl="1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de-DE" dirty="0"/>
              <a:t>Was ist BÜA</a:t>
            </a:r>
          </a:p>
          <a:p>
            <a:pPr marL="742950" lvl="1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de-DE" dirty="0"/>
              <a:t>BÜA an der PHS</a:t>
            </a:r>
          </a:p>
          <a:p>
            <a:pPr marL="742950" lvl="1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de-DE" dirty="0"/>
              <a:t>Ausbildung vs. BÜA</a:t>
            </a:r>
          </a:p>
          <a:p>
            <a:pPr marL="742950" lvl="1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de-DE" dirty="0"/>
              <a:t>BÜA in FFM</a:t>
            </a:r>
          </a:p>
        </p:txBody>
      </p:sp>
    </p:spTree>
    <p:extLst>
      <p:ext uri="{BB962C8B-B14F-4D97-AF65-F5344CB8AC3E}">
        <p14:creationId xmlns:p14="http://schemas.microsoft.com/office/powerpoint/2010/main" val="494155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3C2762-A53C-B696-8961-7133DD5996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0386B715-7D49-2527-EFA2-0595035CB1BC}"/>
              </a:ext>
            </a:extLst>
          </p:cNvPr>
          <p:cNvSpPr/>
          <p:nvPr/>
        </p:nvSpPr>
        <p:spPr>
          <a:xfrm>
            <a:off x="213064" y="115409"/>
            <a:ext cx="11780668" cy="184055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C7D31C34-BC3C-FC46-CB7C-70C62BF55B5F}"/>
              </a:ext>
            </a:extLst>
          </p:cNvPr>
          <p:cNvSpPr/>
          <p:nvPr/>
        </p:nvSpPr>
        <p:spPr>
          <a:xfrm>
            <a:off x="213064" y="6387482"/>
            <a:ext cx="11780668" cy="30628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A602A474-6097-2451-2F07-601F6F34BE46}"/>
              </a:ext>
            </a:extLst>
          </p:cNvPr>
          <p:cNvSpPr txBox="1"/>
          <p:nvPr/>
        </p:nvSpPr>
        <p:spPr>
          <a:xfrm>
            <a:off x="9756997" y="6387482"/>
            <a:ext cx="22250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>
                <a:solidFill>
                  <a:schemeClr val="bg1"/>
                </a:solidFill>
              </a:rPr>
              <a:t>Philipp Holzmann Schule 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AEA5720D-14A9-536E-5860-35BF5F7D0327}"/>
              </a:ext>
            </a:extLst>
          </p:cNvPr>
          <p:cNvSpPr txBox="1"/>
          <p:nvPr/>
        </p:nvSpPr>
        <p:spPr>
          <a:xfrm>
            <a:off x="213064" y="68936"/>
            <a:ext cx="40615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>
                <a:solidFill>
                  <a:schemeClr val="bg1"/>
                </a:solidFill>
              </a:rPr>
              <a:t>Der Natur verbunden, dem Bauen verpflichtet.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9DD4A21F-D7CB-EE51-81BE-D39D170FD908}"/>
              </a:ext>
            </a:extLst>
          </p:cNvPr>
          <p:cNvSpPr txBox="1"/>
          <p:nvPr/>
        </p:nvSpPr>
        <p:spPr>
          <a:xfrm>
            <a:off x="508957" y="612475"/>
            <a:ext cx="11378243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/>
              <a:t>BÜA – Was ist das??  </a:t>
            </a:r>
          </a:p>
          <a:p>
            <a:pPr algn="ctr"/>
            <a:r>
              <a:rPr lang="de-DE" dirty="0"/>
              <a:t>  </a:t>
            </a:r>
          </a:p>
          <a:p>
            <a:pPr algn="ctr"/>
            <a:r>
              <a:rPr lang="de-DE" sz="2400" b="1" dirty="0"/>
              <a:t>B</a:t>
            </a:r>
            <a:r>
              <a:rPr lang="de-DE" dirty="0"/>
              <a:t>erufsfachschule zum </a:t>
            </a:r>
            <a:r>
              <a:rPr lang="de-DE" sz="2400" b="1" dirty="0"/>
              <a:t>Ü</a:t>
            </a:r>
            <a:r>
              <a:rPr lang="de-DE" dirty="0"/>
              <a:t>bergang in die </a:t>
            </a:r>
            <a:r>
              <a:rPr lang="de-DE" sz="2400" b="1" dirty="0"/>
              <a:t>A</a:t>
            </a:r>
            <a:r>
              <a:rPr lang="de-DE" dirty="0"/>
              <a:t>usbildung </a:t>
            </a:r>
          </a:p>
          <a:p>
            <a:pPr algn="ctr"/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93E91EF2-CBAE-790B-A292-76847F6C83B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168"/>
          <a:stretch>
            <a:fillRect/>
          </a:stretch>
        </p:blipFill>
        <p:spPr>
          <a:xfrm>
            <a:off x="4443057" y="2391444"/>
            <a:ext cx="3191320" cy="3115291"/>
          </a:xfrm>
          <a:prstGeom prst="rect">
            <a:avLst/>
          </a:prstGeom>
        </p:spPr>
      </p:pic>
      <p:sp>
        <p:nvSpPr>
          <p:cNvPr id="13" name="Textfeld 12">
            <a:extLst>
              <a:ext uri="{FF2B5EF4-FFF2-40B4-BE49-F238E27FC236}">
                <a16:creationId xmlns:a16="http://schemas.microsoft.com/office/drawing/2014/main" id="{C00426A9-0261-F02F-C23A-2575C208BF21}"/>
              </a:ext>
            </a:extLst>
          </p:cNvPr>
          <p:cNvSpPr txBox="1"/>
          <p:nvPr/>
        </p:nvSpPr>
        <p:spPr>
          <a:xfrm>
            <a:off x="1734149" y="2281788"/>
            <a:ext cx="2587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Jugendliche bis 18 Jahren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C112CABF-75A3-1A87-7A1A-53E4D764595C}"/>
              </a:ext>
            </a:extLst>
          </p:cNvPr>
          <p:cNvSpPr txBox="1"/>
          <p:nvPr/>
        </p:nvSpPr>
        <p:spPr>
          <a:xfrm>
            <a:off x="7983847" y="5152168"/>
            <a:ext cx="2587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ohne Ausbildungsplatz </a:t>
            </a: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1BF634F6-8068-7E94-368E-918D380CF9C4}"/>
              </a:ext>
            </a:extLst>
          </p:cNvPr>
          <p:cNvSpPr txBox="1"/>
          <p:nvPr/>
        </p:nvSpPr>
        <p:spPr>
          <a:xfrm>
            <a:off x="1794640" y="4875169"/>
            <a:ext cx="25879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„nur“ mit einem Hauptschulabschluss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D2E12B1F-DA7A-BE58-A4F1-83FAF380E1C4}"/>
              </a:ext>
            </a:extLst>
          </p:cNvPr>
          <p:cNvSpPr txBox="1"/>
          <p:nvPr/>
        </p:nvSpPr>
        <p:spPr>
          <a:xfrm>
            <a:off x="7983847" y="2281788"/>
            <a:ext cx="2587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ohne Schulabschluss </a:t>
            </a:r>
          </a:p>
        </p:txBody>
      </p:sp>
    </p:spTree>
    <p:extLst>
      <p:ext uri="{BB962C8B-B14F-4D97-AF65-F5344CB8AC3E}">
        <p14:creationId xmlns:p14="http://schemas.microsoft.com/office/powerpoint/2010/main" val="15051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C9BF1C-7FFC-6397-996B-15B0406A3E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A27CE63E-4590-85F6-200E-43F4D80F3686}"/>
              </a:ext>
            </a:extLst>
          </p:cNvPr>
          <p:cNvSpPr/>
          <p:nvPr/>
        </p:nvSpPr>
        <p:spPr>
          <a:xfrm>
            <a:off x="213064" y="115409"/>
            <a:ext cx="11780668" cy="184055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2D46A0A6-CE24-E58F-9EF0-BB7A5991BABD}"/>
              </a:ext>
            </a:extLst>
          </p:cNvPr>
          <p:cNvSpPr/>
          <p:nvPr/>
        </p:nvSpPr>
        <p:spPr>
          <a:xfrm>
            <a:off x="213064" y="6387482"/>
            <a:ext cx="11780668" cy="30628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3FEF74AC-F511-D46E-D452-6ADB3E7C9D05}"/>
              </a:ext>
            </a:extLst>
          </p:cNvPr>
          <p:cNvSpPr txBox="1"/>
          <p:nvPr/>
        </p:nvSpPr>
        <p:spPr>
          <a:xfrm>
            <a:off x="9756997" y="6387482"/>
            <a:ext cx="22250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>
                <a:solidFill>
                  <a:schemeClr val="bg1"/>
                </a:solidFill>
              </a:rPr>
              <a:t>Philipp Holzmann Schule 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D237FCD4-0086-2A09-2AE0-AE3F361CD499}"/>
              </a:ext>
            </a:extLst>
          </p:cNvPr>
          <p:cNvSpPr txBox="1"/>
          <p:nvPr/>
        </p:nvSpPr>
        <p:spPr>
          <a:xfrm>
            <a:off x="213064" y="68936"/>
            <a:ext cx="40615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>
                <a:solidFill>
                  <a:schemeClr val="bg1"/>
                </a:solidFill>
              </a:rPr>
              <a:t>Der Natur verbunden, dem Bauen verpflichtet.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A70FC294-183E-41EB-3610-FB8B976E5BDC}"/>
              </a:ext>
            </a:extLst>
          </p:cNvPr>
          <p:cNvSpPr txBox="1"/>
          <p:nvPr/>
        </p:nvSpPr>
        <p:spPr>
          <a:xfrm>
            <a:off x="3940071" y="560902"/>
            <a:ext cx="3608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dirty="0"/>
              <a:t>Die Struktur von BÜA</a:t>
            </a:r>
          </a:p>
        </p:txBody>
      </p:sp>
      <p:grpSp>
        <p:nvGrpSpPr>
          <p:cNvPr id="15" name="Gruppieren 14">
            <a:extLst>
              <a:ext uri="{FF2B5EF4-FFF2-40B4-BE49-F238E27FC236}">
                <a16:creationId xmlns:a16="http://schemas.microsoft.com/office/drawing/2014/main" id="{FBA2B214-24C0-7FE7-3266-40A62719451E}"/>
              </a:ext>
            </a:extLst>
          </p:cNvPr>
          <p:cNvGrpSpPr/>
          <p:nvPr/>
        </p:nvGrpSpPr>
        <p:grpSpPr>
          <a:xfrm>
            <a:off x="496019" y="1621399"/>
            <a:ext cx="3972464" cy="1633776"/>
            <a:chOff x="3057525" y="4500830"/>
            <a:chExt cx="2695575" cy="1633776"/>
          </a:xfrm>
        </p:grpSpPr>
        <p:sp>
          <p:nvSpPr>
            <p:cNvPr id="14" name="Pfeil: nach rechts 13">
              <a:extLst>
                <a:ext uri="{FF2B5EF4-FFF2-40B4-BE49-F238E27FC236}">
                  <a16:creationId xmlns:a16="http://schemas.microsoft.com/office/drawing/2014/main" id="{003640D6-BEC6-BA59-31FC-BCB71976FD0A}"/>
                </a:ext>
              </a:extLst>
            </p:cNvPr>
            <p:cNvSpPr/>
            <p:nvPr/>
          </p:nvSpPr>
          <p:spPr>
            <a:xfrm>
              <a:off x="3057525" y="4500830"/>
              <a:ext cx="2695575" cy="1514475"/>
            </a:xfrm>
            <a:prstGeom prst="rightArrow">
              <a:avLst/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3" name="Textfeld 12">
              <a:extLst>
                <a:ext uri="{FF2B5EF4-FFF2-40B4-BE49-F238E27FC236}">
                  <a16:creationId xmlns:a16="http://schemas.microsoft.com/office/drawing/2014/main" id="{487F41DA-EC98-7403-BD25-B140C273653C}"/>
                </a:ext>
              </a:extLst>
            </p:cNvPr>
            <p:cNvSpPr txBox="1"/>
            <p:nvPr/>
          </p:nvSpPr>
          <p:spPr>
            <a:xfrm>
              <a:off x="3155404" y="4934277"/>
              <a:ext cx="218122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dirty="0"/>
                <a:t>Stufe 1: Berufsorientierung ggf. Erlangung des HSA </a:t>
              </a:r>
            </a:p>
          </p:txBody>
        </p:sp>
      </p:grp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37DD016D-350D-32A8-655F-5B3B7CD82417}"/>
              </a:ext>
            </a:extLst>
          </p:cNvPr>
          <p:cNvGrpSpPr/>
          <p:nvPr/>
        </p:nvGrpSpPr>
        <p:grpSpPr>
          <a:xfrm>
            <a:off x="6780366" y="1621399"/>
            <a:ext cx="3972464" cy="1514475"/>
            <a:chOff x="3057525" y="4457700"/>
            <a:chExt cx="2695575" cy="1514475"/>
          </a:xfrm>
        </p:grpSpPr>
        <p:sp>
          <p:nvSpPr>
            <p:cNvPr id="3" name="Pfeil: nach rechts 2">
              <a:extLst>
                <a:ext uri="{FF2B5EF4-FFF2-40B4-BE49-F238E27FC236}">
                  <a16:creationId xmlns:a16="http://schemas.microsoft.com/office/drawing/2014/main" id="{BA00CEF8-9E7D-B7F5-5FCB-E0F25530F4F9}"/>
                </a:ext>
              </a:extLst>
            </p:cNvPr>
            <p:cNvSpPr/>
            <p:nvPr/>
          </p:nvSpPr>
          <p:spPr>
            <a:xfrm>
              <a:off x="3057525" y="4457700"/>
              <a:ext cx="2695575" cy="1514475"/>
            </a:xfrm>
            <a:prstGeom prst="rightArrow">
              <a:avLst/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5" name="Textfeld 4">
              <a:extLst>
                <a:ext uri="{FF2B5EF4-FFF2-40B4-BE49-F238E27FC236}">
                  <a16:creationId xmlns:a16="http://schemas.microsoft.com/office/drawing/2014/main" id="{51BF6068-EF3F-B16E-C04C-35B6C280D6BF}"/>
                </a:ext>
              </a:extLst>
            </p:cNvPr>
            <p:cNvSpPr txBox="1"/>
            <p:nvPr/>
          </p:nvSpPr>
          <p:spPr>
            <a:xfrm>
              <a:off x="3155404" y="4934277"/>
              <a:ext cx="218122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dirty="0"/>
                <a:t>Stufe 2: Erlangung der mittleren Reife   </a:t>
              </a:r>
            </a:p>
          </p:txBody>
        </p:sp>
      </p:grpSp>
      <p:sp>
        <p:nvSpPr>
          <p:cNvPr id="7" name="Textfeld 6">
            <a:extLst>
              <a:ext uri="{FF2B5EF4-FFF2-40B4-BE49-F238E27FC236}">
                <a16:creationId xmlns:a16="http://schemas.microsoft.com/office/drawing/2014/main" id="{9353E3A2-5E03-3034-54E4-AD732381A64D}"/>
              </a:ext>
            </a:extLst>
          </p:cNvPr>
          <p:cNvSpPr txBox="1"/>
          <p:nvPr/>
        </p:nvSpPr>
        <p:spPr>
          <a:xfrm>
            <a:off x="4735428" y="1724331"/>
            <a:ext cx="1431185" cy="1295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de-DE" dirty="0"/>
              <a:t>Noten  Verhalten  Praktikum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F490F7AA-BAEF-7BFC-1ECA-6340641B42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8546" y="1828098"/>
            <a:ext cx="243936" cy="266297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141D2606-2417-BC1B-0087-98D2D97323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6211" y="2234232"/>
            <a:ext cx="252885" cy="276066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43417B4B-423A-F781-B12F-0549E29AB7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0715" y="2629360"/>
            <a:ext cx="280562" cy="306281"/>
          </a:xfrm>
          <a:prstGeom prst="rect">
            <a:avLst/>
          </a:prstGeom>
        </p:spPr>
      </p:pic>
      <p:grpSp>
        <p:nvGrpSpPr>
          <p:cNvPr id="27" name="Gruppieren 26">
            <a:extLst>
              <a:ext uri="{FF2B5EF4-FFF2-40B4-BE49-F238E27FC236}">
                <a16:creationId xmlns:a16="http://schemas.microsoft.com/office/drawing/2014/main" id="{24A6C62D-57AB-541A-DD23-2C6DA775A159}"/>
              </a:ext>
            </a:extLst>
          </p:cNvPr>
          <p:cNvGrpSpPr/>
          <p:nvPr/>
        </p:nvGrpSpPr>
        <p:grpSpPr>
          <a:xfrm>
            <a:off x="570287" y="3576192"/>
            <a:ext cx="4993752" cy="523220"/>
            <a:chOff x="570287" y="3576192"/>
            <a:chExt cx="4993752" cy="523220"/>
          </a:xfrm>
        </p:grpSpPr>
        <p:sp>
          <p:nvSpPr>
            <p:cNvPr id="19" name="Pfeil: nach rechts 18">
              <a:extLst>
                <a:ext uri="{FF2B5EF4-FFF2-40B4-BE49-F238E27FC236}">
                  <a16:creationId xmlns:a16="http://schemas.microsoft.com/office/drawing/2014/main" id="{83399BB2-6361-9E93-4ECA-A66B2F86DDBC}"/>
                </a:ext>
              </a:extLst>
            </p:cNvPr>
            <p:cNvSpPr/>
            <p:nvPr/>
          </p:nvSpPr>
          <p:spPr>
            <a:xfrm>
              <a:off x="570287" y="3576192"/>
              <a:ext cx="4993752" cy="523220"/>
            </a:xfrm>
            <a:prstGeom prst="rightArrow">
              <a:avLst/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2" name="Textfeld 21">
              <a:extLst>
                <a:ext uri="{FF2B5EF4-FFF2-40B4-BE49-F238E27FC236}">
                  <a16:creationId xmlns:a16="http://schemas.microsoft.com/office/drawing/2014/main" id="{5C74321C-C991-3AE3-487E-ADBECD736B89}"/>
                </a:ext>
              </a:extLst>
            </p:cNvPr>
            <p:cNvSpPr txBox="1"/>
            <p:nvPr/>
          </p:nvSpPr>
          <p:spPr>
            <a:xfrm>
              <a:off x="1552268" y="3646959"/>
              <a:ext cx="129746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de-DE" sz="1800" dirty="0"/>
                <a:t>1. J a h r</a:t>
              </a:r>
            </a:p>
          </p:txBody>
        </p:sp>
      </p:grpSp>
      <p:sp>
        <p:nvSpPr>
          <p:cNvPr id="25" name="Textfeld 24">
            <a:extLst>
              <a:ext uri="{FF2B5EF4-FFF2-40B4-BE49-F238E27FC236}">
                <a16:creationId xmlns:a16="http://schemas.microsoft.com/office/drawing/2014/main" id="{F4E84645-B179-49ED-F8FA-F29F4DB151BF}"/>
              </a:ext>
            </a:extLst>
          </p:cNvPr>
          <p:cNvSpPr txBox="1"/>
          <p:nvPr/>
        </p:nvSpPr>
        <p:spPr>
          <a:xfrm>
            <a:off x="3130593" y="4285984"/>
            <a:ext cx="7622237" cy="17113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/>
              <a:t>8 Stunden in der Woche Unterricht im beruflichen Schwerpunkt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/>
              <a:t>Sozialpädagogische Betreuung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/>
              <a:t>Unterstützung beim Bewerbungsprozess durch </a:t>
            </a:r>
            <a:r>
              <a:rPr lang="de-DE" dirty="0" err="1"/>
              <a:t>gjb</a:t>
            </a:r>
            <a:r>
              <a:rPr lang="de-DE" dirty="0"/>
              <a:t> und Arbeitsagentur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/>
              <a:t>4-6 Wochen Praktikum</a:t>
            </a:r>
          </a:p>
        </p:txBody>
      </p:sp>
      <p:grpSp>
        <p:nvGrpSpPr>
          <p:cNvPr id="28" name="Gruppieren 27">
            <a:extLst>
              <a:ext uri="{FF2B5EF4-FFF2-40B4-BE49-F238E27FC236}">
                <a16:creationId xmlns:a16="http://schemas.microsoft.com/office/drawing/2014/main" id="{4E263006-8A6E-92CB-A8F5-77BA11647F47}"/>
              </a:ext>
            </a:extLst>
          </p:cNvPr>
          <p:cNvGrpSpPr/>
          <p:nvPr/>
        </p:nvGrpSpPr>
        <p:grpSpPr>
          <a:xfrm>
            <a:off x="5574170" y="3570801"/>
            <a:ext cx="5178660" cy="523220"/>
            <a:chOff x="5574170" y="3570801"/>
            <a:chExt cx="5178660" cy="523220"/>
          </a:xfrm>
        </p:grpSpPr>
        <p:sp>
          <p:nvSpPr>
            <p:cNvPr id="26" name="Pfeil: nach rechts 25">
              <a:extLst>
                <a:ext uri="{FF2B5EF4-FFF2-40B4-BE49-F238E27FC236}">
                  <a16:creationId xmlns:a16="http://schemas.microsoft.com/office/drawing/2014/main" id="{213F986C-407C-8621-C50C-07EA4E343368}"/>
                </a:ext>
              </a:extLst>
            </p:cNvPr>
            <p:cNvSpPr/>
            <p:nvPr/>
          </p:nvSpPr>
          <p:spPr>
            <a:xfrm>
              <a:off x="5574170" y="3570801"/>
              <a:ext cx="5178660" cy="523220"/>
            </a:xfrm>
            <a:prstGeom prst="rightArrow">
              <a:avLst/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3" name="Textfeld 22">
              <a:extLst>
                <a:ext uri="{FF2B5EF4-FFF2-40B4-BE49-F238E27FC236}">
                  <a16:creationId xmlns:a16="http://schemas.microsoft.com/office/drawing/2014/main" id="{A2AB48E9-29E5-091B-EE15-A892BAB79B61}"/>
                </a:ext>
              </a:extLst>
            </p:cNvPr>
            <p:cNvSpPr txBox="1"/>
            <p:nvPr/>
          </p:nvSpPr>
          <p:spPr>
            <a:xfrm>
              <a:off x="7802349" y="3649511"/>
              <a:ext cx="172146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de-DE" dirty="0"/>
                <a:t>2</a:t>
              </a:r>
              <a:r>
                <a:rPr lang="de-DE" sz="1800" dirty="0"/>
                <a:t>. J a h 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652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1502A4-20C4-45A9-D04C-FCBBD8B904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62A3944F-5584-F054-30F8-BE3A3C2CDF98}"/>
              </a:ext>
            </a:extLst>
          </p:cNvPr>
          <p:cNvSpPr/>
          <p:nvPr/>
        </p:nvSpPr>
        <p:spPr>
          <a:xfrm>
            <a:off x="213064" y="115409"/>
            <a:ext cx="11780668" cy="184055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F4BA0EE8-CE85-308E-92A3-272520C86CCB}"/>
              </a:ext>
            </a:extLst>
          </p:cNvPr>
          <p:cNvSpPr/>
          <p:nvPr/>
        </p:nvSpPr>
        <p:spPr>
          <a:xfrm>
            <a:off x="213064" y="6387482"/>
            <a:ext cx="11780668" cy="30628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AAACE6DF-4DE9-7F46-329A-EF1D54DCE8DB}"/>
              </a:ext>
            </a:extLst>
          </p:cNvPr>
          <p:cNvSpPr txBox="1"/>
          <p:nvPr/>
        </p:nvSpPr>
        <p:spPr>
          <a:xfrm>
            <a:off x="9756997" y="6387482"/>
            <a:ext cx="22250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>
                <a:solidFill>
                  <a:schemeClr val="bg1"/>
                </a:solidFill>
              </a:rPr>
              <a:t>Philipp Holzmann Schule 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5CE31527-1049-1E58-07F7-E543ECDCE2F0}"/>
              </a:ext>
            </a:extLst>
          </p:cNvPr>
          <p:cNvSpPr txBox="1"/>
          <p:nvPr/>
        </p:nvSpPr>
        <p:spPr>
          <a:xfrm>
            <a:off x="213064" y="68936"/>
            <a:ext cx="40615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>
                <a:solidFill>
                  <a:schemeClr val="bg1"/>
                </a:solidFill>
              </a:rPr>
              <a:t>Der Natur verbunden, dem Bauen verpflichtet.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50AF97E9-D434-C25D-CDD2-D63621E97800}"/>
              </a:ext>
            </a:extLst>
          </p:cNvPr>
          <p:cNvGrpSpPr/>
          <p:nvPr/>
        </p:nvGrpSpPr>
        <p:grpSpPr>
          <a:xfrm>
            <a:off x="124696" y="2597768"/>
            <a:ext cx="11354446" cy="2926709"/>
            <a:chOff x="124696" y="2597768"/>
            <a:chExt cx="11354446" cy="2926709"/>
          </a:xfrm>
        </p:grpSpPr>
        <p:pic>
          <p:nvPicPr>
            <p:cNvPr id="3" name="Grafik 2">
              <a:extLst>
                <a:ext uri="{FF2B5EF4-FFF2-40B4-BE49-F238E27FC236}">
                  <a16:creationId xmlns:a16="http://schemas.microsoft.com/office/drawing/2014/main" id="{18F68D23-BAE9-3948-7211-9336C9688D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24765"/>
            <a:stretch>
              <a:fillRect/>
            </a:stretch>
          </p:blipFill>
          <p:spPr>
            <a:xfrm>
              <a:off x="124696" y="2613804"/>
              <a:ext cx="1817481" cy="603684"/>
            </a:xfrm>
            <a:prstGeom prst="rect">
              <a:avLst/>
            </a:prstGeom>
          </p:spPr>
        </p:pic>
        <p:pic>
          <p:nvPicPr>
            <p:cNvPr id="5" name="Grafik 4">
              <a:extLst>
                <a:ext uri="{FF2B5EF4-FFF2-40B4-BE49-F238E27FC236}">
                  <a16:creationId xmlns:a16="http://schemas.microsoft.com/office/drawing/2014/main" id="{C310A7CF-67BA-A8B9-A8F8-B2D04C94734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8006"/>
            <a:stretch>
              <a:fillRect/>
            </a:stretch>
          </p:blipFill>
          <p:spPr>
            <a:xfrm>
              <a:off x="2024424" y="2642378"/>
              <a:ext cx="2203550" cy="2882099"/>
            </a:xfrm>
            <a:prstGeom prst="rect">
              <a:avLst/>
            </a:prstGeom>
          </p:spPr>
        </p:pic>
        <p:pic>
          <p:nvPicPr>
            <p:cNvPr id="10" name="Grafik 9">
              <a:extLst>
                <a:ext uri="{FF2B5EF4-FFF2-40B4-BE49-F238E27FC236}">
                  <a16:creationId xmlns:a16="http://schemas.microsoft.com/office/drawing/2014/main" id="{4AAC6909-B9A2-B0D2-DD9D-421CAFB3EF4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t="22823" b="1"/>
            <a:stretch>
              <a:fillRect/>
            </a:stretch>
          </p:blipFill>
          <p:spPr>
            <a:xfrm>
              <a:off x="5525149" y="2651903"/>
              <a:ext cx="2605448" cy="756252"/>
            </a:xfrm>
            <a:prstGeom prst="rect">
              <a:avLst/>
            </a:prstGeom>
          </p:spPr>
        </p:pic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F1675ACC-62D2-A65F-FC48-2EF7A65A7C7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48224"/>
            <a:stretch>
              <a:fillRect/>
            </a:stretch>
          </p:blipFill>
          <p:spPr>
            <a:xfrm>
              <a:off x="10488533" y="2597768"/>
              <a:ext cx="990609" cy="184055"/>
            </a:xfrm>
            <a:prstGeom prst="rect">
              <a:avLst/>
            </a:prstGeom>
          </p:spPr>
        </p:pic>
        <p:pic>
          <p:nvPicPr>
            <p:cNvPr id="15" name="Grafik 14">
              <a:extLst>
                <a:ext uri="{FF2B5EF4-FFF2-40B4-BE49-F238E27FC236}">
                  <a16:creationId xmlns:a16="http://schemas.microsoft.com/office/drawing/2014/main" id="{0F4D195A-BDC4-9845-B7AB-30BC67A5C86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t="26510"/>
            <a:stretch>
              <a:fillRect/>
            </a:stretch>
          </p:blipFill>
          <p:spPr>
            <a:xfrm>
              <a:off x="8130597" y="2625089"/>
              <a:ext cx="2289768" cy="594952"/>
            </a:xfrm>
            <a:prstGeom prst="rect">
              <a:avLst/>
            </a:prstGeom>
          </p:spPr>
        </p:pic>
        <p:grpSp>
          <p:nvGrpSpPr>
            <p:cNvPr id="20" name="Gruppieren 19">
              <a:extLst>
                <a:ext uri="{FF2B5EF4-FFF2-40B4-BE49-F238E27FC236}">
                  <a16:creationId xmlns:a16="http://schemas.microsoft.com/office/drawing/2014/main" id="{928DCEE6-0760-7B31-E0BA-13A1343773E4}"/>
                </a:ext>
              </a:extLst>
            </p:cNvPr>
            <p:cNvGrpSpPr/>
            <p:nvPr/>
          </p:nvGrpSpPr>
          <p:grpSpPr>
            <a:xfrm>
              <a:off x="4407207" y="2661428"/>
              <a:ext cx="967167" cy="382602"/>
              <a:chOff x="5847831" y="4873796"/>
              <a:chExt cx="1349563" cy="532945"/>
            </a:xfrm>
          </p:grpSpPr>
          <p:pic>
            <p:nvPicPr>
              <p:cNvPr id="17" name="Grafik 16">
                <a:extLst>
                  <a:ext uri="{FF2B5EF4-FFF2-40B4-BE49-F238E27FC236}">
                    <a16:creationId xmlns:a16="http://schemas.microsoft.com/office/drawing/2014/main" id="{61DDC579-8042-415B-158E-C41394BCA2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rcRect t="60589" r="61814" b="3501"/>
              <a:stretch>
                <a:fillRect/>
              </a:stretch>
            </p:blipFill>
            <p:spPr>
              <a:xfrm>
                <a:off x="5847831" y="4873796"/>
                <a:ext cx="1349563" cy="167704"/>
              </a:xfrm>
              <a:prstGeom prst="rect">
                <a:avLst/>
              </a:prstGeom>
            </p:spPr>
          </p:pic>
          <p:pic>
            <p:nvPicPr>
              <p:cNvPr id="18" name="Grafik 17">
                <a:extLst>
                  <a:ext uri="{FF2B5EF4-FFF2-40B4-BE49-F238E27FC236}">
                    <a16:creationId xmlns:a16="http://schemas.microsoft.com/office/drawing/2014/main" id="{68FA889F-8FF9-E465-4CFB-F1142CFDB3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rcRect l="37650" t="60589" r="29605"/>
              <a:stretch>
                <a:fillRect/>
              </a:stretch>
            </p:blipFill>
            <p:spPr>
              <a:xfrm>
                <a:off x="6040115" y="5041500"/>
                <a:ext cx="1157279" cy="184055"/>
              </a:xfrm>
              <a:prstGeom prst="rect">
                <a:avLst/>
              </a:prstGeom>
            </p:spPr>
          </p:pic>
          <p:pic>
            <p:nvPicPr>
              <p:cNvPr id="19" name="Grafik 18">
                <a:extLst>
                  <a:ext uri="{FF2B5EF4-FFF2-40B4-BE49-F238E27FC236}">
                    <a16:creationId xmlns:a16="http://schemas.microsoft.com/office/drawing/2014/main" id="{339FB66E-7475-0CAC-08A0-B646012893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rcRect l="70545" t="60589"/>
              <a:stretch>
                <a:fillRect/>
              </a:stretch>
            </p:blipFill>
            <p:spPr>
              <a:xfrm>
                <a:off x="6103398" y="5222686"/>
                <a:ext cx="1040983" cy="184055"/>
              </a:xfrm>
              <a:prstGeom prst="rect">
                <a:avLst/>
              </a:prstGeom>
            </p:spPr>
          </p:pic>
        </p:grpSp>
      </p:grpSp>
      <p:sp>
        <p:nvSpPr>
          <p:cNvPr id="21" name="Textfeld 20">
            <a:extLst>
              <a:ext uri="{FF2B5EF4-FFF2-40B4-BE49-F238E27FC236}">
                <a16:creationId xmlns:a16="http://schemas.microsoft.com/office/drawing/2014/main" id="{98EA8FAE-A777-5649-1BF7-4E8059FBF681}"/>
              </a:ext>
            </a:extLst>
          </p:cNvPr>
          <p:cNvSpPr txBox="1"/>
          <p:nvPr/>
        </p:nvSpPr>
        <p:spPr>
          <a:xfrm>
            <a:off x="4780291" y="666157"/>
            <a:ext cx="2455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dirty="0"/>
              <a:t>BÜA an der PHS</a:t>
            </a:r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79815CC5-4242-1FAA-9832-515AE471C0A2}"/>
              </a:ext>
            </a:extLst>
          </p:cNvPr>
          <p:cNvGrpSpPr/>
          <p:nvPr/>
        </p:nvGrpSpPr>
        <p:grpSpPr>
          <a:xfrm>
            <a:off x="302191" y="1977127"/>
            <a:ext cx="11778540" cy="309970"/>
            <a:chOff x="302191" y="1977127"/>
            <a:chExt cx="11778540" cy="30997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1E9C4EAE-121E-7912-3A16-24D1E2066DA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t="1" r="59863" b="9560"/>
            <a:stretch>
              <a:fillRect/>
            </a:stretch>
          </p:blipFill>
          <p:spPr>
            <a:xfrm>
              <a:off x="302191" y="1977127"/>
              <a:ext cx="1298010" cy="2770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111DE71B-BF11-7DB3-9D53-2250DE865F9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415278" y="1977497"/>
              <a:ext cx="1066949" cy="238158"/>
            </a:xfrm>
            <a:prstGeom prst="rect">
              <a:avLst/>
            </a:prstGeom>
          </p:spPr>
        </p:pic>
        <p:pic>
          <p:nvPicPr>
            <p:cNvPr id="27" name="Grafik 26">
              <a:extLst>
                <a:ext uri="{FF2B5EF4-FFF2-40B4-BE49-F238E27FC236}">
                  <a16:creationId xmlns:a16="http://schemas.microsoft.com/office/drawing/2014/main" id="{BC5B6272-218C-254D-C776-1A21D2B3587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218111" y="1982254"/>
              <a:ext cx="1162212" cy="304843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4E7A896D-B2FB-E20E-23BD-91DC45E2024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10377351" y="1977308"/>
              <a:ext cx="1703380" cy="257584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25ABC54C-2C98-81CD-47FB-1400E8331323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8581588" y="1977493"/>
              <a:ext cx="1076475" cy="276264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8C245009-BB65-2C0D-A68E-47D1A94D32E6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4315305" y="1982258"/>
              <a:ext cx="1209844" cy="247685"/>
            </a:xfrm>
            <a:prstGeom prst="rect">
              <a:avLst/>
            </a:prstGeom>
          </p:spPr>
        </p:pic>
      </p:grpSp>
      <p:sp>
        <p:nvSpPr>
          <p:cNvPr id="36" name="Textfeld 35">
            <a:extLst>
              <a:ext uri="{FF2B5EF4-FFF2-40B4-BE49-F238E27FC236}">
                <a16:creationId xmlns:a16="http://schemas.microsoft.com/office/drawing/2014/main" id="{E378DADD-03F3-B3D8-7B30-8BA3D137BD2D}"/>
              </a:ext>
            </a:extLst>
          </p:cNvPr>
          <p:cNvSpPr txBox="1"/>
          <p:nvPr/>
        </p:nvSpPr>
        <p:spPr>
          <a:xfrm>
            <a:off x="8515999" y="4737065"/>
            <a:ext cx="26231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25 Ausbildungsberufe mit direktem Bezug zu den Fachpraxis Schwerpunkten</a:t>
            </a:r>
          </a:p>
        </p:txBody>
      </p:sp>
    </p:spTree>
    <p:extLst>
      <p:ext uri="{BB962C8B-B14F-4D97-AF65-F5344CB8AC3E}">
        <p14:creationId xmlns:p14="http://schemas.microsoft.com/office/powerpoint/2010/main" val="1064420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34CEBFEC-18A4-4346-ABCD-6625176DA5F2}"/>
              </a:ext>
            </a:extLst>
          </p:cNvPr>
          <p:cNvSpPr/>
          <p:nvPr/>
        </p:nvSpPr>
        <p:spPr>
          <a:xfrm>
            <a:off x="213064" y="115409"/>
            <a:ext cx="11780668" cy="184055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BC4454BF-9ADA-4068-AD55-F4D98A0E31D8}"/>
              </a:ext>
            </a:extLst>
          </p:cNvPr>
          <p:cNvSpPr/>
          <p:nvPr/>
        </p:nvSpPr>
        <p:spPr>
          <a:xfrm>
            <a:off x="213064" y="6387482"/>
            <a:ext cx="11780668" cy="30628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79C0E523-59F8-4AF9-8836-58CECEFE7EB4}"/>
              </a:ext>
            </a:extLst>
          </p:cNvPr>
          <p:cNvSpPr txBox="1"/>
          <p:nvPr/>
        </p:nvSpPr>
        <p:spPr>
          <a:xfrm>
            <a:off x="9775762" y="6387481"/>
            <a:ext cx="22925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>
                <a:solidFill>
                  <a:schemeClr val="bg1"/>
                </a:solidFill>
              </a:rPr>
              <a:t>Philipp Holzmann Schule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2C7545BA-D721-4A79-B507-B2809CA628EE}"/>
              </a:ext>
            </a:extLst>
          </p:cNvPr>
          <p:cNvSpPr txBox="1"/>
          <p:nvPr/>
        </p:nvSpPr>
        <p:spPr>
          <a:xfrm>
            <a:off x="213064" y="68936"/>
            <a:ext cx="40615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>
                <a:solidFill>
                  <a:schemeClr val="bg1"/>
                </a:solidFill>
              </a:rPr>
              <a:t>Der Natur verbunden, dem Bauen verpflichtet.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ED1D05DC-6379-A98E-15C7-E42C2B572D36}"/>
              </a:ext>
            </a:extLst>
          </p:cNvPr>
          <p:cNvGrpSpPr/>
          <p:nvPr/>
        </p:nvGrpSpPr>
        <p:grpSpPr>
          <a:xfrm>
            <a:off x="4159249" y="2420974"/>
            <a:ext cx="3783490" cy="2406762"/>
            <a:chOff x="4102685" y="1280269"/>
            <a:chExt cx="3783490" cy="2406762"/>
          </a:xfrm>
        </p:grpSpPr>
        <p:grpSp>
          <p:nvGrpSpPr>
            <p:cNvPr id="10" name="Group 4">
              <a:extLst>
                <a:ext uri="{FF2B5EF4-FFF2-40B4-BE49-F238E27FC236}">
                  <a16:creationId xmlns:a16="http://schemas.microsoft.com/office/drawing/2014/main" id="{E50E4A4D-8AA5-476E-B1C9-B3C17DE1B31A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102685" y="1280269"/>
              <a:ext cx="3783490" cy="2406762"/>
              <a:chOff x="2337542" y="1347787"/>
              <a:chExt cx="4025386" cy="2560637"/>
            </a:xfrm>
          </p:grpSpPr>
          <p:grpSp>
            <p:nvGrpSpPr>
              <p:cNvPr id="12" name="Group 3">
                <a:extLst>
                  <a:ext uri="{FF2B5EF4-FFF2-40B4-BE49-F238E27FC236}">
                    <a16:creationId xmlns:a16="http://schemas.microsoft.com/office/drawing/2014/main" id="{7503E376-EB15-435F-B7ED-291B87E2F33E}"/>
                  </a:ext>
                </a:extLst>
              </p:cNvPr>
              <p:cNvGrpSpPr/>
              <p:nvPr/>
            </p:nvGrpSpPr>
            <p:grpSpPr>
              <a:xfrm>
                <a:off x="2825978" y="1347787"/>
                <a:ext cx="3536950" cy="2560637"/>
                <a:chOff x="2690019" y="846139"/>
                <a:chExt cx="3536950" cy="2560637"/>
              </a:xfrm>
            </p:grpSpPr>
            <p:sp>
              <p:nvSpPr>
                <p:cNvPr id="23" name="Freeform 6">
                  <a:extLst>
                    <a:ext uri="{FF2B5EF4-FFF2-40B4-BE49-F238E27FC236}">
                      <a16:creationId xmlns:a16="http://schemas.microsoft.com/office/drawing/2014/main" id="{659AB764-9E3C-45B4-9434-9AD1B1E1ECA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72669" y="2443164"/>
                  <a:ext cx="504825" cy="506413"/>
                </a:xfrm>
                <a:custGeom>
                  <a:avLst/>
                  <a:gdLst>
                    <a:gd name="T0" fmla="*/ 174 w 314"/>
                    <a:gd name="T1" fmla="*/ 277 h 315"/>
                    <a:gd name="T2" fmla="*/ 37 w 314"/>
                    <a:gd name="T3" fmla="*/ 277 h 315"/>
                    <a:gd name="T4" fmla="*/ 37 w 314"/>
                    <a:gd name="T5" fmla="*/ 277 h 315"/>
                    <a:gd name="T6" fmla="*/ 37 w 314"/>
                    <a:gd name="T7" fmla="*/ 141 h 315"/>
                    <a:gd name="T8" fmla="*/ 140 w 314"/>
                    <a:gd name="T9" fmla="*/ 38 h 315"/>
                    <a:gd name="T10" fmla="*/ 277 w 314"/>
                    <a:gd name="T11" fmla="*/ 38 h 315"/>
                    <a:gd name="T12" fmla="*/ 277 w 314"/>
                    <a:gd name="T13" fmla="*/ 38 h 315"/>
                    <a:gd name="T14" fmla="*/ 277 w 314"/>
                    <a:gd name="T15" fmla="*/ 174 h 315"/>
                    <a:gd name="T16" fmla="*/ 174 w 314"/>
                    <a:gd name="T17" fmla="*/ 277 h 3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14" h="315">
                      <a:moveTo>
                        <a:pt x="174" y="277"/>
                      </a:moveTo>
                      <a:cubicBezTo>
                        <a:pt x="136" y="315"/>
                        <a:pt x="75" y="315"/>
                        <a:pt x="37" y="277"/>
                      </a:cubicBezTo>
                      <a:cubicBezTo>
                        <a:pt x="37" y="277"/>
                        <a:pt x="37" y="277"/>
                        <a:pt x="37" y="277"/>
                      </a:cubicBezTo>
                      <a:cubicBezTo>
                        <a:pt x="0" y="240"/>
                        <a:pt x="0" y="179"/>
                        <a:pt x="37" y="141"/>
                      </a:cubicBezTo>
                      <a:cubicBezTo>
                        <a:pt x="140" y="38"/>
                        <a:pt x="140" y="38"/>
                        <a:pt x="140" y="38"/>
                      </a:cubicBezTo>
                      <a:cubicBezTo>
                        <a:pt x="178" y="0"/>
                        <a:pt x="239" y="0"/>
                        <a:pt x="277" y="38"/>
                      </a:cubicBezTo>
                      <a:cubicBezTo>
                        <a:pt x="277" y="38"/>
                        <a:pt x="277" y="38"/>
                        <a:pt x="277" y="38"/>
                      </a:cubicBezTo>
                      <a:cubicBezTo>
                        <a:pt x="314" y="76"/>
                        <a:pt x="314" y="137"/>
                        <a:pt x="277" y="174"/>
                      </a:cubicBezTo>
                      <a:lnTo>
                        <a:pt x="174" y="27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76200" cap="rnd">
                  <a:solidFill>
                    <a:schemeClr val="bg1">
                      <a:lumMod val="85000"/>
                    </a:schemeClr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" name="Freeform 7">
                  <a:extLst>
                    <a:ext uri="{FF2B5EF4-FFF2-40B4-BE49-F238E27FC236}">
                      <a16:creationId xmlns:a16="http://schemas.microsoft.com/office/drawing/2014/main" id="{5CB328D3-14C7-41E0-B22F-9F9C7CE9623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96544" y="2959101"/>
                  <a:ext cx="449263" cy="447675"/>
                </a:xfrm>
                <a:custGeom>
                  <a:avLst/>
                  <a:gdLst>
                    <a:gd name="T0" fmla="*/ 174 w 280"/>
                    <a:gd name="T1" fmla="*/ 242 h 279"/>
                    <a:gd name="T2" fmla="*/ 38 w 280"/>
                    <a:gd name="T3" fmla="*/ 242 h 279"/>
                    <a:gd name="T4" fmla="*/ 38 w 280"/>
                    <a:gd name="T5" fmla="*/ 242 h 279"/>
                    <a:gd name="T6" fmla="*/ 38 w 280"/>
                    <a:gd name="T7" fmla="*/ 105 h 279"/>
                    <a:gd name="T8" fmla="*/ 106 w 280"/>
                    <a:gd name="T9" fmla="*/ 37 h 279"/>
                    <a:gd name="T10" fmla="*/ 242 w 280"/>
                    <a:gd name="T11" fmla="*/ 37 h 279"/>
                    <a:gd name="T12" fmla="*/ 242 w 280"/>
                    <a:gd name="T13" fmla="*/ 37 h 279"/>
                    <a:gd name="T14" fmla="*/ 242 w 280"/>
                    <a:gd name="T15" fmla="*/ 174 h 279"/>
                    <a:gd name="T16" fmla="*/ 174 w 280"/>
                    <a:gd name="T17" fmla="*/ 242 h 2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80" h="279">
                      <a:moveTo>
                        <a:pt x="174" y="242"/>
                      </a:moveTo>
                      <a:cubicBezTo>
                        <a:pt x="136" y="279"/>
                        <a:pt x="75" y="279"/>
                        <a:pt x="38" y="242"/>
                      </a:cubicBezTo>
                      <a:cubicBezTo>
                        <a:pt x="38" y="242"/>
                        <a:pt x="38" y="242"/>
                        <a:pt x="38" y="242"/>
                      </a:cubicBezTo>
                      <a:cubicBezTo>
                        <a:pt x="0" y="204"/>
                        <a:pt x="0" y="143"/>
                        <a:pt x="38" y="105"/>
                      </a:cubicBezTo>
                      <a:cubicBezTo>
                        <a:pt x="106" y="37"/>
                        <a:pt x="106" y="37"/>
                        <a:pt x="106" y="37"/>
                      </a:cubicBezTo>
                      <a:cubicBezTo>
                        <a:pt x="143" y="0"/>
                        <a:pt x="204" y="0"/>
                        <a:pt x="242" y="37"/>
                      </a:cubicBezTo>
                      <a:cubicBezTo>
                        <a:pt x="242" y="37"/>
                        <a:pt x="242" y="37"/>
                        <a:pt x="242" y="37"/>
                      </a:cubicBezTo>
                      <a:cubicBezTo>
                        <a:pt x="280" y="75"/>
                        <a:pt x="280" y="136"/>
                        <a:pt x="242" y="174"/>
                      </a:cubicBezTo>
                      <a:lnTo>
                        <a:pt x="174" y="24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76200" cap="rnd">
                  <a:solidFill>
                    <a:schemeClr val="bg1">
                      <a:lumMod val="85000"/>
                    </a:schemeClr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" name="Freeform 8">
                  <a:extLst>
                    <a:ext uri="{FF2B5EF4-FFF2-40B4-BE49-F238E27FC236}">
                      <a16:creationId xmlns:a16="http://schemas.microsoft.com/office/drawing/2014/main" id="{92F01108-F922-4A8C-9D0A-D29128EF6F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21844" y="2360614"/>
                  <a:ext cx="381000" cy="382588"/>
                </a:xfrm>
                <a:custGeom>
                  <a:avLst/>
                  <a:gdLst>
                    <a:gd name="T0" fmla="*/ 174 w 237"/>
                    <a:gd name="T1" fmla="*/ 200 h 238"/>
                    <a:gd name="T2" fmla="*/ 37 w 237"/>
                    <a:gd name="T3" fmla="*/ 200 h 238"/>
                    <a:gd name="T4" fmla="*/ 37 w 237"/>
                    <a:gd name="T5" fmla="*/ 200 h 238"/>
                    <a:gd name="T6" fmla="*/ 37 w 237"/>
                    <a:gd name="T7" fmla="*/ 64 h 238"/>
                    <a:gd name="T8" fmla="*/ 64 w 237"/>
                    <a:gd name="T9" fmla="*/ 38 h 238"/>
                    <a:gd name="T10" fmla="*/ 200 w 237"/>
                    <a:gd name="T11" fmla="*/ 38 h 238"/>
                    <a:gd name="T12" fmla="*/ 200 w 237"/>
                    <a:gd name="T13" fmla="*/ 38 h 238"/>
                    <a:gd name="T14" fmla="*/ 200 w 237"/>
                    <a:gd name="T15" fmla="*/ 174 h 238"/>
                    <a:gd name="T16" fmla="*/ 174 w 237"/>
                    <a:gd name="T17" fmla="*/ 200 h 2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7" h="238">
                      <a:moveTo>
                        <a:pt x="174" y="200"/>
                      </a:moveTo>
                      <a:cubicBezTo>
                        <a:pt x="136" y="238"/>
                        <a:pt x="75" y="238"/>
                        <a:pt x="37" y="200"/>
                      </a:cubicBezTo>
                      <a:cubicBezTo>
                        <a:pt x="37" y="200"/>
                        <a:pt x="37" y="200"/>
                        <a:pt x="37" y="200"/>
                      </a:cubicBezTo>
                      <a:cubicBezTo>
                        <a:pt x="0" y="163"/>
                        <a:pt x="0" y="101"/>
                        <a:pt x="37" y="64"/>
                      </a:cubicBezTo>
                      <a:cubicBezTo>
                        <a:pt x="64" y="38"/>
                        <a:pt x="64" y="38"/>
                        <a:pt x="64" y="38"/>
                      </a:cubicBezTo>
                      <a:cubicBezTo>
                        <a:pt x="101" y="0"/>
                        <a:pt x="162" y="0"/>
                        <a:pt x="200" y="38"/>
                      </a:cubicBezTo>
                      <a:cubicBezTo>
                        <a:pt x="200" y="38"/>
                        <a:pt x="200" y="38"/>
                        <a:pt x="200" y="38"/>
                      </a:cubicBezTo>
                      <a:cubicBezTo>
                        <a:pt x="237" y="75"/>
                        <a:pt x="237" y="136"/>
                        <a:pt x="200" y="174"/>
                      </a:cubicBezTo>
                      <a:lnTo>
                        <a:pt x="174" y="20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76200" cap="rnd">
                  <a:solidFill>
                    <a:schemeClr val="bg1">
                      <a:lumMod val="85000"/>
                    </a:schemeClr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6" name="Freeform 9">
                  <a:extLst>
                    <a:ext uri="{FF2B5EF4-FFF2-40B4-BE49-F238E27FC236}">
                      <a16:creationId xmlns:a16="http://schemas.microsoft.com/office/drawing/2014/main" id="{9E49CF56-0EE1-4BF3-8414-F45693C4A7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23469" y="1298576"/>
                  <a:ext cx="744538" cy="620713"/>
                </a:xfrm>
                <a:custGeom>
                  <a:avLst/>
                  <a:gdLst>
                    <a:gd name="T0" fmla="*/ 165 w 463"/>
                    <a:gd name="T1" fmla="*/ 356 h 386"/>
                    <a:gd name="T2" fmla="*/ 30 w 463"/>
                    <a:gd name="T3" fmla="*/ 331 h 386"/>
                    <a:gd name="T4" fmla="*/ 30 w 463"/>
                    <a:gd name="T5" fmla="*/ 331 h 386"/>
                    <a:gd name="T6" fmla="*/ 55 w 463"/>
                    <a:gd name="T7" fmla="*/ 197 h 386"/>
                    <a:gd name="T8" fmla="*/ 463 w 463"/>
                    <a:gd name="T9" fmla="*/ 0 h 3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3" h="386">
                      <a:moveTo>
                        <a:pt x="165" y="356"/>
                      </a:moveTo>
                      <a:cubicBezTo>
                        <a:pt x="121" y="386"/>
                        <a:pt x="61" y="375"/>
                        <a:pt x="30" y="331"/>
                      </a:cubicBezTo>
                      <a:cubicBezTo>
                        <a:pt x="30" y="331"/>
                        <a:pt x="30" y="331"/>
                        <a:pt x="30" y="331"/>
                      </a:cubicBezTo>
                      <a:cubicBezTo>
                        <a:pt x="0" y="288"/>
                        <a:pt x="11" y="227"/>
                        <a:pt x="55" y="197"/>
                      </a:cubicBezTo>
                      <a:cubicBezTo>
                        <a:pt x="463" y="0"/>
                        <a:pt x="463" y="0"/>
                        <a:pt x="463" y="0"/>
                      </a:cubicBezTo>
                    </a:path>
                  </a:pathLst>
                </a:custGeom>
                <a:solidFill>
                  <a:srgbClr val="FFFFFF"/>
                </a:solidFill>
                <a:ln w="76200" cap="rnd">
                  <a:solidFill>
                    <a:schemeClr val="bg1">
                      <a:lumMod val="85000"/>
                    </a:schemeClr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7" name="Freeform 10">
                  <a:extLst>
                    <a:ext uri="{FF2B5EF4-FFF2-40B4-BE49-F238E27FC236}">
                      <a16:creationId xmlns:a16="http://schemas.microsoft.com/office/drawing/2014/main" id="{B70E9421-B38D-4E7E-83DC-EBBC9FD407B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823494" y="2619376"/>
                  <a:ext cx="581025" cy="581025"/>
                </a:xfrm>
                <a:custGeom>
                  <a:avLst/>
                  <a:gdLst>
                    <a:gd name="T0" fmla="*/ 174 w 362"/>
                    <a:gd name="T1" fmla="*/ 324 h 362"/>
                    <a:gd name="T2" fmla="*/ 38 w 362"/>
                    <a:gd name="T3" fmla="*/ 324 h 362"/>
                    <a:gd name="T4" fmla="*/ 38 w 362"/>
                    <a:gd name="T5" fmla="*/ 324 h 362"/>
                    <a:gd name="T6" fmla="*/ 38 w 362"/>
                    <a:gd name="T7" fmla="*/ 188 h 362"/>
                    <a:gd name="T8" fmla="*/ 188 w 362"/>
                    <a:gd name="T9" fmla="*/ 37 h 362"/>
                    <a:gd name="T10" fmla="*/ 324 w 362"/>
                    <a:gd name="T11" fmla="*/ 37 h 362"/>
                    <a:gd name="T12" fmla="*/ 324 w 362"/>
                    <a:gd name="T13" fmla="*/ 37 h 362"/>
                    <a:gd name="T14" fmla="*/ 324 w 362"/>
                    <a:gd name="T15" fmla="*/ 174 h 362"/>
                    <a:gd name="T16" fmla="*/ 174 w 362"/>
                    <a:gd name="T17" fmla="*/ 324 h 3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62" h="362">
                      <a:moveTo>
                        <a:pt x="174" y="324"/>
                      </a:moveTo>
                      <a:cubicBezTo>
                        <a:pt x="137" y="362"/>
                        <a:pt x="75" y="362"/>
                        <a:pt x="38" y="324"/>
                      </a:cubicBezTo>
                      <a:cubicBezTo>
                        <a:pt x="38" y="324"/>
                        <a:pt x="38" y="324"/>
                        <a:pt x="38" y="324"/>
                      </a:cubicBezTo>
                      <a:cubicBezTo>
                        <a:pt x="0" y="286"/>
                        <a:pt x="0" y="225"/>
                        <a:pt x="38" y="188"/>
                      </a:cubicBezTo>
                      <a:cubicBezTo>
                        <a:pt x="188" y="37"/>
                        <a:pt x="188" y="37"/>
                        <a:pt x="188" y="37"/>
                      </a:cubicBezTo>
                      <a:cubicBezTo>
                        <a:pt x="226" y="0"/>
                        <a:pt x="287" y="0"/>
                        <a:pt x="324" y="37"/>
                      </a:cubicBezTo>
                      <a:cubicBezTo>
                        <a:pt x="324" y="37"/>
                        <a:pt x="324" y="37"/>
                        <a:pt x="324" y="37"/>
                      </a:cubicBezTo>
                      <a:cubicBezTo>
                        <a:pt x="362" y="75"/>
                        <a:pt x="362" y="136"/>
                        <a:pt x="324" y="174"/>
                      </a:cubicBezTo>
                      <a:lnTo>
                        <a:pt x="174" y="3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76200" cap="rnd">
                  <a:solidFill>
                    <a:schemeClr val="bg1">
                      <a:lumMod val="85000"/>
                    </a:schemeClr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11">
                  <a:extLst>
                    <a:ext uri="{FF2B5EF4-FFF2-40B4-BE49-F238E27FC236}">
                      <a16:creationId xmlns:a16="http://schemas.microsoft.com/office/drawing/2014/main" id="{25CA6B63-8CF5-486F-97E8-DA3B0E81BD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5531" y="2171701"/>
                  <a:ext cx="565150" cy="603250"/>
                </a:xfrm>
                <a:custGeom>
                  <a:avLst/>
                  <a:gdLst>
                    <a:gd name="T0" fmla="*/ 113 w 352"/>
                    <a:gd name="T1" fmla="*/ 0 h 376"/>
                    <a:gd name="T2" fmla="*/ 315 w 352"/>
                    <a:gd name="T3" fmla="*/ 202 h 376"/>
                    <a:gd name="T4" fmla="*/ 315 w 352"/>
                    <a:gd name="T5" fmla="*/ 338 h 376"/>
                    <a:gd name="T6" fmla="*/ 315 w 352"/>
                    <a:gd name="T7" fmla="*/ 338 h 376"/>
                    <a:gd name="T8" fmla="*/ 178 w 352"/>
                    <a:gd name="T9" fmla="*/ 338 h 376"/>
                    <a:gd name="T10" fmla="*/ 0 w 352"/>
                    <a:gd name="T11" fmla="*/ 160 h 3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52" h="376">
                      <a:moveTo>
                        <a:pt x="113" y="0"/>
                      </a:moveTo>
                      <a:cubicBezTo>
                        <a:pt x="315" y="202"/>
                        <a:pt x="315" y="202"/>
                        <a:pt x="315" y="202"/>
                      </a:cubicBezTo>
                      <a:cubicBezTo>
                        <a:pt x="352" y="239"/>
                        <a:pt x="352" y="301"/>
                        <a:pt x="315" y="338"/>
                      </a:cubicBezTo>
                      <a:cubicBezTo>
                        <a:pt x="315" y="338"/>
                        <a:pt x="315" y="338"/>
                        <a:pt x="315" y="338"/>
                      </a:cubicBezTo>
                      <a:cubicBezTo>
                        <a:pt x="277" y="376"/>
                        <a:pt x="216" y="376"/>
                        <a:pt x="178" y="338"/>
                      </a:cubicBezTo>
                      <a:cubicBezTo>
                        <a:pt x="0" y="160"/>
                        <a:pt x="0" y="160"/>
                        <a:pt x="0" y="160"/>
                      </a:cubicBezTo>
                    </a:path>
                  </a:pathLst>
                </a:custGeom>
                <a:noFill/>
                <a:ln w="76200" cap="rnd">
                  <a:solidFill>
                    <a:schemeClr val="bg1">
                      <a:lumMod val="85000"/>
                    </a:schemeClr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12">
                  <a:extLst>
                    <a:ext uri="{FF2B5EF4-FFF2-40B4-BE49-F238E27FC236}">
                      <a16:creationId xmlns:a16="http://schemas.microsoft.com/office/drawing/2014/main" id="{281CF744-AD44-4614-898C-665A3530BF6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0781" y="1646239"/>
                  <a:ext cx="755650" cy="974725"/>
                </a:xfrm>
                <a:custGeom>
                  <a:avLst/>
                  <a:gdLst>
                    <a:gd name="T0" fmla="*/ 0 w 471"/>
                    <a:gd name="T1" fmla="*/ 0 h 607"/>
                    <a:gd name="T2" fmla="*/ 433 w 471"/>
                    <a:gd name="T3" fmla="*/ 433 h 607"/>
                    <a:gd name="T4" fmla="*/ 433 w 471"/>
                    <a:gd name="T5" fmla="*/ 569 h 607"/>
                    <a:gd name="T6" fmla="*/ 433 w 471"/>
                    <a:gd name="T7" fmla="*/ 569 h 607"/>
                    <a:gd name="T8" fmla="*/ 297 w 471"/>
                    <a:gd name="T9" fmla="*/ 569 h 607"/>
                    <a:gd name="T10" fmla="*/ 58 w 471"/>
                    <a:gd name="T11" fmla="*/ 330 h 6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71" h="607">
                      <a:moveTo>
                        <a:pt x="0" y="0"/>
                      </a:moveTo>
                      <a:cubicBezTo>
                        <a:pt x="433" y="433"/>
                        <a:pt x="433" y="433"/>
                        <a:pt x="433" y="433"/>
                      </a:cubicBezTo>
                      <a:cubicBezTo>
                        <a:pt x="471" y="471"/>
                        <a:pt x="471" y="532"/>
                        <a:pt x="433" y="569"/>
                      </a:cubicBezTo>
                      <a:cubicBezTo>
                        <a:pt x="433" y="569"/>
                        <a:pt x="433" y="569"/>
                        <a:pt x="433" y="569"/>
                      </a:cubicBezTo>
                      <a:cubicBezTo>
                        <a:pt x="395" y="607"/>
                        <a:pt x="334" y="607"/>
                        <a:pt x="297" y="569"/>
                      </a:cubicBezTo>
                      <a:cubicBezTo>
                        <a:pt x="58" y="330"/>
                        <a:pt x="58" y="330"/>
                        <a:pt x="58" y="330"/>
                      </a:cubicBezTo>
                    </a:path>
                  </a:pathLst>
                </a:custGeom>
                <a:solidFill>
                  <a:srgbClr val="FFFFFF"/>
                </a:solidFill>
                <a:ln w="76200" cap="rnd">
                  <a:solidFill>
                    <a:schemeClr val="bg1">
                      <a:lumMod val="85000"/>
                    </a:schemeClr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0" name="Freeform 13">
                  <a:extLst>
                    <a:ext uri="{FF2B5EF4-FFF2-40B4-BE49-F238E27FC236}">
                      <a16:creationId xmlns:a16="http://schemas.microsoft.com/office/drawing/2014/main" id="{D6C0917C-805A-461B-B381-E5704304F9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5531" y="2430464"/>
                  <a:ext cx="296863" cy="517525"/>
                </a:xfrm>
                <a:custGeom>
                  <a:avLst/>
                  <a:gdLst>
                    <a:gd name="T0" fmla="*/ 0 w 185"/>
                    <a:gd name="T1" fmla="*/ 0 h 322"/>
                    <a:gd name="T2" fmla="*/ 147 w 185"/>
                    <a:gd name="T3" fmla="*/ 148 h 322"/>
                    <a:gd name="T4" fmla="*/ 147 w 185"/>
                    <a:gd name="T5" fmla="*/ 284 h 322"/>
                    <a:gd name="T6" fmla="*/ 147 w 185"/>
                    <a:gd name="T7" fmla="*/ 284 h 322"/>
                    <a:gd name="T8" fmla="*/ 11 w 185"/>
                    <a:gd name="T9" fmla="*/ 284 h 3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5" h="322">
                      <a:moveTo>
                        <a:pt x="0" y="0"/>
                      </a:moveTo>
                      <a:cubicBezTo>
                        <a:pt x="147" y="148"/>
                        <a:pt x="147" y="148"/>
                        <a:pt x="147" y="148"/>
                      </a:cubicBezTo>
                      <a:cubicBezTo>
                        <a:pt x="185" y="186"/>
                        <a:pt x="185" y="247"/>
                        <a:pt x="147" y="284"/>
                      </a:cubicBezTo>
                      <a:cubicBezTo>
                        <a:pt x="147" y="284"/>
                        <a:pt x="147" y="284"/>
                        <a:pt x="147" y="284"/>
                      </a:cubicBezTo>
                      <a:cubicBezTo>
                        <a:pt x="110" y="322"/>
                        <a:pt x="48" y="322"/>
                        <a:pt x="11" y="284"/>
                      </a:cubicBezTo>
                    </a:path>
                  </a:pathLst>
                </a:custGeom>
                <a:solidFill>
                  <a:srgbClr val="FFFFFF"/>
                </a:solidFill>
                <a:ln w="76200" cap="rnd">
                  <a:solidFill>
                    <a:schemeClr val="bg1">
                      <a:lumMod val="85000"/>
                    </a:schemeClr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1" name="Freeform 14">
                  <a:extLst>
                    <a:ext uri="{FF2B5EF4-FFF2-40B4-BE49-F238E27FC236}">
                      <a16:creationId xmlns:a16="http://schemas.microsoft.com/office/drawing/2014/main" id="{51744F77-024C-47B1-AD9D-8BED8F1ACD4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90269" y="2720976"/>
                  <a:ext cx="279400" cy="450850"/>
                </a:xfrm>
                <a:custGeom>
                  <a:avLst/>
                  <a:gdLst>
                    <a:gd name="T0" fmla="*/ 30 w 174"/>
                    <a:gd name="T1" fmla="*/ 0 h 281"/>
                    <a:gd name="T2" fmla="*/ 137 w 174"/>
                    <a:gd name="T3" fmla="*/ 107 h 281"/>
                    <a:gd name="T4" fmla="*/ 137 w 174"/>
                    <a:gd name="T5" fmla="*/ 243 h 281"/>
                    <a:gd name="T6" fmla="*/ 137 w 174"/>
                    <a:gd name="T7" fmla="*/ 243 h 281"/>
                    <a:gd name="T8" fmla="*/ 0 w 174"/>
                    <a:gd name="T9" fmla="*/ 243 h 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4" h="281">
                      <a:moveTo>
                        <a:pt x="30" y="0"/>
                      </a:moveTo>
                      <a:cubicBezTo>
                        <a:pt x="137" y="107"/>
                        <a:pt x="137" y="107"/>
                        <a:pt x="137" y="107"/>
                      </a:cubicBezTo>
                      <a:cubicBezTo>
                        <a:pt x="174" y="144"/>
                        <a:pt x="174" y="205"/>
                        <a:pt x="137" y="243"/>
                      </a:cubicBezTo>
                      <a:cubicBezTo>
                        <a:pt x="137" y="243"/>
                        <a:pt x="137" y="243"/>
                        <a:pt x="137" y="243"/>
                      </a:cubicBezTo>
                      <a:cubicBezTo>
                        <a:pt x="99" y="281"/>
                        <a:pt x="38" y="281"/>
                        <a:pt x="0" y="243"/>
                      </a:cubicBezTo>
                    </a:path>
                  </a:pathLst>
                </a:custGeom>
                <a:solidFill>
                  <a:srgbClr val="FFFFFF"/>
                </a:solidFill>
                <a:ln w="76200" cap="rnd">
                  <a:solidFill>
                    <a:schemeClr val="bg1">
                      <a:lumMod val="85000"/>
                    </a:schemeClr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2" name="Line 15">
                  <a:extLst>
                    <a:ext uri="{FF2B5EF4-FFF2-40B4-BE49-F238E27FC236}">
                      <a16:creationId xmlns:a16="http://schemas.microsoft.com/office/drawing/2014/main" id="{DC8B02CE-36F4-49C9-A1E7-3051195D8B3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 flipV="1">
                  <a:off x="2690019" y="1985964"/>
                  <a:ext cx="603250" cy="454025"/>
                </a:xfrm>
                <a:prstGeom prst="line">
                  <a:avLst/>
                </a:prstGeom>
                <a:noFill/>
                <a:ln w="76200" cap="rnd">
                  <a:solidFill>
                    <a:schemeClr val="bg1">
                      <a:lumMod val="85000"/>
                    </a:schemeClr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3" name="Freeform 16">
                  <a:extLst>
                    <a:ext uri="{FF2B5EF4-FFF2-40B4-BE49-F238E27FC236}">
                      <a16:creationId xmlns:a16="http://schemas.microsoft.com/office/drawing/2014/main" id="{ECF3171B-0063-4DC9-BDE3-A0808EF450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58281" y="846139"/>
                  <a:ext cx="1304925" cy="561975"/>
                </a:xfrm>
                <a:custGeom>
                  <a:avLst/>
                  <a:gdLst>
                    <a:gd name="T0" fmla="*/ 0 w 822"/>
                    <a:gd name="T1" fmla="*/ 0 h 354"/>
                    <a:gd name="T2" fmla="*/ 448 w 822"/>
                    <a:gd name="T3" fmla="*/ 302 h 354"/>
                    <a:gd name="T4" fmla="*/ 822 w 822"/>
                    <a:gd name="T5" fmla="*/ 354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822" h="354">
                      <a:moveTo>
                        <a:pt x="0" y="0"/>
                      </a:moveTo>
                      <a:lnTo>
                        <a:pt x="448" y="302"/>
                      </a:lnTo>
                      <a:lnTo>
                        <a:pt x="822" y="354"/>
                      </a:lnTo>
                    </a:path>
                  </a:pathLst>
                </a:custGeom>
                <a:solidFill>
                  <a:srgbClr val="FFFFFF"/>
                </a:solidFill>
                <a:ln w="76200" cap="rnd">
                  <a:solidFill>
                    <a:schemeClr val="bg1">
                      <a:lumMod val="85000"/>
                    </a:schemeClr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4" name="Freeform 17">
                  <a:extLst>
                    <a:ext uri="{FF2B5EF4-FFF2-40B4-BE49-F238E27FC236}">
                      <a16:creationId xmlns:a16="http://schemas.microsoft.com/office/drawing/2014/main" id="{922DBDC6-E5C4-4A82-8E31-688FFF7C01C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44356" y="1719264"/>
                  <a:ext cx="582613" cy="590550"/>
                </a:xfrm>
                <a:custGeom>
                  <a:avLst/>
                  <a:gdLst>
                    <a:gd name="T0" fmla="*/ 0 w 367"/>
                    <a:gd name="T1" fmla="*/ 372 h 372"/>
                    <a:gd name="T2" fmla="*/ 166 w 367"/>
                    <a:gd name="T3" fmla="*/ 204 h 372"/>
                    <a:gd name="T4" fmla="*/ 367 w 367"/>
                    <a:gd name="T5" fmla="*/ 0 h 3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7" h="372">
                      <a:moveTo>
                        <a:pt x="0" y="372"/>
                      </a:moveTo>
                      <a:lnTo>
                        <a:pt x="166" y="204"/>
                      </a:lnTo>
                      <a:lnTo>
                        <a:pt x="367" y="0"/>
                      </a:lnTo>
                    </a:path>
                  </a:pathLst>
                </a:custGeom>
                <a:solidFill>
                  <a:srgbClr val="FFFFFF"/>
                </a:solidFill>
                <a:ln w="76200" cap="rnd">
                  <a:solidFill>
                    <a:schemeClr val="bg1">
                      <a:lumMod val="85000"/>
                    </a:schemeClr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5" name="Freeform 18">
                  <a:extLst>
                    <a:ext uri="{FF2B5EF4-FFF2-40B4-BE49-F238E27FC236}">
                      <a16:creationId xmlns:a16="http://schemas.microsoft.com/office/drawing/2014/main" id="{2A823483-E5AB-49A7-A624-4B2617F1F0A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68006" y="1028701"/>
                  <a:ext cx="1460500" cy="341313"/>
                </a:xfrm>
                <a:custGeom>
                  <a:avLst/>
                  <a:gdLst>
                    <a:gd name="T0" fmla="*/ 920 w 920"/>
                    <a:gd name="T1" fmla="*/ 0 h 215"/>
                    <a:gd name="T2" fmla="*/ 603 w 920"/>
                    <a:gd name="T3" fmla="*/ 215 h 215"/>
                    <a:gd name="T4" fmla="*/ 387 w 920"/>
                    <a:gd name="T5" fmla="*/ 107 h 215"/>
                    <a:gd name="T6" fmla="*/ 0 w 920"/>
                    <a:gd name="T7" fmla="*/ 170 h 2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20" h="215">
                      <a:moveTo>
                        <a:pt x="920" y="0"/>
                      </a:moveTo>
                      <a:lnTo>
                        <a:pt x="603" y="215"/>
                      </a:lnTo>
                      <a:lnTo>
                        <a:pt x="387" y="107"/>
                      </a:lnTo>
                      <a:lnTo>
                        <a:pt x="0" y="170"/>
                      </a:lnTo>
                    </a:path>
                  </a:pathLst>
                </a:custGeom>
                <a:solidFill>
                  <a:srgbClr val="FFFFFF"/>
                </a:solidFill>
                <a:ln w="76200" cap="rnd">
                  <a:solidFill>
                    <a:schemeClr val="bg1">
                      <a:lumMod val="85000"/>
                    </a:schemeClr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21" name="TextBox 146">
                <a:extLst>
                  <a:ext uri="{FF2B5EF4-FFF2-40B4-BE49-F238E27FC236}">
                    <a16:creationId xmlns:a16="http://schemas.microsoft.com/office/drawing/2014/main" id="{26E32C04-1761-49A6-8B82-44384E1306D8}"/>
                  </a:ext>
                </a:extLst>
              </p:cNvPr>
              <p:cNvSpPr txBox="1"/>
              <p:nvPr/>
            </p:nvSpPr>
            <p:spPr>
              <a:xfrm rot="2285974">
                <a:off x="2337542" y="2247253"/>
                <a:ext cx="1351770" cy="334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90000"/>
                  </a:lnSpc>
                </a:pPr>
                <a:endParaRPr lang="en-US" sz="1600" b="1" dirty="0">
                  <a:solidFill>
                    <a:schemeClr val="tx2"/>
                  </a:solidFill>
                  <a:latin typeface="Raleway"/>
                  <a:cs typeface="Raleway"/>
                </a:endParaRPr>
              </a:p>
            </p:txBody>
          </p:sp>
          <p:sp>
            <p:nvSpPr>
              <p:cNvPr id="22" name="TextBox 147">
                <a:extLst>
                  <a:ext uri="{FF2B5EF4-FFF2-40B4-BE49-F238E27FC236}">
                    <a16:creationId xmlns:a16="http://schemas.microsoft.com/office/drawing/2014/main" id="{E3B74B79-B4B3-4A07-8CC9-F5AE51E4C9B0}"/>
                  </a:ext>
                </a:extLst>
              </p:cNvPr>
              <p:cNvSpPr txBox="1"/>
              <p:nvPr/>
            </p:nvSpPr>
            <p:spPr>
              <a:xfrm rot="18900000">
                <a:off x="5386930" y="1939491"/>
                <a:ext cx="887197" cy="33400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en-US" sz="1600" b="1" dirty="0" err="1">
                    <a:solidFill>
                      <a:srgbClr val="D9D9D9"/>
                    </a:solidFill>
                    <a:latin typeface="Raleway"/>
                    <a:cs typeface="Raleway"/>
                  </a:rPr>
                  <a:t>Azubis</a:t>
                </a:r>
                <a:endParaRPr lang="en-US" sz="1600" b="1" dirty="0">
                  <a:solidFill>
                    <a:srgbClr val="D9D9D9"/>
                  </a:solidFill>
                  <a:latin typeface="Raleway"/>
                  <a:cs typeface="Raleway"/>
                </a:endParaRPr>
              </a:p>
            </p:txBody>
          </p:sp>
        </p:grpSp>
        <p:sp>
          <p:nvSpPr>
            <p:cNvPr id="36" name="Textfeld 35">
              <a:extLst>
                <a:ext uri="{FF2B5EF4-FFF2-40B4-BE49-F238E27FC236}">
                  <a16:creationId xmlns:a16="http://schemas.microsoft.com/office/drawing/2014/main" id="{65AAFCE1-BD56-437A-B46B-729476C9EB28}"/>
                </a:ext>
              </a:extLst>
            </p:cNvPr>
            <p:cNvSpPr txBox="1"/>
            <p:nvPr/>
          </p:nvSpPr>
          <p:spPr>
            <a:xfrm rot="2401051">
              <a:off x="4451294" y="1984897"/>
              <a:ext cx="1095418" cy="3416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sz="1800" b="1" dirty="0">
                  <a:solidFill>
                    <a:srgbClr val="D9D9D9"/>
                  </a:solidFill>
                  <a:latin typeface="Raleway"/>
                  <a:cs typeface="Raleway"/>
                </a:rPr>
                <a:t>BÜAs</a:t>
              </a:r>
              <a:r>
                <a:rPr lang="en-US" sz="1800" b="1" dirty="0">
                  <a:solidFill>
                    <a:schemeClr val="tx2"/>
                  </a:solidFill>
                  <a:latin typeface="Raleway"/>
                  <a:cs typeface="Raleway"/>
                </a:rPr>
                <a:t> </a:t>
              </a:r>
            </a:p>
          </p:txBody>
        </p:sp>
      </p:grpSp>
      <p:sp>
        <p:nvSpPr>
          <p:cNvPr id="2" name="Textfeld 1">
            <a:extLst>
              <a:ext uri="{FF2B5EF4-FFF2-40B4-BE49-F238E27FC236}">
                <a16:creationId xmlns:a16="http://schemas.microsoft.com/office/drawing/2014/main" id="{4921E79C-334F-4AE0-8DB6-7259018D0CE6}"/>
              </a:ext>
            </a:extLst>
          </p:cNvPr>
          <p:cNvSpPr txBox="1"/>
          <p:nvPr/>
        </p:nvSpPr>
        <p:spPr>
          <a:xfrm>
            <a:off x="198268" y="6371345"/>
            <a:ext cx="23904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>
                <a:solidFill>
                  <a:schemeClr val="bg1"/>
                </a:solidFill>
              </a:rPr>
              <a:t>BÜA- Was ist das?</a:t>
            </a:r>
          </a:p>
        </p:txBody>
      </p:sp>
      <p:pic>
        <p:nvPicPr>
          <p:cNvPr id="39" name="Grafik 38" descr="Ein Bild, das draußen, Person enthält.&#10;&#10;Automatisch generierte Beschreibung">
            <a:extLst>
              <a:ext uri="{FF2B5EF4-FFF2-40B4-BE49-F238E27FC236}">
                <a16:creationId xmlns:a16="http://schemas.microsoft.com/office/drawing/2014/main" id="{2FA63BB7-DDF6-F849-A67D-3DC3EF324B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566" y="841345"/>
            <a:ext cx="3235530" cy="2426647"/>
          </a:xfrm>
          <a:prstGeom prst="rect">
            <a:avLst/>
          </a:prstGeom>
        </p:spPr>
      </p:pic>
      <p:pic>
        <p:nvPicPr>
          <p:cNvPr id="15" name="Grafik 14" descr="Ein Bild, das Himmel, Person, draußen enthält.&#10;&#10;Automatisch generierte Beschreibung">
            <a:extLst>
              <a:ext uri="{FF2B5EF4-FFF2-40B4-BE49-F238E27FC236}">
                <a16:creationId xmlns:a16="http://schemas.microsoft.com/office/drawing/2014/main" id="{53BB990F-9F96-DFDC-2F78-D27378B461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893" y="884877"/>
            <a:ext cx="3235530" cy="2426648"/>
          </a:xfrm>
          <a:prstGeom prst="rect">
            <a:avLst/>
          </a:prstGeom>
        </p:spPr>
      </p:pic>
      <p:pic>
        <p:nvPicPr>
          <p:cNvPr id="17" name="Grafik 16" descr="Ein Bild, das Baum, draußen, Person, Barbecue enthält.&#10;&#10;Automatisch generierte Beschreibung">
            <a:extLst>
              <a:ext uri="{FF2B5EF4-FFF2-40B4-BE49-F238E27FC236}">
                <a16:creationId xmlns:a16="http://schemas.microsoft.com/office/drawing/2014/main" id="{D7367627-6F09-F322-572D-D00A65C7A0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893" y="3636179"/>
            <a:ext cx="3235531" cy="2426648"/>
          </a:xfrm>
          <a:prstGeom prst="rect">
            <a:avLst/>
          </a:prstGeom>
        </p:spPr>
      </p:pic>
      <p:pic>
        <p:nvPicPr>
          <p:cNvPr id="19" name="Grafik 18" descr="Ein Bild, das Gras, Baum, draußen, Person enthält.&#10;&#10;Automatisch generierte Beschreibung">
            <a:extLst>
              <a:ext uri="{FF2B5EF4-FFF2-40B4-BE49-F238E27FC236}">
                <a16:creationId xmlns:a16="http://schemas.microsoft.com/office/drawing/2014/main" id="{54B18924-6F47-B60A-659F-6D227FE174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8" y="3636179"/>
            <a:ext cx="3212168" cy="2409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3010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A4E5CA-1485-1EC5-EA09-840C28D54A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73B2E472-164D-2A72-5EA8-CFA1E729BD92}"/>
              </a:ext>
            </a:extLst>
          </p:cNvPr>
          <p:cNvSpPr/>
          <p:nvPr/>
        </p:nvSpPr>
        <p:spPr>
          <a:xfrm>
            <a:off x="213064" y="115409"/>
            <a:ext cx="11780668" cy="184055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97EE1DE6-9415-8FC6-4447-511E67F4CE5B}"/>
              </a:ext>
            </a:extLst>
          </p:cNvPr>
          <p:cNvSpPr/>
          <p:nvPr/>
        </p:nvSpPr>
        <p:spPr>
          <a:xfrm>
            <a:off x="213064" y="6387482"/>
            <a:ext cx="11780668" cy="30628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273CFB82-F8C0-3090-3C64-6B7E0662D4CA}"/>
              </a:ext>
            </a:extLst>
          </p:cNvPr>
          <p:cNvSpPr txBox="1"/>
          <p:nvPr/>
        </p:nvSpPr>
        <p:spPr>
          <a:xfrm>
            <a:off x="9756997" y="6387482"/>
            <a:ext cx="22250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>
                <a:solidFill>
                  <a:schemeClr val="bg1"/>
                </a:solidFill>
              </a:rPr>
              <a:t>Philipp Holzmann Schule 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8BD3901D-CC45-6C95-4193-52B70A683740}"/>
              </a:ext>
            </a:extLst>
          </p:cNvPr>
          <p:cNvSpPr txBox="1"/>
          <p:nvPr/>
        </p:nvSpPr>
        <p:spPr>
          <a:xfrm>
            <a:off x="213064" y="68936"/>
            <a:ext cx="40615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>
                <a:solidFill>
                  <a:schemeClr val="bg1"/>
                </a:solidFill>
              </a:rPr>
              <a:t>Der Natur verbunden, dem Bauen verpflichtet.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A8FFF99D-4CD0-BB9A-EF1E-A4DAFF0E5D4A}"/>
              </a:ext>
            </a:extLst>
          </p:cNvPr>
          <p:cNvSpPr txBox="1"/>
          <p:nvPr/>
        </p:nvSpPr>
        <p:spPr>
          <a:xfrm>
            <a:off x="1423358" y="586780"/>
            <a:ext cx="9713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dirty="0"/>
              <a:t>Der Weg zur Fachhochschulreife mit einem Hauptschulabschluss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C888E8B4-1985-810C-2409-48F03D372F4E}"/>
              </a:ext>
            </a:extLst>
          </p:cNvPr>
          <p:cNvSpPr txBox="1"/>
          <p:nvPr/>
        </p:nvSpPr>
        <p:spPr>
          <a:xfrm>
            <a:off x="6748972" y="1925505"/>
            <a:ext cx="36114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in 4 Jahren zur Fachhochschulreife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6239E16E-85DB-E63B-D2A3-1DF6E4A8CEED}"/>
              </a:ext>
            </a:extLst>
          </p:cNvPr>
          <p:cNvSpPr txBox="1"/>
          <p:nvPr/>
        </p:nvSpPr>
        <p:spPr>
          <a:xfrm>
            <a:off x="100122" y="1924770"/>
            <a:ext cx="912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1. Weg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E974ADF3-1993-78D0-0466-058057DCCF8A}"/>
              </a:ext>
            </a:extLst>
          </p:cNvPr>
          <p:cNvSpPr txBox="1"/>
          <p:nvPr/>
        </p:nvSpPr>
        <p:spPr>
          <a:xfrm>
            <a:off x="6784948" y="4036270"/>
            <a:ext cx="34510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in 4 Jahren zur Fachhochschulreife + Gesellenbrief + 47.160</a:t>
            </a: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7F35C6F7-DD1D-A79E-6B2E-F6439ACB17B6}"/>
              </a:ext>
            </a:extLst>
          </p:cNvPr>
          <p:cNvSpPr txBox="1"/>
          <p:nvPr/>
        </p:nvSpPr>
        <p:spPr>
          <a:xfrm>
            <a:off x="149904" y="4156859"/>
            <a:ext cx="912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2. Weg</a:t>
            </a:r>
          </a:p>
        </p:txBody>
      </p:sp>
      <p:grpSp>
        <p:nvGrpSpPr>
          <p:cNvPr id="29" name="Gruppieren 28">
            <a:extLst>
              <a:ext uri="{FF2B5EF4-FFF2-40B4-BE49-F238E27FC236}">
                <a16:creationId xmlns:a16="http://schemas.microsoft.com/office/drawing/2014/main" id="{4749DFD2-EEC5-5905-230A-FE4E100F4093}"/>
              </a:ext>
            </a:extLst>
          </p:cNvPr>
          <p:cNvGrpSpPr/>
          <p:nvPr/>
        </p:nvGrpSpPr>
        <p:grpSpPr>
          <a:xfrm>
            <a:off x="997186" y="1767398"/>
            <a:ext cx="2836259" cy="712808"/>
            <a:chOff x="997186" y="1767398"/>
            <a:chExt cx="2836259" cy="712808"/>
          </a:xfrm>
        </p:grpSpPr>
        <p:sp>
          <p:nvSpPr>
            <p:cNvPr id="5" name="Pfeil: nach rechts 4">
              <a:extLst>
                <a:ext uri="{FF2B5EF4-FFF2-40B4-BE49-F238E27FC236}">
                  <a16:creationId xmlns:a16="http://schemas.microsoft.com/office/drawing/2014/main" id="{D9190376-49E1-6A1D-74FC-503EFA3591AD}"/>
                </a:ext>
              </a:extLst>
            </p:cNvPr>
            <p:cNvSpPr/>
            <p:nvPr/>
          </p:nvSpPr>
          <p:spPr>
            <a:xfrm>
              <a:off x="997186" y="1767398"/>
              <a:ext cx="2836259" cy="712808"/>
            </a:xfrm>
            <a:prstGeom prst="rightArrow">
              <a:avLst/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8" name="Textfeld 17">
              <a:extLst>
                <a:ext uri="{FF2B5EF4-FFF2-40B4-BE49-F238E27FC236}">
                  <a16:creationId xmlns:a16="http://schemas.microsoft.com/office/drawing/2014/main" id="{B4105BFF-C001-FA9A-8B93-878E220B1FD8}"/>
                </a:ext>
              </a:extLst>
            </p:cNvPr>
            <p:cNvSpPr txBox="1"/>
            <p:nvPr/>
          </p:nvSpPr>
          <p:spPr>
            <a:xfrm>
              <a:off x="1235469" y="1937094"/>
              <a:ext cx="14422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dirty="0"/>
                <a:t>2 Jahre BÜA</a:t>
              </a:r>
            </a:p>
          </p:txBody>
        </p:sp>
      </p:grpSp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60DECEE7-C72D-73E0-7FC3-AAABD9622984}"/>
              </a:ext>
            </a:extLst>
          </p:cNvPr>
          <p:cNvGrpSpPr/>
          <p:nvPr/>
        </p:nvGrpSpPr>
        <p:grpSpPr>
          <a:xfrm>
            <a:off x="3873079" y="1742424"/>
            <a:ext cx="2836259" cy="712808"/>
            <a:chOff x="3873079" y="1742424"/>
            <a:chExt cx="2836259" cy="712808"/>
          </a:xfrm>
        </p:grpSpPr>
        <p:sp>
          <p:nvSpPr>
            <p:cNvPr id="22" name="Pfeil: nach rechts 21">
              <a:extLst>
                <a:ext uri="{FF2B5EF4-FFF2-40B4-BE49-F238E27FC236}">
                  <a16:creationId xmlns:a16="http://schemas.microsoft.com/office/drawing/2014/main" id="{955E2BD8-A909-B9D7-8A1B-F59C7711FB55}"/>
                </a:ext>
              </a:extLst>
            </p:cNvPr>
            <p:cNvSpPr/>
            <p:nvPr/>
          </p:nvSpPr>
          <p:spPr>
            <a:xfrm>
              <a:off x="3873079" y="1742424"/>
              <a:ext cx="2836259" cy="712808"/>
            </a:xfrm>
            <a:prstGeom prst="rightArrow">
              <a:avLst/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0" name="Textfeld 19">
              <a:extLst>
                <a:ext uri="{FF2B5EF4-FFF2-40B4-BE49-F238E27FC236}">
                  <a16:creationId xmlns:a16="http://schemas.microsoft.com/office/drawing/2014/main" id="{B89620E1-AFD8-D555-BBE7-C65F5278623A}"/>
                </a:ext>
              </a:extLst>
            </p:cNvPr>
            <p:cNvSpPr txBox="1"/>
            <p:nvPr/>
          </p:nvSpPr>
          <p:spPr>
            <a:xfrm>
              <a:off x="4379616" y="1931087"/>
              <a:ext cx="14408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dirty="0"/>
                <a:t>2 Jahre FOS</a:t>
              </a:r>
            </a:p>
          </p:txBody>
        </p:sp>
      </p:grpSp>
      <p:grpSp>
        <p:nvGrpSpPr>
          <p:cNvPr id="31" name="Gruppieren 30">
            <a:extLst>
              <a:ext uri="{FF2B5EF4-FFF2-40B4-BE49-F238E27FC236}">
                <a16:creationId xmlns:a16="http://schemas.microsoft.com/office/drawing/2014/main" id="{3997EC99-C4C5-1C01-74D6-8E1765AB11BA}"/>
              </a:ext>
            </a:extLst>
          </p:cNvPr>
          <p:cNvGrpSpPr/>
          <p:nvPr/>
        </p:nvGrpSpPr>
        <p:grpSpPr>
          <a:xfrm>
            <a:off x="1012880" y="4021391"/>
            <a:ext cx="3770135" cy="712808"/>
            <a:chOff x="1012880" y="4021391"/>
            <a:chExt cx="3770135" cy="712808"/>
          </a:xfrm>
        </p:grpSpPr>
        <p:sp>
          <p:nvSpPr>
            <p:cNvPr id="24" name="Pfeil: nach rechts 23">
              <a:extLst>
                <a:ext uri="{FF2B5EF4-FFF2-40B4-BE49-F238E27FC236}">
                  <a16:creationId xmlns:a16="http://schemas.microsoft.com/office/drawing/2014/main" id="{6137736A-8FFC-7208-7843-090FA75BC301}"/>
                </a:ext>
              </a:extLst>
            </p:cNvPr>
            <p:cNvSpPr/>
            <p:nvPr/>
          </p:nvSpPr>
          <p:spPr>
            <a:xfrm>
              <a:off x="1012880" y="4021391"/>
              <a:ext cx="3770135" cy="712808"/>
            </a:xfrm>
            <a:prstGeom prst="rightArrow">
              <a:avLst/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6" name="Textfeld 25">
              <a:extLst>
                <a:ext uri="{FF2B5EF4-FFF2-40B4-BE49-F238E27FC236}">
                  <a16:creationId xmlns:a16="http://schemas.microsoft.com/office/drawing/2014/main" id="{B03F5F71-9E0F-DF5A-B66A-E2CD56C761FF}"/>
                </a:ext>
              </a:extLst>
            </p:cNvPr>
            <p:cNvSpPr txBox="1"/>
            <p:nvPr/>
          </p:nvSpPr>
          <p:spPr>
            <a:xfrm>
              <a:off x="1185753" y="4181788"/>
              <a:ext cx="2024429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de-DE" dirty="0"/>
                <a:t>3 Jahre Ausbildung </a:t>
              </a:r>
            </a:p>
          </p:txBody>
        </p:sp>
      </p:grpSp>
      <p:grpSp>
        <p:nvGrpSpPr>
          <p:cNvPr id="32" name="Gruppieren 31">
            <a:extLst>
              <a:ext uri="{FF2B5EF4-FFF2-40B4-BE49-F238E27FC236}">
                <a16:creationId xmlns:a16="http://schemas.microsoft.com/office/drawing/2014/main" id="{066769E8-2416-F904-157C-9D8B3BD627E7}"/>
              </a:ext>
            </a:extLst>
          </p:cNvPr>
          <p:cNvGrpSpPr/>
          <p:nvPr/>
        </p:nvGrpSpPr>
        <p:grpSpPr>
          <a:xfrm>
            <a:off x="4861899" y="3996417"/>
            <a:ext cx="1887073" cy="712808"/>
            <a:chOff x="4861899" y="3996417"/>
            <a:chExt cx="1887073" cy="712808"/>
          </a:xfrm>
        </p:grpSpPr>
        <p:sp>
          <p:nvSpPr>
            <p:cNvPr id="27" name="Pfeil: nach rechts 26">
              <a:extLst>
                <a:ext uri="{FF2B5EF4-FFF2-40B4-BE49-F238E27FC236}">
                  <a16:creationId xmlns:a16="http://schemas.microsoft.com/office/drawing/2014/main" id="{D396F9FA-8DDB-BF25-3C0C-6A7D1D619FD6}"/>
                </a:ext>
              </a:extLst>
            </p:cNvPr>
            <p:cNvSpPr/>
            <p:nvPr/>
          </p:nvSpPr>
          <p:spPr>
            <a:xfrm>
              <a:off x="4861899" y="3996417"/>
              <a:ext cx="1887073" cy="712808"/>
            </a:xfrm>
            <a:prstGeom prst="rightArrow">
              <a:avLst/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28" name="Textfeld 27">
              <a:extLst>
                <a:ext uri="{FF2B5EF4-FFF2-40B4-BE49-F238E27FC236}">
                  <a16:creationId xmlns:a16="http://schemas.microsoft.com/office/drawing/2014/main" id="{67FA7E02-5C2C-0EDD-2AF9-16E94BFE0404}"/>
                </a:ext>
              </a:extLst>
            </p:cNvPr>
            <p:cNvSpPr txBox="1"/>
            <p:nvPr/>
          </p:nvSpPr>
          <p:spPr>
            <a:xfrm>
              <a:off x="4980527" y="4181788"/>
              <a:ext cx="11778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dirty="0"/>
                <a:t>1 Jahr FOS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85132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1CC12D-FB6C-F3D2-EF13-E018846C5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5403AF20-B8AA-670C-B0C7-AE1C83CFDBBD}"/>
              </a:ext>
            </a:extLst>
          </p:cNvPr>
          <p:cNvSpPr/>
          <p:nvPr/>
        </p:nvSpPr>
        <p:spPr>
          <a:xfrm>
            <a:off x="213064" y="115409"/>
            <a:ext cx="11780668" cy="184055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F0CA9591-2B17-F5B4-0082-747E18DB9876}"/>
              </a:ext>
            </a:extLst>
          </p:cNvPr>
          <p:cNvSpPr/>
          <p:nvPr/>
        </p:nvSpPr>
        <p:spPr>
          <a:xfrm>
            <a:off x="213064" y="6387482"/>
            <a:ext cx="11780668" cy="30628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90BA8E2B-875F-D67E-D94B-E7FCB9D3898F}"/>
              </a:ext>
            </a:extLst>
          </p:cNvPr>
          <p:cNvSpPr txBox="1"/>
          <p:nvPr/>
        </p:nvSpPr>
        <p:spPr>
          <a:xfrm>
            <a:off x="9756997" y="6387482"/>
            <a:ext cx="22250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>
                <a:solidFill>
                  <a:schemeClr val="bg1"/>
                </a:solidFill>
              </a:rPr>
              <a:t>Philipp Holzmann Schule 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292D6AC0-AD22-9861-4DE5-19A758EA1D3B}"/>
              </a:ext>
            </a:extLst>
          </p:cNvPr>
          <p:cNvSpPr txBox="1"/>
          <p:nvPr/>
        </p:nvSpPr>
        <p:spPr>
          <a:xfrm>
            <a:off x="213064" y="68936"/>
            <a:ext cx="40615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>
                <a:solidFill>
                  <a:schemeClr val="bg1"/>
                </a:solidFill>
              </a:rPr>
              <a:t>Der Natur verbunden, dem Bauen verpflichtet.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CD87D815-C3E8-84B2-4204-5C0C49222B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2167" y="488980"/>
            <a:ext cx="7682461" cy="5708985"/>
          </a:xfrm>
          <a:prstGeom prst="rect">
            <a:avLst/>
          </a:prstGeom>
        </p:spPr>
      </p:pic>
      <p:grpSp>
        <p:nvGrpSpPr>
          <p:cNvPr id="36" name="Gruppieren 35">
            <a:extLst>
              <a:ext uri="{FF2B5EF4-FFF2-40B4-BE49-F238E27FC236}">
                <a16:creationId xmlns:a16="http://schemas.microsoft.com/office/drawing/2014/main" id="{7EE25D02-2448-03D9-BB4A-5C9F2856338F}"/>
              </a:ext>
            </a:extLst>
          </p:cNvPr>
          <p:cNvGrpSpPr/>
          <p:nvPr/>
        </p:nvGrpSpPr>
        <p:grpSpPr>
          <a:xfrm>
            <a:off x="500332" y="845387"/>
            <a:ext cx="4710023" cy="726817"/>
            <a:chOff x="500332" y="845387"/>
            <a:chExt cx="4710023" cy="726817"/>
          </a:xfrm>
        </p:grpSpPr>
        <p:pic>
          <p:nvPicPr>
            <p:cNvPr id="5" name="Grafik 4">
              <a:extLst>
                <a:ext uri="{FF2B5EF4-FFF2-40B4-BE49-F238E27FC236}">
                  <a16:creationId xmlns:a16="http://schemas.microsoft.com/office/drawing/2014/main" id="{257F5177-6055-A51E-EBDD-CD18A7BAD0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00332" y="845387"/>
              <a:ext cx="821914" cy="726817"/>
            </a:xfrm>
            <a:prstGeom prst="rect">
              <a:avLst/>
            </a:prstGeom>
          </p:spPr>
        </p:pic>
        <p:cxnSp>
          <p:nvCxnSpPr>
            <p:cNvPr id="10" name="Gerader Verbinder 9">
              <a:extLst>
                <a:ext uri="{FF2B5EF4-FFF2-40B4-BE49-F238E27FC236}">
                  <a16:creationId xmlns:a16="http://schemas.microsoft.com/office/drawing/2014/main" id="{979B76FF-B086-862E-8378-79037AC5BB5F}"/>
                </a:ext>
              </a:extLst>
            </p:cNvPr>
            <p:cNvCxnSpPr/>
            <p:nvPr/>
          </p:nvCxnSpPr>
          <p:spPr>
            <a:xfrm>
              <a:off x="1431985" y="1293962"/>
              <a:ext cx="3778370" cy="12077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uppieren 36">
            <a:extLst>
              <a:ext uri="{FF2B5EF4-FFF2-40B4-BE49-F238E27FC236}">
                <a16:creationId xmlns:a16="http://schemas.microsoft.com/office/drawing/2014/main" id="{30B4A823-3CAE-AAA6-BB6D-3D817A117060}"/>
              </a:ext>
            </a:extLst>
          </p:cNvPr>
          <p:cNvGrpSpPr/>
          <p:nvPr/>
        </p:nvGrpSpPr>
        <p:grpSpPr>
          <a:xfrm>
            <a:off x="346051" y="2392072"/>
            <a:ext cx="6129512" cy="671875"/>
            <a:chOff x="346051" y="2392072"/>
            <a:chExt cx="6129512" cy="671875"/>
          </a:xfrm>
        </p:grpSpPr>
        <p:cxnSp>
          <p:nvCxnSpPr>
            <p:cNvPr id="12" name="Gerader Verbinder 11">
              <a:extLst>
                <a:ext uri="{FF2B5EF4-FFF2-40B4-BE49-F238E27FC236}">
                  <a16:creationId xmlns:a16="http://schemas.microsoft.com/office/drawing/2014/main" id="{4F3CADC7-F6A0-6975-0717-ED588B10683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492370" y="2423144"/>
              <a:ext cx="4983193" cy="48144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6" name="Grafik 15">
              <a:extLst>
                <a:ext uri="{FF2B5EF4-FFF2-40B4-BE49-F238E27FC236}">
                  <a16:creationId xmlns:a16="http://schemas.microsoft.com/office/drawing/2014/main" id="{E0DE5470-49F5-9528-35B2-8E7FEF1EF60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46051" y="2392072"/>
              <a:ext cx="1602348" cy="671875"/>
            </a:xfrm>
            <a:prstGeom prst="rect">
              <a:avLst/>
            </a:prstGeom>
          </p:spPr>
        </p:pic>
      </p:grpSp>
      <p:grpSp>
        <p:nvGrpSpPr>
          <p:cNvPr id="39" name="Gruppieren 38">
            <a:extLst>
              <a:ext uri="{FF2B5EF4-FFF2-40B4-BE49-F238E27FC236}">
                <a16:creationId xmlns:a16="http://schemas.microsoft.com/office/drawing/2014/main" id="{C55E2465-3A38-D91B-F32B-516B2B033E21}"/>
              </a:ext>
            </a:extLst>
          </p:cNvPr>
          <p:cNvGrpSpPr/>
          <p:nvPr/>
        </p:nvGrpSpPr>
        <p:grpSpPr>
          <a:xfrm>
            <a:off x="346051" y="3288511"/>
            <a:ext cx="6995028" cy="1359489"/>
            <a:chOff x="346051" y="3288511"/>
            <a:chExt cx="6995028" cy="1359489"/>
          </a:xfrm>
        </p:grpSpPr>
        <p:cxnSp>
          <p:nvCxnSpPr>
            <p:cNvPr id="14" name="Gerader Verbinder 13">
              <a:extLst>
                <a:ext uri="{FF2B5EF4-FFF2-40B4-BE49-F238E27FC236}">
                  <a16:creationId xmlns:a16="http://schemas.microsoft.com/office/drawing/2014/main" id="{A57168DD-DF42-DCCE-E458-CDEEB7E30E7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88123" y="3288511"/>
              <a:ext cx="5652956" cy="97575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5CC96BB0-2F7E-683F-5410-B020E33CCF3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46051" y="4111164"/>
              <a:ext cx="1602435" cy="536836"/>
            </a:xfrm>
            <a:prstGeom prst="rect">
              <a:avLst/>
            </a:prstGeom>
          </p:spPr>
        </p:pic>
      </p:grpSp>
      <p:grpSp>
        <p:nvGrpSpPr>
          <p:cNvPr id="40" name="Gruppieren 39">
            <a:extLst>
              <a:ext uri="{FF2B5EF4-FFF2-40B4-BE49-F238E27FC236}">
                <a16:creationId xmlns:a16="http://schemas.microsoft.com/office/drawing/2014/main" id="{4F542F0A-7D5C-C9B0-4288-B94E703695D6}"/>
              </a:ext>
            </a:extLst>
          </p:cNvPr>
          <p:cNvGrpSpPr/>
          <p:nvPr/>
        </p:nvGrpSpPr>
        <p:grpSpPr>
          <a:xfrm>
            <a:off x="2777706" y="1062258"/>
            <a:ext cx="8479766" cy="1422150"/>
            <a:chOff x="2777706" y="1062258"/>
            <a:chExt cx="8479766" cy="1422150"/>
          </a:xfrm>
        </p:grpSpPr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0309E2F1-A15B-1161-66E7-0DA3EC45E62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0528749" y="1062258"/>
              <a:ext cx="728723" cy="513576"/>
            </a:xfrm>
            <a:prstGeom prst="rect">
              <a:avLst/>
            </a:prstGeom>
          </p:spPr>
        </p:pic>
        <p:cxnSp>
          <p:nvCxnSpPr>
            <p:cNvPr id="26" name="Gerader Verbinder 25">
              <a:extLst>
                <a:ext uri="{FF2B5EF4-FFF2-40B4-BE49-F238E27FC236}">
                  <a16:creationId xmlns:a16="http://schemas.microsoft.com/office/drawing/2014/main" id="{7CBB851E-1A5B-5EDE-BF3A-75A74C2E1D4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777706" y="1394101"/>
              <a:ext cx="7553864" cy="109030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uppieren 40">
            <a:extLst>
              <a:ext uri="{FF2B5EF4-FFF2-40B4-BE49-F238E27FC236}">
                <a16:creationId xmlns:a16="http://schemas.microsoft.com/office/drawing/2014/main" id="{42B0D31B-2B03-A191-6E42-7EFB02C93093}"/>
              </a:ext>
            </a:extLst>
          </p:cNvPr>
          <p:cNvGrpSpPr/>
          <p:nvPr/>
        </p:nvGrpSpPr>
        <p:grpSpPr>
          <a:xfrm>
            <a:off x="7646503" y="2484408"/>
            <a:ext cx="3990174" cy="725917"/>
            <a:chOff x="7646503" y="2484408"/>
            <a:chExt cx="3990174" cy="725917"/>
          </a:xfrm>
        </p:grpSpPr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CEA86233-09CE-8F08-DA43-6E35959C873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0331570" y="2484408"/>
              <a:ext cx="1305107" cy="725917"/>
            </a:xfrm>
            <a:prstGeom prst="rect">
              <a:avLst/>
            </a:prstGeom>
          </p:spPr>
        </p:pic>
        <p:cxnSp>
          <p:nvCxnSpPr>
            <p:cNvPr id="30" name="Gerader Verbinder 29">
              <a:extLst>
                <a:ext uri="{FF2B5EF4-FFF2-40B4-BE49-F238E27FC236}">
                  <a16:creationId xmlns:a16="http://schemas.microsoft.com/office/drawing/2014/main" id="{AD5946F8-EAAF-D9DE-EE75-48DFDD5823B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646503" y="2788116"/>
              <a:ext cx="3128307" cy="5925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uppieren 41">
            <a:extLst>
              <a:ext uri="{FF2B5EF4-FFF2-40B4-BE49-F238E27FC236}">
                <a16:creationId xmlns:a16="http://schemas.microsoft.com/office/drawing/2014/main" id="{D764B9CE-781D-11DB-B17F-1914FBA53918}"/>
              </a:ext>
            </a:extLst>
          </p:cNvPr>
          <p:cNvGrpSpPr/>
          <p:nvPr/>
        </p:nvGrpSpPr>
        <p:grpSpPr>
          <a:xfrm>
            <a:off x="7341079" y="3661616"/>
            <a:ext cx="4083050" cy="1269034"/>
            <a:chOff x="7341079" y="3661616"/>
            <a:chExt cx="4083050" cy="1269034"/>
          </a:xfrm>
        </p:grpSpPr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5AAE7197-D49B-C038-5158-921D3D2FA27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0314946" y="4408054"/>
              <a:ext cx="1109183" cy="522596"/>
            </a:xfrm>
            <a:prstGeom prst="rect">
              <a:avLst/>
            </a:prstGeom>
          </p:spPr>
        </p:pic>
        <p:cxnSp>
          <p:nvCxnSpPr>
            <p:cNvPr id="34" name="Gerader Verbinder 33">
              <a:extLst>
                <a:ext uri="{FF2B5EF4-FFF2-40B4-BE49-F238E27FC236}">
                  <a16:creationId xmlns:a16="http://schemas.microsoft.com/office/drawing/2014/main" id="{F826F9E0-E324-72A4-0523-139120C8E75E}"/>
                </a:ext>
              </a:extLst>
            </p:cNvPr>
            <p:cNvCxnSpPr>
              <a:cxnSpLocks/>
            </p:cNvCxnSpPr>
            <p:nvPr/>
          </p:nvCxnSpPr>
          <p:spPr>
            <a:xfrm>
              <a:off x="7341079" y="3661616"/>
              <a:ext cx="2917230" cy="101619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25130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257</Words>
  <Application>Microsoft Office PowerPoint</Application>
  <PresentationFormat>Breitbild</PresentationFormat>
  <Paragraphs>64</Paragraphs>
  <Slides>8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Raleway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Dominic Konrad</dc:creator>
  <cp:lastModifiedBy>Dominic Konrad</cp:lastModifiedBy>
  <cp:revision>32</cp:revision>
  <dcterms:created xsi:type="dcterms:W3CDTF">2020-09-14T15:05:28Z</dcterms:created>
  <dcterms:modified xsi:type="dcterms:W3CDTF">2025-09-01T19:57:51Z</dcterms:modified>
</cp:coreProperties>
</file>