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4" r:id="rId4"/>
  </p:sldMasterIdLst>
  <p:notesMasterIdLst>
    <p:notesMasterId r:id="rId22"/>
  </p:notesMasterIdLst>
  <p:sldIdLst>
    <p:sldId id="256" r:id="rId5"/>
    <p:sldId id="274" r:id="rId6"/>
    <p:sldId id="271" r:id="rId7"/>
    <p:sldId id="289" r:id="rId8"/>
    <p:sldId id="283" r:id="rId9"/>
    <p:sldId id="284" r:id="rId10"/>
    <p:sldId id="285" r:id="rId11"/>
    <p:sldId id="287" r:id="rId12"/>
    <p:sldId id="288" r:id="rId13"/>
    <p:sldId id="290" r:id="rId14"/>
    <p:sldId id="291" r:id="rId15"/>
    <p:sldId id="292" r:id="rId16"/>
    <p:sldId id="293" r:id="rId17"/>
    <p:sldId id="279" r:id="rId18"/>
    <p:sldId id="280" r:id="rId19"/>
    <p:sldId id="294" r:id="rId20"/>
    <p:sldId id="295" r:id="rId2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95"/>
    <a:srgbClr val="004B95"/>
    <a:srgbClr val="F6F6FF"/>
    <a:srgbClr val="CDD9EA"/>
    <a:srgbClr val="DB2F36"/>
    <a:srgbClr val="DB2D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26" autoAdjust="0"/>
    <p:restoredTop sz="92132" autoAdjust="0"/>
  </p:normalViewPr>
  <p:slideViewPr>
    <p:cSldViewPr>
      <p:cViewPr varScale="1">
        <p:scale>
          <a:sx n="55" d="100"/>
          <a:sy n="55" d="100"/>
        </p:scale>
        <p:origin x="1138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0BC10CD-ACBC-4E28-8D0F-D6CF02DF84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07388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 smtClean="0"/>
              <a:t>Begrüßung</a:t>
            </a:r>
          </a:p>
          <a:p>
            <a:r>
              <a:rPr lang="de-DE" b="1" dirty="0" smtClean="0"/>
              <a:t>Kurze Vorstellung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2917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LUSD-Support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9947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LUSD-Forum und Anleitungen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3381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LUSD-Forum und Anleitungen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5019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Verabschiedung</a:t>
            </a:r>
          </a:p>
          <a:p>
            <a:endParaRPr lang="de-DE" dirty="0" smtClean="0"/>
          </a:p>
          <a:p>
            <a:r>
              <a:rPr lang="de-DE" dirty="0" smtClean="0"/>
              <a:t>TN-Bescheinigung</a:t>
            </a:r>
            <a:r>
              <a:rPr lang="de-DE" baseline="0" dirty="0" smtClean="0"/>
              <a:t> wird per Mail zugesandt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455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Verlau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304549" y="2703710"/>
            <a:ext cx="8839452" cy="4154290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85200"/>
            <a:ext cx="8477251" cy="701030"/>
          </a:xfrm>
        </p:spPr>
        <p:txBody>
          <a:bodyPr lIns="0" tIns="72000" rIns="0" bIns="0" anchor="t"/>
          <a:lstStyle>
            <a:lvl1pPr marL="0" indent="0">
              <a:lnSpc>
                <a:spcPts val="2400"/>
              </a:lnSpc>
              <a:spcAft>
                <a:spcPct val="0"/>
              </a:spcAft>
              <a:buFont typeface="Wingdings" pitchFamily="2" charset="2"/>
              <a:buNone/>
              <a:defRPr sz="2200"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2849" y="2702718"/>
            <a:ext cx="2352675" cy="4155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87362" y="893763"/>
            <a:ext cx="8477251" cy="984250"/>
          </a:xfrm>
        </p:spPr>
        <p:txBody>
          <a:bodyPr lIns="0" rIns="0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66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52653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Bild (grafisc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90" b="11538"/>
          <a:stretch/>
        </p:blipFill>
        <p:spPr>
          <a:xfrm>
            <a:off x="1273954" y="2708920"/>
            <a:ext cx="7872904" cy="4176464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DE" noProof="0" dirty="0" smtClean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638"/>
            <a:ext cx="23526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2849" y="21097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8993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Bild (Schül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4" b="9091"/>
          <a:stretch/>
        </p:blipFill>
        <p:spPr>
          <a:xfrm>
            <a:off x="1475656" y="2708920"/>
            <a:ext cx="7668344" cy="4147889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DE" noProof="0" dirty="0" smtClean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638"/>
            <a:ext cx="23526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2849" y="21097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744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Bild (Unterric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68" b="4000"/>
          <a:stretch/>
        </p:blipFill>
        <p:spPr>
          <a:xfrm>
            <a:off x="1403648" y="2709144"/>
            <a:ext cx="7740352" cy="4176240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DE" noProof="0" dirty="0" smtClean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638"/>
            <a:ext cx="23526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2849" y="21097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3910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Lehr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50"/>
          <a:stretch/>
        </p:blipFill>
        <p:spPr>
          <a:xfrm>
            <a:off x="1475656" y="2695180"/>
            <a:ext cx="7668344" cy="4199729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DE" noProof="0" dirty="0" smtClean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6816" y="2699072"/>
            <a:ext cx="2364504" cy="41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4133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eigenem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 userDrawn="1"/>
        </p:nvSpPr>
        <p:spPr>
          <a:xfrm>
            <a:off x="293303" y="2698921"/>
            <a:ext cx="8851646" cy="41760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smtClean="0"/>
              <a:t>[</a:t>
            </a:r>
            <a:r>
              <a:rPr lang="de-DE" sz="3600" baseline="0" dirty="0" smtClean="0"/>
              <a:t> eigenes Bild einfügen ]</a:t>
            </a:r>
            <a:endParaRPr lang="de-DE" sz="3600" dirty="0"/>
          </a:p>
        </p:txBody>
      </p:sp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DE" noProof="0" dirty="0" smtClean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162"/>
            <a:ext cx="2352675" cy="417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247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-Text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1813" y="893763"/>
            <a:ext cx="8432800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rgbClr val="003695"/>
                </a:solidFill>
              </a:defRPr>
            </a:lvl1pPr>
          </a:lstStyle>
          <a:p>
            <a:pPr lvl="0"/>
            <a:r>
              <a:rPr lang="de-DE" smtClean="0"/>
              <a:t>Titelmasterformat durch Klicken bearbeiten</a:t>
            </a:r>
            <a:endParaRPr lang="de-DE" dirty="0" smtClean="0"/>
          </a:p>
        </p:txBody>
      </p:sp>
      <p:sp>
        <p:nvSpPr>
          <p:cNvPr id="28" name="Rectangle 19"/>
          <p:cNvSpPr>
            <a:spLocks noGrp="1" noChangeArrowheads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 anchor="b" anchorCtr="0"/>
          <a:lstStyle>
            <a:lvl1pPr algn="r" eaLnBrk="0" hangingPunct="0">
              <a:defRPr sz="12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53F7101B-21F6-40C2-98AD-31C6E791D7E7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29" name="Rectangle 20"/>
          <p:cNvSpPr>
            <a:spLocks noGrp="1" noChangeArrowheads="1"/>
          </p:cNvSpPr>
          <p:nvPr>
            <p:ph type="ftr" sz="quarter" idx="11"/>
          </p:nvPr>
        </p:nvSpPr>
        <p:spPr>
          <a:xfrm>
            <a:off x="1331913" y="6453188"/>
            <a:ext cx="5976937" cy="288925"/>
          </a:xfrm>
          <a:prstGeom prst="rect">
            <a:avLst/>
          </a:prstGeom>
        </p:spPr>
        <p:txBody>
          <a:bodyPr anchor="b" anchorCtr="0"/>
          <a:lstStyle>
            <a:lvl1pPr eaLnBrk="0" hangingPunct="0">
              <a:defRPr sz="1200" smtClean="0">
                <a:ea typeface="ＭＳ Ｐゴシック" pitchFamily="34" charset="-128"/>
              </a:defRPr>
            </a:lvl1pPr>
          </a:lstStyle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30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lvl1pPr eaLnBrk="0" hangingPunct="0">
              <a:defRPr sz="1400" b="1" smtClean="0">
                <a:solidFill>
                  <a:schemeClr val="bg1">
                    <a:lumMod val="50000"/>
                  </a:schemeClr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fld id="{EF82B18D-C707-4786-8163-FFCD341314A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3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41338" y="2060575"/>
            <a:ext cx="8410575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860432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ndardfolie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296862" y="923925"/>
            <a:ext cx="8847137" cy="1224000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/>
          <p:cNvSpPr/>
          <p:nvPr userDrawn="1"/>
        </p:nvSpPr>
        <p:spPr>
          <a:xfrm>
            <a:off x="293365" y="2106613"/>
            <a:ext cx="8845872" cy="4271540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Picture 12" descr="BL_Logo_2010_klein_rg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738" y="333375"/>
            <a:ext cx="140017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1813" y="893763"/>
            <a:ext cx="8432800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rgbClr val="003695"/>
                </a:solidFill>
              </a:defRPr>
            </a:lvl1pPr>
          </a:lstStyle>
          <a:p>
            <a:pPr lvl="0"/>
            <a:r>
              <a:rPr lang="de-DE" smtClean="0"/>
              <a:t>Titelmasterformat durch Klicken bearbeiten</a:t>
            </a:r>
            <a:endParaRPr lang="de-DE" dirty="0" smtClean="0"/>
          </a:p>
        </p:txBody>
      </p:sp>
      <p:sp>
        <p:nvSpPr>
          <p:cNvPr id="11" name="Rectangle 19"/>
          <p:cNvSpPr>
            <a:spLocks noGrp="1" noChangeArrowheads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 anchor="b" anchorCtr="0"/>
          <a:lstStyle>
            <a:lvl1pPr algn="r" eaLnBrk="0" hangingPunct="0">
              <a:defRPr sz="12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77A3EE17-C3E1-45F6-9550-A686560D8E31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12" name="Rectangle 20"/>
          <p:cNvSpPr>
            <a:spLocks noGrp="1" noChangeArrowheads="1"/>
          </p:cNvSpPr>
          <p:nvPr>
            <p:ph type="ftr" sz="quarter" idx="11"/>
          </p:nvPr>
        </p:nvSpPr>
        <p:spPr>
          <a:xfrm>
            <a:off x="1331913" y="6453188"/>
            <a:ext cx="5976937" cy="288925"/>
          </a:xfrm>
          <a:prstGeom prst="rect">
            <a:avLst/>
          </a:prstGeom>
        </p:spPr>
        <p:txBody>
          <a:bodyPr anchor="b" anchorCtr="0"/>
          <a:lstStyle>
            <a:lvl1pPr eaLnBrk="0" hangingPunct="0">
              <a:defRPr sz="1200" smtClean="0">
                <a:ea typeface="ＭＳ Ｐゴシック" pitchFamily="34" charset="-128"/>
              </a:defRPr>
            </a:lvl1pPr>
          </a:lstStyle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13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lvl1pPr eaLnBrk="0" hangingPunct="0">
              <a:defRPr sz="1400" b="1" smtClean="0">
                <a:solidFill>
                  <a:schemeClr val="bg1">
                    <a:lumMod val="50000"/>
                  </a:schemeClr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fld id="{EF82B18D-C707-4786-8163-FFCD341314A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16" name="Rectangle 30"/>
          <p:cNvSpPr>
            <a:spLocks noChangeAspect="1" noChangeArrowheads="1"/>
          </p:cNvSpPr>
          <p:nvPr userDrawn="1"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7" name="Rectangle 31"/>
          <p:cNvSpPr>
            <a:spLocks noChangeArrowheads="1"/>
          </p:cNvSpPr>
          <p:nvPr userDrawn="1"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8" name="Rectangle 32"/>
          <p:cNvSpPr>
            <a:spLocks noChangeArrowheads="1"/>
          </p:cNvSpPr>
          <p:nvPr userDrawn="1"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19" name="Rectangle 33"/>
          <p:cNvSpPr>
            <a:spLocks noChangeArrowheads="1"/>
          </p:cNvSpPr>
          <p:nvPr userDrawn="1"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20" name="Rectangle 34"/>
          <p:cNvSpPr>
            <a:spLocks noChangeArrowheads="1"/>
          </p:cNvSpPr>
          <p:nvPr userDrawn="1"/>
        </p:nvSpPr>
        <p:spPr bwMode="auto">
          <a:xfrm>
            <a:off x="3175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2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41338" y="2109788"/>
            <a:ext cx="8410575" cy="427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  <p:sp>
        <p:nvSpPr>
          <p:cNvPr id="25" name="Text Box 7"/>
          <p:cNvSpPr txBox="1">
            <a:spLocks noChangeArrowheads="1"/>
          </p:cNvSpPr>
          <p:nvPr userDrawn="1"/>
        </p:nvSpPr>
        <p:spPr bwMode="auto">
          <a:xfrm>
            <a:off x="496888" y="252413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099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971A20C-3425-43E1-BE42-815E1FC42A2F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853429" y="2060848"/>
            <a:ext cx="4102670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539552" y="2060848"/>
            <a:ext cx="4102670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414639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nur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DF09B1C-ADF3-4AC6-82CD-8DD443002CB5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34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28E4D25-EA20-45DB-AC37-DD42E3ED1D72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58762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290190" y="921187"/>
            <a:ext cx="8845872" cy="5469433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CD5FE91-E21C-4B4E-A912-33D9753BD589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44208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E846A69-396E-4EBD-A850-DC875A0E044F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707904" y="914400"/>
            <a:ext cx="5256584" cy="5394920"/>
          </a:xfrm>
        </p:spPr>
        <p:txBody>
          <a:bodyPr>
            <a:normAutofit/>
          </a:bodyPr>
          <a:lstStyle>
            <a:lvl1pPr eaLnBrk="1" latinLnBrk="0" hangingPunct="1">
              <a:defRPr kumimoji="0" lang="de-DE" sz="2400"/>
            </a:lvl1pPr>
            <a:lvl2pPr eaLnBrk="1" latinLnBrk="0" hangingPunct="1">
              <a:defRPr kumimoji="0" lang="de-DE" sz="2000"/>
            </a:lvl2pPr>
            <a:lvl3pPr eaLnBrk="1" latinLnBrk="0" hangingPunct="1">
              <a:defRPr kumimoji="0" lang="de-DE" sz="1800"/>
            </a:lvl3pPr>
            <a:lvl4pPr eaLnBrk="1" latinLnBrk="0" hangingPunct="1">
              <a:defRPr kumimoji="0" lang="de-DE" sz="1600"/>
            </a:lvl4pPr>
            <a:lvl5pPr eaLnBrk="1" latinLnBrk="0" hangingPunct="1">
              <a:defRPr kumimoji="0" lang="de-DE" sz="1600"/>
            </a:lvl5pPr>
            <a:lvl6pPr eaLnBrk="1" latinLnBrk="0" hangingPunct="1">
              <a:defRPr kumimoji="0" lang="de-DE" sz="2000"/>
            </a:lvl6pPr>
            <a:lvl7pPr eaLnBrk="1" latinLnBrk="0" hangingPunct="1">
              <a:defRPr kumimoji="0" lang="de-DE" sz="2000"/>
            </a:lvl7pPr>
            <a:lvl8pPr eaLnBrk="1" latinLnBrk="0" hangingPunct="1">
              <a:defRPr kumimoji="0" lang="de-DE" sz="2000"/>
            </a:lvl8pPr>
            <a:lvl9pPr eaLnBrk="1" latinLnBrk="0" hangingPunct="1">
              <a:defRPr kumimoji="0" lang="de-DE" sz="2000"/>
            </a:lvl9pPr>
          </a:lstStyle>
          <a:p>
            <a:pPr lvl="0" eaLnBrk="1" latinLnBrk="0" hangingPunct="1"/>
            <a:r>
              <a:rPr lang="de-DE" smtClean="0"/>
              <a:t>Formatvorlagen des Textmasters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575" y="1752600"/>
            <a:ext cx="3008313" cy="4556720"/>
          </a:xfrm>
        </p:spPr>
        <p:txBody>
          <a:bodyPr/>
          <a:lstStyle>
            <a:lvl1pPr marL="0" indent="0" eaLnBrk="1" latinLnBrk="0" hangingPunct="1">
              <a:buNone/>
              <a:defRPr kumimoji="0" lang="de-DE" sz="1400"/>
            </a:lvl1pPr>
            <a:lvl2pPr marL="457200" indent="0" eaLnBrk="1" latinLnBrk="0" hangingPunct="1">
              <a:buNone/>
              <a:defRPr kumimoji="0" lang="de-DE" sz="1200"/>
            </a:lvl2pPr>
            <a:lvl3pPr marL="914400" indent="0" eaLnBrk="1" latinLnBrk="0" hangingPunct="1">
              <a:buNone/>
              <a:defRPr kumimoji="0" lang="de-DE" sz="1000"/>
            </a:lvl3pPr>
            <a:lvl4pPr marL="1371600" indent="0" eaLnBrk="1" latinLnBrk="0" hangingPunct="1">
              <a:buNone/>
              <a:defRPr kumimoji="0" lang="de-DE" sz="900"/>
            </a:lvl4pPr>
            <a:lvl5pPr marL="1828800" indent="0" eaLnBrk="1" latinLnBrk="0" hangingPunct="1">
              <a:buNone/>
              <a:defRPr kumimoji="0" lang="de-DE" sz="900"/>
            </a:lvl5pPr>
            <a:lvl6pPr marL="2286000" indent="0" eaLnBrk="1" latinLnBrk="0" hangingPunct="1">
              <a:buNone/>
              <a:defRPr kumimoji="0" lang="de-DE" sz="900"/>
            </a:lvl6pPr>
            <a:lvl7pPr marL="2743200" indent="0" eaLnBrk="1" latinLnBrk="0" hangingPunct="1">
              <a:buNone/>
              <a:defRPr kumimoji="0" lang="de-DE" sz="900"/>
            </a:lvl7pPr>
            <a:lvl8pPr marL="3200400" indent="0" eaLnBrk="1" latinLnBrk="0" hangingPunct="1">
              <a:buNone/>
              <a:defRPr kumimoji="0" lang="de-DE" sz="900"/>
            </a:lvl8pPr>
            <a:lvl9pPr marL="3657600" indent="0" eaLnBrk="1" latinLnBrk="0" hangingPunct="1">
              <a:buNone/>
              <a:defRPr kumimoji="0" lang="de-DE" sz="900"/>
            </a:lvl9pPr>
          </a:lstStyle>
          <a:p>
            <a:pPr lvl="0" eaLnBrk="1" latinLnBrk="0" hangingPunct="1"/>
            <a:r>
              <a:rPr lang="de-DE" smtClean="0"/>
              <a:t>Formatvorlagen des Textmasters bearbeiten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552451" y="893763"/>
            <a:ext cx="3011438" cy="807045"/>
          </a:xfrm>
        </p:spPr>
        <p:txBody>
          <a:bodyPr anchor="t"/>
          <a:lstStyle>
            <a:lvl1pPr>
              <a:defRPr sz="180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3265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geteilt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299713" y="923924"/>
            <a:ext cx="8892479" cy="5457403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4FEEE8D-3947-4DCF-AB9C-933BCF7A2400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707904" y="914400"/>
            <a:ext cx="5256584" cy="5394920"/>
          </a:xfrm>
        </p:spPr>
        <p:txBody>
          <a:bodyPr>
            <a:normAutofit/>
          </a:bodyPr>
          <a:lstStyle>
            <a:lvl1pPr eaLnBrk="1" latinLnBrk="0" hangingPunct="1">
              <a:defRPr kumimoji="0" lang="de-DE" sz="2400"/>
            </a:lvl1pPr>
            <a:lvl2pPr eaLnBrk="1" latinLnBrk="0" hangingPunct="1">
              <a:defRPr kumimoji="0" lang="de-DE" sz="2000"/>
            </a:lvl2pPr>
            <a:lvl3pPr eaLnBrk="1" latinLnBrk="0" hangingPunct="1">
              <a:defRPr kumimoji="0" lang="de-DE" sz="1800"/>
            </a:lvl3pPr>
            <a:lvl4pPr eaLnBrk="1" latinLnBrk="0" hangingPunct="1">
              <a:defRPr kumimoji="0" lang="de-DE" sz="1600"/>
            </a:lvl4pPr>
            <a:lvl5pPr eaLnBrk="1" latinLnBrk="0" hangingPunct="1">
              <a:defRPr kumimoji="0" lang="de-DE" sz="1600"/>
            </a:lvl5pPr>
            <a:lvl6pPr eaLnBrk="1" latinLnBrk="0" hangingPunct="1">
              <a:defRPr kumimoji="0" lang="de-DE" sz="2000"/>
            </a:lvl6pPr>
            <a:lvl7pPr eaLnBrk="1" latinLnBrk="0" hangingPunct="1">
              <a:defRPr kumimoji="0" lang="de-DE" sz="2000"/>
            </a:lvl7pPr>
            <a:lvl8pPr eaLnBrk="1" latinLnBrk="0" hangingPunct="1">
              <a:defRPr kumimoji="0" lang="de-DE" sz="2000"/>
            </a:lvl8pPr>
            <a:lvl9pPr eaLnBrk="1" latinLnBrk="0" hangingPunct="1">
              <a:defRPr kumimoji="0" lang="de-DE" sz="2000"/>
            </a:lvl9pPr>
          </a:lstStyle>
          <a:p>
            <a:pPr lvl="0" eaLnBrk="1" latinLnBrk="0" hangingPunct="1"/>
            <a:r>
              <a:rPr lang="de-DE" smtClean="0"/>
              <a:t>Formatvorlagen des Textmasters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575" y="1752600"/>
            <a:ext cx="3008313" cy="4556720"/>
          </a:xfrm>
        </p:spPr>
        <p:txBody>
          <a:bodyPr/>
          <a:lstStyle>
            <a:lvl1pPr marL="0" indent="0" eaLnBrk="1" latinLnBrk="0" hangingPunct="1">
              <a:buNone/>
              <a:defRPr kumimoji="0" lang="de-DE" sz="1400"/>
            </a:lvl1pPr>
            <a:lvl2pPr marL="457200" indent="0" eaLnBrk="1" latinLnBrk="0" hangingPunct="1">
              <a:buNone/>
              <a:defRPr kumimoji="0" lang="de-DE" sz="1200"/>
            </a:lvl2pPr>
            <a:lvl3pPr marL="914400" indent="0" eaLnBrk="1" latinLnBrk="0" hangingPunct="1">
              <a:buNone/>
              <a:defRPr kumimoji="0" lang="de-DE" sz="1000"/>
            </a:lvl3pPr>
            <a:lvl4pPr marL="1371600" indent="0" eaLnBrk="1" latinLnBrk="0" hangingPunct="1">
              <a:buNone/>
              <a:defRPr kumimoji="0" lang="de-DE" sz="900"/>
            </a:lvl4pPr>
            <a:lvl5pPr marL="1828800" indent="0" eaLnBrk="1" latinLnBrk="0" hangingPunct="1">
              <a:buNone/>
              <a:defRPr kumimoji="0" lang="de-DE" sz="900"/>
            </a:lvl5pPr>
            <a:lvl6pPr marL="2286000" indent="0" eaLnBrk="1" latinLnBrk="0" hangingPunct="1">
              <a:buNone/>
              <a:defRPr kumimoji="0" lang="de-DE" sz="900"/>
            </a:lvl6pPr>
            <a:lvl7pPr marL="2743200" indent="0" eaLnBrk="1" latinLnBrk="0" hangingPunct="1">
              <a:buNone/>
              <a:defRPr kumimoji="0" lang="de-DE" sz="900"/>
            </a:lvl7pPr>
            <a:lvl8pPr marL="3200400" indent="0" eaLnBrk="1" latinLnBrk="0" hangingPunct="1">
              <a:buNone/>
              <a:defRPr kumimoji="0" lang="de-DE" sz="900"/>
            </a:lvl8pPr>
            <a:lvl9pPr marL="3657600" indent="0" eaLnBrk="1" latinLnBrk="0" hangingPunct="1">
              <a:buNone/>
              <a:defRPr kumimoji="0" lang="de-DE" sz="900"/>
            </a:lvl9pPr>
          </a:lstStyle>
          <a:p>
            <a:pPr lvl="0" eaLnBrk="1" latinLnBrk="0" hangingPunct="1"/>
            <a:r>
              <a:rPr lang="de-DE" smtClean="0"/>
              <a:t>Formatvorlagen des Textmasters bearbeiten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552450" y="893763"/>
            <a:ext cx="3011438" cy="807045"/>
          </a:xfrm>
        </p:spPr>
        <p:txBody>
          <a:bodyPr anchor="t"/>
          <a:lstStyle>
            <a:lvl1pPr>
              <a:defRPr sz="180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49796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co-Folie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870598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o-Folie mit Titel und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585120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1813" y="893763"/>
            <a:ext cx="8432800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1338" y="2060575"/>
            <a:ext cx="8410575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pic>
        <p:nvPicPr>
          <p:cNvPr id="1028" name="Picture 12" descr="BL_Logo_2010_klein_rgb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333375"/>
            <a:ext cx="140017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9" name="Gruppieren 2"/>
          <p:cNvGrpSpPr>
            <a:grpSpLocks/>
          </p:cNvGrpSpPr>
          <p:nvPr/>
        </p:nvGrpSpPr>
        <p:grpSpPr bwMode="auto">
          <a:xfrm>
            <a:off x="0" y="333375"/>
            <a:ext cx="290513" cy="2655888"/>
            <a:chOff x="0" y="333375"/>
            <a:chExt cx="290513" cy="2655888"/>
          </a:xfrm>
        </p:grpSpPr>
        <p:sp>
          <p:nvSpPr>
            <p:cNvPr id="1034" name="Rectangle 13"/>
            <p:cNvSpPr>
              <a:spLocks noChangeAspect="1" noChangeArrowheads="1"/>
            </p:cNvSpPr>
            <p:nvPr/>
          </p:nvSpPr>
          <p:spPr bwMode="auto">
            <a:xfrm>
              <a:off x="3175" y="333375"/>
              <a:ext cx="287338" cy="287338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1035" name="Rectangle 14"/>
            <p:cNvSpPr>
              <a:spLocks noChangeArrowheads="1"/>
            </p:cNvSpPr>
            <p:nvPr/>
          </p:nvSpPr>
          <p:spPr bwMode="auto">
            <a:xfrm>
              <a:off x="3175" y="925513"/>
              <a:ext cx="287338" cy="287337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1036" name="Rectangle 15"/>
            <p:cNvSpPr>
              <a:spLocks noChangeArrowheads="1"/>
            </p:cNvSpPr>
            <p:nvPr/>
          </p:nvSpPr>
          <p:spPr bwMode="auto">
            <a:xfrm>
              <a:off x="1588" y="1517650"/>
              <a:ext cx="287337" cy="287338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1037" name="Rectangle 16"/>
            <p:cNvSpPr>
              <a:spLocks noChangeArrowheads="1"/>
            </p:cNvSpPr>
            <p:nvPr/>
          </p:nvSpPr>
          <p:spPr bwMode="auto">
            <a:xfrm>
              <a:off x="0" y="2109788"/>
              <a:ext cx="287338" cy="287337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1038" name="Rectangle 17"/>
            <p:cNvSpPr>
              <a:spLocks noChangeArrowheads="1"/>
            </p:cNvSpPr>
            <p:nvPr/>
          </p:nvSpPr>
          <p:spPr bwMode="auto">
            <a:xfrm>
              <a:off x="1588" y="2701925"/>
              <a:ext cx="287337" cy="287338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15" name="Rectangle 19"/>
          <p:cNvSpPr>
            <a:spLocks noGrp="1" noChangeArrowheads="1"/>
          </p:cNvSpPr>
          <p:nvPr>
            <p:ph type="dt" sz="quarter" idx="2"/>
          </p:nvPr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/>
          <a:lstStyle>
            <a:lvl1pPr algn="r" eaLnBrk="0" hangingPunct="0">
              <a:defRPr sz="12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6BA950AB-B522-4BD9-AAB2-65883FFDB9C4}" type="datetime1">
              <a:rPr lang="de-DE" smtClean="0"/>
              <a:t>03.06.2024</a:t>
            </a:fld>
            <a:endParaRPr lang="de-DE" dirty="0"/>
          </a:p>
        </p:txBody>
      </p:sp>
      <p:sp>
        <p:nvSpPr>
          <p:cNvPr id="16" name="Rectangle 20"/>
          <p:cNvSpPr>
            <a:spLocks noGrp="1" noChangeArrowheads="1"/>
          </p:cNvSpPr>
          <p:nvPr>
            <p:ph type="ftr" sz="quarter" idx="3"/>
          </p:nvPr>
        </p:nvSpPr>
        <p:spPr>
          <a:xfrm>
            <a:off x="1331913" y="6453188"/>
            <a:ext cx="5976937" cy="288925"/>
          </a:xfrm>
          <a:prstGeom prst="rect">
            <a:avLst/>
          </a:prstGeom>
        </p:spPr>
        <p:txBody>
          <a:bodyPr/>
          <a:lstStyle>
            <a:lvl1pPr eaLnBrk="0" hangingPunct="0">
              <a:defRPr sz="1200" smtClean="0">
                <a:ea typeface="ＭＳ Ｐゴシック" pitchFamily="34" charset="-128"/>
              </a:defRPr>
            </a:lvl1pPr>
          </a:lstStyle>
          <a:p>
            <a:pPr algn="r">
              <a:defRPr/>
            </a:pPr>
            <a:r>
              <a:rPr lang="de-DE" smtClean="0"/>
              <a:t>Fußzeile</a:t>
            </a:r>
            <a:endParaRPr lang="de-DE" dirty="0"/>
          </a:p>
        </p:txBody>
      </p:sp>
      <p:sp>
        <p:nvSpPr>
          <p:cNvPr id="17" name="Rectangle 2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lvl1pPr eaLnBrk="0" hangingPunct="0">
              <a:defRPr sz="1400" b="1" smtClean="0">
                <a:solidFill>
                  <a:schemeClr val="bg1">
                    <a:lumMod val="50000"/>
                  </a:schemeClr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fld id="{EF82B18D-C707-4786-8163-FFCD341314A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19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 smtClean="0">
                <a:solidFill>
                  <a:srgbClr val="003695"/>
                </a:solidFill>
              </a:rPr>
              <a:t>Hessisches</a:t>
            </a:r>
            <a:r>
              <a:rPr lang="de-DE" sz="1400" b="1" baseline="0" dirty="0" smtClean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r>
              <a:rPr lang="de-DE" sz="1400" b="1" baseline="0" dirty="0" smtClean="0">
                <a:solidFill>
                  <a:srgbClr val="003695"/>
                </a:solidFill>
              </a:rPr>
              <a:t>für Kultus, Bildung und Chancen</a:t>
            </a:r>
            <a:br>
              <a:rPr lang="de-DE" sz="1400" b="1" baseline="0" dirty="0" smtClean="0">
                <a:solidFill>
                  <a:srgbClr val="003695"/>
                </a:solidFill>
              </a:rPr>
            </a:br>
            <a:endParaRPr lang="de-DE" sz="1200" dirty="0">
              <a:solidFill>
                <a:srgbClr val="003695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73" r:id="rId2"/>
    <p:sldLayoutId id="2147483683" r:id="rId3"/>
    <p:sldLayoutId id="2147483684" r:id="rId4"/>
    <p:sldLayoutId id="2147483671" r:id="rId5"/>
    <p:sldLayoutId id="2147483675" r:id="rId6"/>
    <p:sldLayoutId id="2147483670" r:id="rId7"/>
    <p:sldLayoutId id="2147483666" r:id="rId8"/>
    <p:sldLayoutId id="2147483676" r:id="rId9"/>
    <p:sldLayoutId id="2147483677" r:id="rId10"/>
    <p:sldLayoutId id="2147483680" r:id="rId11"/>
    <p:sldLayoutId id="2147483682" r:id="rId12"/>
    <p:sldLayoutId id="2147483678" r:id="rId13"/>
    <p:sldLayoutId id="2147483681" r:id="rId14"/>
    <p:sldLayoutId id="2147483685" r:id="rId15"/>
    <p:sldLayoutId id="2147483686" r:id="rId1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695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15000"/>
        </a:spcAft>
        <a:buClr>
          <a:srgbClr val="003399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10000"/>
        </a:spcBef>
        <a:spcAft>
          <a:spcPct val="10000"/>
        </a:spcAft>
        <a:buClr>
          <a:srgbClr val="F00000"/>
        </a:buClr>
        <a:buSzPct val="100000"/>
        <a:buFont typeface="Arial" pitchFamily="34" charset="0"/>
        <a:buChar char="»"/>
        <a:defRPr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0"/>
        </a:spcBef>
        <a:spcAft>
          <a:spcPct val="0"/>
        </a:spcAft>
        <a:buClrTx/>
        <a:buFont typeface="Symbol" pitchFamily="18" charset="2"/>
        <a:buChar char="-"/>
        <a:defRPr sz="16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10000"/>
        </a:spcBef>
        <a:spcAft>
          <a:spcPct val="10000"/>
        </a:spcAft>
        <a:buClr>
          <a:schemeClr val="tx1"/>
        </a:buClr>
        <a:buChar char="•"/>
        <a:defRPr sz="1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10000"/>
        </a:spcBef>
        <a:spcAft>
          <a:spcPct val="10000"/>
        </a:spcAft>
        <a:buSzPct val="75000"/>
        <a:buFont typeface="Courier New" pitchFamily="49" charset="0"/>
        <a:buChar char="o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s://digitale-schule.hessen.de/digitale-infrastruktur-und-verwaltung/lehrer-und-schuelerdatenbank-lus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chulehessen.de/lusdanleitungen.ht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kultus.hessen.de/Schuldienst/Fortbildung-Beratung-Evaluation/Fortbildungsangebote-HK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5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buSzPct val="102000"/>
            </a:pPr>
            <a:r>
              <a:rPr lang="de-DE" dirty="0">
                <a:solidFill>
                  <a:srgbClr val="000000"/>
                </a:solidFill>
              </a:rPr>
              <a:t>Fachtag Schulportal Hessen und LUSD am 07.06.2024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Übung macht den Meister – </a:t>
            </a:r>
            <a:br>
              <a:rPr lang="de-DE" dirty="0" smtClean="0"/>
            </a:br>
            <a:r>
              <a:rPr lang="de-DE" dirty="0" smtClean="0"/>
              <a:t>auch in der LUSD</a:t>
            </a:r>
            <a:endParaRPr lang="de-DE" dirty="0"/>
          </a:p>
        </p:txBody>
      </p:sp>
      <p:sp>
        <p:nvSpPr>
          <p:cNvPr id="16" name="Rechteck 15"/>
          <p:cNvSpPr/>
          <p:nvPr/>
        </p:nvSpPr>
        <p:spPr>
          <a:xfrm rot="2020710">
            <a:off x="5891816" y="5331318"/>
            <a:ext cx="52610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80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</a:t>
            </a:r>
            <a:endParaRPr lang="de-DE" sz="8000" b="1" cap="none" spc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491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el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de-DE" dirty="0" smtClean="0"/>
              <a:t>Steffi Gilbert</a:t>
            </a: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	</a:t>
            </a:r>
            <a:r>
              <a:rPr lang="de-DE" sz="1800" dirty="0" smtClean="0"/>
              <a:t>Dozentin</a:t>
            </a:r>
            <a:endParaRPr lang="de-DE" dirty="0"/>
          </a:p>
        </p:txBody>
      </p:sp>
      <p:sp>
        <p:nvSpPr>
          <p:cNvPr id="32" name="Inhaltsplatzhalter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b="1" dirty="0" smtClean="0"/>
          </a:p>
          <a:p>
            <a:endParaRPr lang="de-DE" b="1" dirty="0"/>
          </a:p>
          <a:p>
            <a:endParaRPr lang="de-DE" b="1" dirty="0" smtClean="0"/>
          </a:p>
          <a:p>
            <a:endParaRPr lang="de-DE" b="1" dirty="0"/>
          </a:p>
          <a:p>
            <a:endParaRPr lang="de-DE" b="1" dirty="0" smtClean="0"/>
          </a:p>
          <a:p>
            <a:endParaRPr lang="de-DE" b="1" dirty="0" smtClean="0"/>
          </a:p>
          <a:p>
            <a:endParaRPr lang="de-DE" b="1" dirty="0"/>
          </a:p>
          <a:p>
            <a:r>
              <a:rPr lang="de-DE" b="1" dirty="0" smtClean="0"/>
              <a:t>LUSD Dozentin </a:t>
            </a:r>
            <a:r>
              <a:rPr lang="de-DE" b="1" dirty="0"/>
              <a:t>seit 2021</a:t>
            </a:r>
          </a:p>
          <a:p>
            <a:r>
              <a:rPr lang="de-DE" altLang="de-DE" b="1" dirty="0" smtClean="0"/>
              <a:t>LUSD-Softwaretesterin seit 2014</a:t>
            </a:r>
          </a:p>
          <a:p>
            <a:r>
              <a:rPr lang="de-DE" b="1" dirty="0" smtClean="0"/>
              <a:t>Dozentin </a:t>
            </a:r>
            <a:r>
              <a:rPr lang="de-DE" b="1" dirty="0"/>
              <a:t>für </a:t>
            </a:r>
            <a:r>
              <a:rPr lang="de-DE" b="1" dirty="0" smtClean="0"/>
              <a:t>Schulverwaltungssoftware</a:t>
            </a:r>
            <a:endParaRPr lang="de-DE" b="1" dirty="0"/>
          </a:p>
          <a:p>
            <a:endParaRPr lang="de-DE" dirty="0"/>
          </a:p>
        </p:txBody>
      </p:sp>
      <p:pic>
        <p:nvPicPr>
          <p:cNvPr id="9" name="Inhaltsplatzhalter 8"/>
          <p:cNvPicPr>
            <a:picLocks noGrp="1" noChangeAspect="1"/>
          </p:cNvPicPr>
          <p:nvPr>
            <p:ph idx="13"/>
          </p:nvPr>
        </p:nvPicPr>
        <p:blipFill rotWithShape="1">
          <a:blip r:embed="rId3"/>
          <a:srcRect l="1499" t="4062" b="5225"/>
          <a:stretch/>
        </p:blipFill>
        <p:spPr>
          <a:xfrm>
            <a:off x="633302" y="2060850"/>
            <a:ext cx="3290625" cy="3456382"/>
          </a:xfrm>
          <a:prstGeom prst="rect">
            <a:avLst/>
          </a:prstGeom>
        </p:spPr>
      </p:pic>
      <p:sp>
        <p:nvSpPr>
          <p:cNvPr id="5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06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Wichtige Voraussetzung: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Teilnahme an den Seminaren </a:t>
            </a:r>
            <a:br>
              <a:rPr lang="de-DE" dirty="0" smtClean="0"/>
            </a:br>
            <a:r>
              <a:rPr lang="de-DE" dirty="0" smtClean="0"/>
              <a:t>„LUSD Grundlagen“ und „LUSD-Grundlagen Schülermanagement“</a:t>
            </a:r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	</a:t>
            </a:r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	</a:t>
            </a:r>
            <a:r>
              <a:rPr lang="de-DE" dirty="0" smtClean="0">
                <a:sym typeface="Wingdings" panose="05000000000000000000" pitchFamily="2" charset="2"/>
              </a:rPr>
              <a:t>  Diese Vorkenntnisse werden durch </a:t>
            </a:r>
            <a:r>
              <a:rPr lang="de-DE" i="1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Übung macht den Meister</a:t>
            </a:r>
            <a:r>
              <a:rPr lang="de-DE" dirty="0" smtClean="0">
                <a:sym typeface="Wingdings" panose="05000000000000000000" pitchFamily="2" charset="2"/>
              </a:rPr>
              <a:t>   	aufgegriffen und vertieft.</a:t>
            </a:r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089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Vorgehen in der heutigen Veranstaltung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Sie erhalten die Übungsaufgaben zunächst ohne vorherige Erklärungen.</a:t>
            </a:r>
          </a:p>
          <a:p>
            <a:r>
              <a:rPr lang="de-DE" dirty="0" smtClean="0"/>
              <a:t>Pro Übungsaufgabe haben Sie 2-3 min eigene Bearbeitungszeit.</a:t>
            </a:r>
          </a:p>
          <a:p>
            <a:r>
              <a:rPr lang="de-DE" dirty="0" smtClean="0"/>
              <a:t>Nach einem Übungsblock (gegliedert nach den Menüpunkten der LUSD) erhalten Sie eine live präsentierte Musterlösung. </a:t>
            </a:r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smtClean="0"/>
              <a:t>Erklärung zu den jeweiligen Arbeitsbereichen in der LUSD</a:t>
            </a:r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de-DE" dirty="0" smtClean="0"/>
              <a:t> Sensibilisierung für die übergreifenden Webseiten</a:t>
            </a:r>
          </a:p>
          <a:p>
            <a:pPr marL="0" indent="0">
              <a:buNone/>
            </a:pPr>
            <a:r>
              <a:rPr lang="de-DE" dirty="0"/>
              <a:t>	</a:t>
            </a:r>
            <a:r>
              <a:rPr lang="de-DE" dirty="0" smtClean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de-DE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de-DE" dirty="0" smtClean="0"/>
              <a:t>Auswirkung der erstellten Einträge auf andere Menüpunkte</a:t>
            </a:r>
          </a:p>
          <a:p>
            <a:r>
              <a:rPr lang="de-DE" dirty="0" smtClean="0"/>
              <a:t>Sollten Sie Fragen haben, stellen Sie sie gerne direkt beim Klicken durch die Musterlösung.</a:t>
            </a:r>
          </a:p>
          <a:p>
            <a:r>
              <a:rPr lang="de-DE" dirty="0" smtClean="0"/>
              <a:t>Gegen Ende der Veranstaltung erhalten Sie noch einen Überblick über die weiteren Unterstützungsangebote in der LUSD.</a:t>
            </a:r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58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Übungsaufgaben Überblick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541338" y="1916137"/>
            <a:ext cx="8410575" cy="4321175"/>
          </a:xfrm>
        </p:spPr>
        <p:txBody>
          <a:bodyPr/>
          <a:lstStyle/>
          <a:p>
            <a:r>
              <a:rPr lang="de-DE" b="1" dirty="0"/>
              <a:t>Schule</a:t>
            </a:r>
          </a:p>
          <a:p>
            <a:pPr lvl="0">
              <a:buFont typeface="+mj-lt"/>
              <a:buAutoNum type="arabicPeriod"/>
            </a:pPr>
            <a:r>
              <a:rPr lang="de-DE" sz="1400" dirty="0"/>
              <a:t>Fügen Sie Ihrer Übungsschule eine neue Schulform hinzu. </a:t>
            </a:r>
          </a:p>
          <a:p>
            <a:pPr lvl="0">
              <a:buFont typeface="+mj-lt"/>
              <a:buAutoNum type="arabicPeriod"/>
            </a:pPr>
            <a:r>
              <a:rPr lang="de-DE" sz="1400" dirty="0"/>
              <a:t>Verteilen Sie in der neuen Schulform alle Stufen und Semester. </a:t>
            </a:r>
            <a:endParaRPr lang="de-DE" sz="1400" dirty="0" smtClean="0"/>
          </a:p>
          <a:p>
            <a:pPr lvl="0">
              <a:buFont typeface="+mj-lt"/>
              <a:buAutoNum type="arabicPeriod"/>
            </a:pPr>
            <a:r>
              <a:rPr lang="de-DE" sz="1400" dirty="0" smtClean="0"/>
              <a:t>Ordnen </a:t>
            </a:r>
            <a:r>
              <a:rPr lang="de-DE" sz="1400" dirty="0"/>
              <a:t>Sie Ihrer Übungsschule ein neues Fach der Gruppe Fremdsprachen hinzu.</a:t>
            </a:r>
          </a:p>
          <a:p>
            <a:r>
              <a:rPr lang="de-DE" b="1" dirty="0"/>
              <a:t>Schüler</a:t>
            </a:r>
          </a:p>
          <a:p>
            <a:pPr>
              <a:buFont typeface="+mj-lt"/>
              <a:buAutoNum type="arabicPeriod" startAt="4"/>
            </a:pPr>
            <a:r>
              <a:rPr lang="de-DE" sz="1400" dirty="0"/>
              <a:t>Nehmen Sie einen neuen Schüler auf. Füllen Sie alle Pflichtfelder aus. </a:t>
            </a:r>
          </a:p>
          <a:p>
            <a:pPr>
              <a:buFont typeface="+mj-lt"/>
              <a:buAutoNum type="arabicPeriod" startAt="4"/>
            </a:pPr>
            <a:r>
              <a:rPr lang="de-DE" sz="1400" dirty="0"/>
              <a:t>Suchen und übernehmen Sie Ihren neu angelegten Schüler. Aktivieren Sie den Schüler.</a:t>
            </a:r>
          </a:p>
          <a:p>
            <a:r>
              <a:rPr lang="de-DE" b="1" dirty="0"/>
              <a:t>Unterricht </a:t>
            </a:r>
          </a:p>
          <a:p>
            <a:pPr lvl="0">
              <a:buFont typeface="+mj-lt"/>
              <a:buAutoNum type="arabicPeriod" startAt="6"/>
            </a:pPr>
            <a:r>
              <a:rPr lang="de-DE" sz="1400" dirty="0"/>
              <a:t>Erstellen Sie eine Klasse für die Schulform aus Aufgabe 1.</a:t>
            </a:r>
          </a:p>
          <a:p>
            <a:pPr lvl="0">
              <a:buFont typeface="+mj-lt"/>
              <a:buAutoNum type="arabicPeriod" startAt="6"/>
            </a:pPr>
            <a:r>
              <a:rPr lang="de-DE" sz="1400" dirty="0"/>
              <a:t>Erstellen Sie einen Klassenkurs für die eben angelegte Klasse. </a:t>
            </a:r>
          </a:p>
          <a:p>
            <a:pPr lvl="0">
              <a:buFont typeface="+mj-lt"/>
              <a:buAutoNum type="arabicPeriod" startAt="6"/>
            </a:pPr>
            <a:r>
              <a:rPr lang="de-DE" sz="1400" dirty="0"/>
              <a:t>Ordnen Sie den neuen Schüler der eben erstellten Klasse zu.</a:t>
            </a:r>
          </a:p>
          <a:p>
            <a:r>
              <a:rPr lang="de-DE" b="1" dirty="0"/>
              <a:t>Berichte</a:t>
            </a:r>
          </a:p>
          <a:p>
            <a:pPr>
              <a:buFont typeface="+mj-lt"/>
              <a:buAutoNum type="arabicPeriod" startAt="9"/>
            </a:pPr>
            <a:r>
              <a:rPr lang="de-DE" sz="1400" dirty="0"/>
              <a:t>Erstellen Sie den Bericht „Klassenliste“ im Excel Format.</a:t>
            </a:r>
          </a:p>
          <a:p>
            <a:pPr>
              <a:buFont typeface="+mj-lt"/>
              <a:buAutoNum type="arabicPeriod" startAt="9"/>
            </a:pPr>
            <a:r>
              <a:rPr lang="de-DE" sz="1400" dirty="0"/>
              <a:t>Nutzen Sie die Schnellsuche für den Bericht „Schülerinfoseite“. Erstellen Sie diesen Bericht im PDF Format.</a:t>
            </a:r>
          </a:p>
          <a:p>
            <a:endParaRPr lang="de-DE" dirty="0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56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Übungsaufgaben zum Menüpunkt Schule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400" dirty="0"/>
              <a:t>Fügen Sie Ihrer Übungsschule eine neue Schulform </a:t>
            </a:r>
            <a:r>
              <a:rPr lang="de-DE" sz="2400" dirty="0" smtClean="0"/>
              <a:t>hinzu.</a:t>
            </a:r>
          </a:p>
          <a:p>
            <a:r>
              <a:rPr lang="de-DE" sz="2400" dirty="0"/>
              <a:t>Verteilen Sie in der neuen Schulform alle Stufen und Semester. </a:t>
            </a:r>
          </a:p>
          <a:p>
            <a:r>
              <a:rPr lang="de-DE" sz="2400" dirty="0"/>
              <a:t>Ordnen Sie Ihrer Übungsschule ein neues Fach der Gruppe Fremdsprachen hinzu.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317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Übungsaufgaben zum </a:t>
            </a:r>
            <a:r>
              <a:rPr lang="de-DE" dirty="0" smtClean="0"/>
              <a:t>Menüpunkt Schüler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400" dirty="0"/>
              <a:t>Nehmen Sie </a:t>
            </a:r>
            <a:r>
              <a:rPr lang="de-DE" sz="2400" dirty="0" smtClean="0"/>
              <a:t>einen </a:t>
            </a:r>
            <a:r>
              <a:rPr lang="de-DE" sz="2400" dirty="0"/>
              <a:t>neuen Schüler auf. Füllen Sie alle Pflichtfelder </a:t>
            </a:r>
            <a:r>
              <a:rPr lang="de-DE" sz="2400" dirty="0" smtClean="0"/>
              <a:t>aus.</a:t>
            </a:r>
          </a:p>
          <a:p>
            <a:r>
              <a:rPr lang="de-DE" sz="2400" dirty="0"/>
              <a:t>Suchen und übernehmen Sie Ihren neu angelegten Schüler. </a:t>
            </a:r>
            <a:endParaRPr lang="de-DE" sz="2400" dirty="0"/>
          </a:p>
          <a:p>
            <a:r>
              <a:rPr lang="de-DE" sz="2400" dirty="0" smtClean="0"/>
              <a:t>Aktivieren </a:t>
            </a:r>
            <a:r>
              <a:rPr lang="de-DE" sz="2400" dirty="0"/>
              <a:t>Sie den Schüler.</a:t>
            </a:r>
          </a:p>
          <a:p>
            <a:endParaRPr lang="de-DE" dirty="0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10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Übungsaufgaben zum </a:t>
            </a:r>
            <a:r>
              <a:rPr lang="de-DE" dirty="0" smtClean="0"/>
              <a:t>Menüpunkt Unterricht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541339" y="2060575"/>
            <a:ext cx="7991102" cy="4321175"/>
          </a:xfrm>
        </p:spPr>
        <p:txBody>
          <a:bodyPr/>
          <a:lstStyle/>
          <a:p>
            <a:r>
              <a:rPr lang="de-DE" sz="2400" dirty="0"/>
              <a:t>Erstellen Sie eine Klasse für die Schulform aus Aufgabe 1.</a:t>
            </a:r>
          </a:p>
          <a:p>
            <a:r>
              <a:rPr lang="de-DE" sz="2400" dirty="0"/>
              <a:t>Erstellen Sie einen Klassenkurs für die eben angelegte </a:t>
            </a:r>
            <a:r>
              <a:rPr lang="de-DE" sz="2400" dirty="0" smtClean="0"/>
              <a:t>Klasse mit dem neu angelegten Fach der Gruppe Fremdsprachen. </a:t>
            </a:r>
            <a:endParaRPr lang="de-DE" sz="2400" dirty="0"/>
          </a:p>
          <a:p>
            <a:r>
              <a:rPr lang="de-DE" sz="2400" dirty="0"/>
              <a:t>Ordnen Sie den neuen Schüler der eben erstellten Klasse zu.</a:t>
            </a:r>
          </a:p>
          <a:p>
            <a:endParaRPr lang="de-DE" dirty="0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656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Übungsaufgaben zum </a:t>
            </a:r>
            <a:r>
              <a:rPr lang="de-DE" dirty="0" smtClean="0"/>
              <a:t>Menüpunkt Berichte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400" dirty="0"/>
              <a:t>Erstellen Sie den Bericht „Klassenliste“ im Excel Format.</a:t>
            </a:r>
          </a:p>
          <a:p>
            <a:r>
              <a:rPr lang="de-DE" sz="2400" dirty="0"/>
              <a:t>Nutzen Sie die Schnellsuche für den Bericht „Schülerinfoseite“. </a:t>
            </a:r>
            <a:br>
              <a:rPr lang="de-DE" sz="2400" dirty="0"/>
            </a:br>
            <a:r>
              <a:rPr lang="de-DE" sz="2400" dirty="0"/>
              <a:t>Erstellen Sie diesen Bericht im PDF Format.</a:t>
            </a:r>
          </a:p>
          <a:p>
            <a:endParaRPr lang="de-DE" dirty="0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568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FEEDBACK über das Befragungsportal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8050D600-3E60-7C0D-5F78-75897D61C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470" y="2996952"/>
            <a:ext cx="2199060" cy="219906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15FECE8A-9E3B-3392-77C8-4C068D967E64}"/>
              </a:ext>
            </a:extLst>
          </p:cNvPr>
          <p:cNvSpPr txBox="1"/>
          <p:nvPr/>
        </p:nvSpPr>
        <p:spPr>
          <a:xfrm>
            <a:off x="8639944" y="659735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>
                <a:solidFill>
                  <a:schemeClr val="bg1">
                    <a:lumMod val="85000"/>
                  </a:schemeClr>
                </a:solidFill>
              </a:rPr>
              <a:t>11 Uhr</a:t>
            </a:r>
          </a:p>
        </p:txBody>
      </p:sp>
      <p:sp>
        <p:nvSpPr>
          <p:cNvPr id="5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640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Helpdesk (LUSD-Support) </a:t>
            </a:r>
            <a:r>
              <a:rPr lang="de-DE" b="0" dirty="0"/>
              <a:t>bei Problemen mit Schul-ID, Übungs-LUSD, produktive LUSD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548439" y="2204607"/>
            <a:ext cx="6307931" cy="3328217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Die Kontaktdaten des </a:t>
            </a:r>
            <a:r>
              <a:rPr lang="de-DE" dirty="0" smtClean="0"/>
              <a:t>Helpdesk </a:t>
            </a:r>
            <a:r>
              <a:rPr lang="de-DE" dirty="0"/>
              <a:t>finden Sie auf der Seite :</a:t>
            </a:r>
          </a:p>
          <a:p>
            <a:endParaRPr lang="de-DE" dirty="0"/>
          </a:p>
          <a:p>
            <a:endParaRPr lang="de-DE" dirty="0"/>
          </a:p>
          <a:p>
            <a:pPr marL="225029" lvl="1" indent="0">
              <a:buNone/>
            </a:pPr>
            <a:endParaRPr lang="de-DE" dirty="0">
              <a:ea typeface="+mn-ea"/>
              <a:cs typeface="+mn-cs"/>
            </a:endParaRP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556" y="2971442"/>
            <a:ext cx="5197157" cy="324340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cxnSp>
        <p:nvCxnSpPr>
          <p:cNvPr id="8" name="Gerade Verbindung mit Pfeil 7"/>
          <p:cNvCxnSpPr/>
          <p:nvPr/>
        </p:nvCxnSpPr>
        <p:spPr>
          <a:xfrm flipH="1">
            <a:off x="5038307" y="5150873"/>
            <a:ext cx="898039" cy="291568"/>
          </a:xfrm>
          <a:prstGeom prst="straightConnector1">
            <a:avLst/>
          </a:prstGeom>
          <a:ln w="57150">
            <a:solidFill>
              <a:srgbClr val="00369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eck 8"/>
          <p:cNvSpPr/>
          <p:nvPr/>
        </p:nvSpPr>
        <p:spPr>
          <a:xfrm>
            <a:off x="4125523" y="4667875"/>
            <a:ext cx="798518" cy="229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 9"/>
          <p:cNvSpPr/>
          <p:nvPr/>
        </p:nvSpPr>
        <p:spPr>
          <a:xfrm>
            <a:off x="4113890" y="5341213"/>
            <a:ext cx="821784" cy="143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feld 3"/>
          <p:cNvSpPr txBox="1"/>
          <p:nvPr/>
        </p:nvSpPr>
        <p:spPr>
          <a:xfrm>
            <a:off x="5964893" y="4799391"/>
            <a:ext cx="18855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/>
              <a:t>Hier können Sie direkt ein </a:t>
            </a:r>
            <a:r>
              <a:rPr lang="de-DE" sz="1050" b="1" dirty="0">
                <a:solidFill>
                  <a:srgbClr val="FF0000"/>
                </a:solidFill>
              </a:rPr>
              <a:t>Ticket</a:t>
            </a:r>
            <a:r>
              <a:rPr lang="de-DE" sz="1050" dirty="0"/>
              <a:t> zur Hilfe eröffnen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5921830" y="3367076"/>
            <a:ext cx="304222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 smtClean="0">
                <a:hlinkClick r:id="rId4"/>
              </a:rPr>
              <a:t>https://digitale-schule.hessen.de/digitale-infrastruktur-und-verwaltung/lehrer-und-schuelerdatenbank-lusd</a:t>
            </a:r>
            <a:r>
              <a:rPr lang="de-DE" sz="1050" dirty="0" smtClean="0"/>
              <a:t> </a:t>
            </a:r>
            <a:endParaRPr lang="de-DE" sz="105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8979" y="5230459"/>
            <a:ext cx="736846" cy="736846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636556" y="3054526"/>
            <a:ext cx="5197157" cy="13294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winkelter Verbinder 12"/>
          <p:cNvCxnSpPr/>
          <p:nvPr/>
        </p:nvCxnSpPr>
        <p:spPr>
          <a:xfrm rot="10800000">
            <a:off x="3631086" y="3003203"/>
            <a:ext cx="2892827" cy="349135"/>
          </a:xfrm>
          <a:prstGeom prst="bentConnector3">
            <a:avLst>
              <a:gd name="adj1" fmla="val -287"/>
            </a:avLst>
          </a:prstGeom>
          <a:ln w="57150">
            <a:solidFill>
              <a:srgbClr val="00369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32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LUSD-Anleitungen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467544" y="1916137"/>
            <a:ext cx="8410575" cy="4321175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Wichtige Informationen und LUSD Anleitungen finden Sie unter: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577" y="2692558"/>
            <a:ext cx="5760640" cy="377226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2" name="Rechteck 11"/>
          <p:cNvSpPr/>
          <p:nvPr/>
        </p:nvSpPr>
        <p:spPr>
          <a:xfrm>
            <a:off x="464501" y="2184097"/>
            <a:ext cx="5242141" cy="3977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000" u="sng" dirty="0">
                <a:solidFill>
                  <a:srgbClr val="0000FF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https://schulehessen.de/lusdanleitungen.htm</a:t>
            </a:r>
            <a:endParaRPr lang="de-DE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561577" y="2833432"/>
            <a:ext cx="5762260" cy="120031"/>
          </a:xfrm>
          <a:prstGeom prst="rect">
            <a:avLst/>
          </a:prstGeom>
          <a:solidFill>
            <a:srgbClr val="E7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45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Fortbildungen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Informationen zu Fortbildungen finden Sie:</a:t>
            </a:r>
          </a:p>
          <a:p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576469" y="2425148"/>
            <a:ext cx="91340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004B95"/>
                </a:solidFill>
                <a:hlinkClick r:id="rId3"/>
              </a:rPr>
              <a:t>https://kultus.hessen.de//</a:t>
            </a:r>
            <a:r>
              <a:rPr lang="de-DE" sz="1400" dirty="0" smtClean="0">
                <a:solidFill>
                  <a:srgbClr val="004B95"/>
                </a:solidFill>
                <a:hlinkClick r:id="rId3"/>
              </a:rPr>
              <a:t>Schuldienst/Fortbildung-Beratung-Evaluation/Fortbildungsangebote-HKM</a:t>
            </a:r>
            <a:r>
              <a:rPr lang="de-DE" sz="1400" dirty="0" smtClean="0">
                <a:solidFill>
                  <a:srgbClr val="004B95"/>
                </a:solidFill>
              </a:rPr>
              <a:t> </a:t>
            </a:r>
            <a:endParaRPr lang="de-DE" sz="1400" dirty="0">
              <a:solidFill>
                <a:srgbClr val="004B95"/>
              </a:solidFill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6451" y="2795133"/>
            <a:ext cx="4473436" cy="384420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" name="Textfeld 1"/>
          <p:cNvSpPr txBox="1"/>
          <p:nvPr/>
        </p:nvSpPr>
        <p:spPr>
          <a:xfrm>
            <a:off x="6351105" y="5257800"/>
            <a:ext cx="2613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Wenn Sie eine </a:t>
            </a:r>
            <a:r>
              <a:rPr lang="de-DE" sz="1200" b="1" dirty="0"/>
              <a:t>Veranstaltungsnummer</a:t>
            </a:r>
            <a:r>
              <a:rPr lang="de-DE" sz="1200" dirty="0"/>
              <a:t> haben, bitte hier </a:t>
            </a:r>
            <a:r>
              <a:rPr lang="de-DE" sz="1200" dirty="0" smtClean="0"/>
              <a:t>eintragen.</a:t>
            </a:r>
            <a:endParaRPr lang="de-DE" sz="1200" dirty="0"/>
          </a:p>
        </p:txBody>
      </p:sp>
      <p:sp>
        <p:nvSpPr>
          <p:cNvPr id="4" name="Textfeld 3"/>
          <p:cNvSpPr txBox="1"/>
          <p:nvPr/>
        </p:nvSpPr>
        <p:spPr>
          <a:xfrm>
            <a:off x="288234" y="4154556"/>
            <a:ext cx="14908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Wenn Sie </a:t>
            </a:r>
            <a:r>
              <a:rPr lang="de-DE" sz="1200" b="1" dirty="0"/>
              <a:t>alle</a:t>
            </a:r>
            <a:r>
              <a:rPr lang="de-DE" sz="1200" dirty="0"/>
              <a:t> angebotenen  </a:t>
            </a:r>
            <a:r>
              <a:rPr lang="de-DE" sz="1200" b="1" dirty="0"/>
              <a:t>LUSD Schulungen </a:t>
            </a:r>
            <a:r>
              <a:rPr lang="de-DE" sz="1200" dirty="0"/>
              <a:t>sehen möchten, markieren Sie bitte das Hessische Ministerium für Kultus, Bildung und </a:t>
            </a:r>
            <a:r>
              <a:rPr lang="de-DE" sz="1200" dirty="0" smtClean="0"/>
              <a:t>Chancen. </a:t>
            </a:r>
            <a:endParaRPr lang="de-DE" sz="1200" dirty="0"/>
          </a:p>
        </p:txBody>
      </p:sp>
      <p:cxnSp>
        <p:nvCxnSpPr>
          <p:cNvPr id="9" name="Gerade Verbindung mit Pfeil 8"/>
          <p:cNvCxnSpPr/>
          <p:nvPr/>
        </p:nvCxnSpPr>
        <p:spPr>
          <a:xfrm>
            <a:off x="1451113" y="4880113"/>
            <a:ext cx="944217" cy="2186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2" idx="1"/>
          </p:cNvCxnSpPr>
          <p:nvPr/>
        </p:nvCxnSpPr>
        <p:spPr>
          <a:xfrm flipH="1">
            <a:off x="5158409" y="5580966"/>
            <a:ext cx="1192696" cy="9291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5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482236" y="1428802"/>
            <a:ext cx="5469678" cy="4321175"/>
          </a:xfrm>
        </p:spPr>
        <p:txBody>
          <a:bodyPr/>
          <a:lstStyle/>
          <a:p>
            <a:pPr marL="0" indent="0" algn="ctr">
              <a:buNone/>
            </a:pPr>
            <a:endParaRPr lang="de-DE" sz="28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de-DE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Vielen </a:t>
            </a:r>
            <a:r>
              <a:rPr lang="de-DE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Dank für </a:t>
            </a:r>
            <a:endParaRPr lang="de-DE" sz="3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ctr">
              <a:buNone/>
            </a:pPr>
            <a:r>
              <a:rPr lang="de-DE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Ihre Aufmerksamkeit</a:t>
            </a:r>
          </a:p>
          <a:p>
            <a:pPr marL="0" indent="0" algn="ctr">
              <a:buNone/>
            </a:pPr>
            <a:r>
              <a:rPr lang="de-DE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</a:t>
            </a:r>
            <a:r>
              <a:rPr lang="de-DE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nd bis zur nächsten Schulung!</a:t>
            </a:r>
          </a:p>
          <a:p>
            <a:pPr marL="0" indent="0" algn="ctr">
              <a:buNone/>
            </a:pPr>
            <a:endParaRPr lang="de-DE" sz="3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ctr">
              <a:buNone/>
            </a:pPr>
            <a:r>
              <a:rPr lang="de-DE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Ihre</a:t>
            </a:r>
          </a:p>
          <a:p>
            <a:pPr marL="0" indent="0" algn="ctr">
              <a:buNone/>
            </a:pPr>
            <a:r>
              <a:rPr lang="de-DE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Steffi Gilbert</a:t>
            </a:r>
            <a:endParaRPr lang="de-DE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685800" lvl="2" indent="0">
              <a:buNone/>
            </a:pP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39" y="2111425"/>
            <a:ext cx="3160326" cy="3279350"/>
          </a:xfrm>
          <a:prstGeom prst="rect">
            <a:avLst/>
          </a:prstGeom>
        </p:spPr>
      </p:pic>
      <p:sp>
        <p:nvSpPr>
          <p:cNvPr id="5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9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Anhang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Datumsplatzhalter 2"/>
          <p:cNvSpPr>
            <a:spLocks noGrp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07.06.2024</a:t>
            </a:r>
            <a:endParaRPr lang="de-DE" dirty="0"/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860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2149" y="1268760"/>
          <a:ext cx="8691851" cy="463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Präsentation" r:id="rId3" imgW="6350040" imgH="3571920" progId="PowerPoint.Show.12">
                  <p:embed/>
                </p:oleObj>
              </mc:Choice>
              <mc:Fallback>
                <p:oleObj name="Präsentation" r:id="rId3" imgW="6350040" imgH="3571920" progId="PowerPoint.Show.12">
                  <p:embed/>
                  <p:pic>
                    <p:nvPicPr>
                      <p:cNvPr id="2" name="Objekt 1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2149" y="1268760"/>
                        <a:ext cx="8691851" cy="46301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umsplatzhalter 2"/>
          <p:cNvSpPr txBox="1">
            <a:spLocks/>
          </p:cNvSpPr>
          <p:nvPr/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de-DE" sz="1200" dirty="0" smtClean="0"/>
              <a:t>07.06.2024</a:t>
            </a:r>
            <a:endParaRPr lang="de-DE" sz="1200" dirty="0"/>
          </a:p>
        </p:txBody>
      </p:sp>
      <p:sp>
        <p:nvSpPr>
          <p:cNvPr id="4" name="Foliennummernplatzhalter 4"/>
          <p:cNvSpPr txBox="1">
            <a:spLocks/>
          </p:cNvSpPr>
          <p:nvPr/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EF82B18D-C707-4786-8163-FFCD341314AB}" type="slidenum">
              <a:rPr lang="de-DE" sz="1200" smtClean="0"/>
              <a:pPr>
                <a:defRPr/>
              </a:pPr>
              <a:t>16</a:t>
            </a:fld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156947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13" y="2141071"/>
            <a:ext cx="7807931" cy="4085162"/>
          </a:xfrm>
          <a:prstGeom prst="rect">
            <a:avLst/>
          </a:prstGeom>
        </p:spPr>
      </p:pic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Schüler-Statuskonzept </a:t>
            </a:r>
            <a:r>
              <a:rPr lang="de-DE" dirty="0"/>
              <a:t>in der </a:t>
            </a:r>
            <a:r>
              <a:rPr lang="de-DE" dirty="0" smtClean="0"/>
              <a:t>LUSD</a:t>
            </a:r>
            <a:endParaRPr lang="de-DE" dirty="0"/>
          </a:p>
        </p:txBody>
      </p:sp>
      <p:sp>
        <p:nvSpPr>
          <p:cNvPr id="4" name="Datumsplatzhalter 2"/>
          <p:cNvSpPr txBox="1">
            <a:spLocks/>
          </p:cNvSpPr>
          <p:nvPr/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de-DE" sz="1200" dirty="0" smtClean="0"/>
              <a:t>07.06.2024</a:t>
            </a:r>
            <a:endParaRPr lang="de-DE" sz="1200" dirty="0"/>
          </a:p>
        </p:txBody>
      </p:sp>
      <p:sp>
        <p:nvSpPr>
          <p:cNvPr id="5" name="Foliennummernplatzhalter 4"/>
          <p:cNvSpPr txBox="1">
            <a:spLocks/>
          </p:cNvSpPr>
          <p:nvPr/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EF82B18D-C707-4786-8163-FFCD341314AB}" type="slidenum">
              <a:rPr lang="de-DE" sz="1200" smtClean="0"/>
              <a:pPr>
                <a:defRPr/>
              </a:pPr>
              <a:t>17</a:t>
            </a:fld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191860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KM_GrunddesignPPT">
  <a:themeElements>
    <a:clrScheme name="ppt-Vorlage_IQ-Standard_2011 15">
      <a:dk1>
        <a:srgbClr val="000000"/>
      </a:dk1>
      <a:lt1>
        <a:srgbClr val="FFFFFF"/>
      </a:lt1>
      <a:dk2>
        <a:srgbClr val="004B95"/>
      </a:dk2>
      <a:lt2>
        <a:srgbClr val="C0C0C0"/>
      </a:lt2>
      <a:accent1>
        <a:srgbClr val="799BC5"/>
      </a:accent1>
      <a:accent2>
        <a:srgbClr val="DB2D36"/>
      </a:accent2>
      <a:accent3>
        <a:srgbClr val="FFFFFF"/>
      </a:accent3>
      <a:accent4>
        <a:srgbClr val="000000"/>
      </a:accent4>
      <a:accent5>
        <a:srgbClr val="BECBDF"/>
      </a:accent5>
      <a:accent6>
        <a:srgbClr val="C62830"/>
      </a:accent6>
      <a:hlink>
        <a:srgbClr val="004B95"/>
      </a:hlink>
      <a:folHlink>
        <a:srgbClr val="808080"/>
      </a:folHlink>
    </a:clrScheme>
    <a:fontScheme name="ppt-Vorlage_IQ-Standard_20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t-Vorlage_IQ-Standard_2011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799BC5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E70000"/>
        </a:accent6>
        <a:hlink>
          <a:srgbClr val="0033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2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CCDE2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DAE3EE"/>
        </a:accent5>
        <a:accent6>
          <a:srgbClr val="E70000"/>
        </a:accent6>
        <a:hlink>
          <a:srgbClr val="0033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799BC5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C62830"/>
        </a:accent6>
        <a:hlink>
          <a:srgbClr val="0033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799BC5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C62830"/>
        </a:accent6>
        <a:hlink>
          <a:srgbClr val="004B95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5">
        <a:dk1>
          <a:srgbClr val="000000"/>
        </a:dk1>
        <a:lt1>
          <a:srgbClr val="FFFFFF"/>
        </a:lt1>
        <a:dk2>
          <a:srgbClr val="004B95"/>
        </a:dk2>
        <a:lt2>
          <a:srgbClr val="C0C0C0"/>
        </a:lt2>
        <a:accent1>
          <a:srgbClr val="799BC5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C62830"/>
        </a:accent6>
        <a:hlink>
          <a:srgbClr val="004B95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6">
        <a:dk1>
          <a:srgbClr val="000000"/>
        </a:dk1>
        <a:lt1>
          <a:srgbClr val="FFFFFF"/>
        </a:lt1>
        <a:dk2>
          <a:srgbClr val="004B95"/>
        </a:dk2>
        <a:lt2>
          <a:srgbClr val="C0C0C0"/>
        </a:lt2>
        <a:accent1>
          <a:srgbClr val="FFCC00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C62830"/>
        </a:accent6>
        <a:hlink>
          <a:srgbClr val="004B95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owerPoint_Vorlage_des_HKM.potx" id="{DDE05AA9-5E3E-4CB0-BD3D-52F2F688410A}" vid="{25436245-8672-46FF-8523-DF5E67203058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318F077F990744797FC794FE0987E57" ma:contentTypeVersion="5" ma:contentTypeDescription="Ein neues Dokument erstellen." ma:contentTypeScope="" ma:versionID="d3580c4b99e74a7144a8a8168bc8041f">
  <xsd:schema xmlns:xsd="http://www.w3.org/2001/XMLSchema" xmlns:xs="http://www.w3.org/2001/XMLSchema" xmlns:p="http://schemas.microsoft.com/office/2006/metadata/properties" xmlns:ns2="6d2354d0-3922-4c34-9c4c-3f483d13e5e0" xmlns:ns3="8637de2c-6bc0-411d-bf65-aa36b7f9c66d" targetNamespace="http://schemas.microsoft.com/office/2006/metadata/properties" ma:root="true" ma:fieldsID="fba504ae1acba81800e5e9a73bf34385" ns2:_="" ns3:_="">
    <xsd:import namespace="6d2354d0-3922-4c34-9c4c-3f483d13e5e0"/>
    <xsd:import namespace="8637de2c-6bc0-411d-bf65-aa36b7f9c66d"/>
    <xsd:element name="properties">
      <xsd:complexType>
        <xsd:sequence>
          <xsd:element name="documentManagement">
            <xsd:complexType>
              <xsd:all>
                <xsd:element ref="ns2:IT_x0020_Anwendung" minOccurs="0"/>
                <xsd:element ref="ns2:Dokumententyp" minOccurs="0"/>
                <xsd:element ref="ns2:Themenbereich" minOccurs="0"/>
                <xsd:element ref="ns2:Spezifizierung_x0020_Themenbereich" minOccurs="0"/>
                <xsd:element ref="ns3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2354d0-3922-4c34-9c4c-3f483d13e5e0" elementFormDefault="qualified">
    <xsd:import namespace="http://schemas.microsoft.com/office/2006/documentManagement/types"/>
    <xsd:import namespace="http://schemas.microsoft.com/office/infopath/2007/PartnerControls"/>
    <xsd:element name="IT_x0020_Anwendung" ma:index="2" nillable="true" ma:displayName="IT Anwendung" ma:internalName="IT_x0020_Anwendung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Übergreifend"/>
                    <xsd:enumeration value="Azure DevOps"/>
                    <xsd:enumeration value="DISAF"/>
                    <xsd:enumeration value="EMD"/>
                    <xsd:enumeration value="ENC"/>
                    <xsd:enumeration value="LUSD"/>
                    <xsd:enumeration value="LUSDIK"/>
                    <xsd:enumeration value="LUSD-Planer"/>
                    <xsd:enumeration value="MS Office"/>
                    <xsd:enumeration value="SAP-HCM"/>
                    <xsd:enumeration value="Schulportal"/>
                    <xsd:enumeration value="SharePoint"/>
                  </xsd:restriction>
                </xsd:simpleType>
              </xsd:element>
            </xsd:sequence>
          </xsd:extension>
        </xsd:complexContent>
      </xsd:complexType>
    </xsd:element>
    <xsd:element name="Dokumententyp" ma:index="3" nillable="true" ma:displayName="Dokumententyp" ma:format="Dropdown" ma:internalName="Dokumententyp">
      <xsd:simpleType>
        <xsd:restriction base="dms:Choice">
          <xsd:enumeration value="Agenda"/>
          <xsd:enumeration value="Analyse"/>
          <xsd:enumeration value="Anlage"/>
          <xsd:enumeration value="Anleitung"/>
          <xsd:enumeration value="Anleitung - kurz"/>
          <xsd:enumeration value="Anleitung - kurz (visuell)"/>
          <xsd:enumeration value="Anleitung - kurz (Text)"/>
          <xsd:enumeration value="Angebot"/>
          <xsd:enumeration value="Anordnung"/>
          <xsd:enumeration value="Anforderung"/>
          <xsd:enumeration value="Anwenderhandbuch"/>
          <xsd:enumeration value="Anwendung"/>
          <xsd:enumeration value="Anwendungsanforderung"/>
          <xsd:enumeration value="Arbeitsliste"/>
          <xsd:enumeration value="Arbeitsdokument"/>
          <xsd:enumeration value="Aufgabe"/>
          <xsd:enumeration value="Beiblatt"/>
          <xsd:enumeration value="Bericht"/>
          <xsd:enumeration value="Beschlussempfehlung"/>
          <xsd:enumeration value="Bescheinigung"/>
          <xsd:enumeration value="Beschreibung"/>
          <xsd:enumeration value="Betriebshandbuch"/>
          <xsd:enumeration value="Bewerbung"/>
          <xsd:enumeration value="Brief"/>
          <xsd:enumeration value="Checkliste"/>
          <xsd:enumeration value="Definitionen"/>
          <xsd:enumeration value="Einverständniserklärung"/>
          <xsd:enumeration value="Entscheidungsvorlage"/>
          <xsd:enumeration value="E-Mail"/>
          <xsd:enumeration value="Ergebnisbericht"/>
          <xsd:enumeration value="Erlass"/>
          <xsd:enumeration value="Fachfeinkonzept"/>
          <xsd:enumeration value="FAQ - Häufige Frage"/>
          <xsd:enumeration value="fehlender Dokumententyp"/>
          <xsd:enumeration value="Feinspezifikation"/>
          <xsd:enumeration value="Formular"/>
          <xsd:enumeration value="Fragenkatalog"/>
          <xsd:enumeration value="Freigabedokument"/>
          <xsd:enumeration value="Hilfsdatei"/>
          <xsd:enumeration value="Information"/>
          <xsd:enumeration value="Konzept"/>
          <xsd:enumeration value="Leitlinie"/>
          <xsd:enumeration value="Liste"/>
          <xsd:enumeration value="Mockup"/>
          <xsd:enumeration value="Muster"/>
          <xsd:enumeration value="Onepager"/>
          <xsd:enumeration value="Onlinehilfedatei"/>
          <xsd:enumeration value="Organigramm"/>
          <xsd:enumeration value="Plan"/>
          <xsd:enumeration value="Portfolioanforderung"/>
          <xsd:enumeration value="Präsentation"/>
          <xsd:enumeration value="Protokoll"/>
          <xsd:enumeration value="Prozessbeschreibung"/>
          <xsd:enumeration value="Projektsteckbrief"/>
          <xsd:enumeration value="Prozessdiagram"/>
          <xsd:enumeration value="Prüfliste"/>
          <xsd:enumeration value="REG-Testfall"/>
          <xsd:enumeration value="Releaseplanung"/>
          <xsd:enumeration value="Richtlinie"/>
          <xsd:enumeration value="Schuleventplan"/>
          <xsd:enumeration value="Schulungsunterlage"/>
          <xsd:enumeration value="Skript"/>
          <xsd:enumeration value="Statusbericht"/>
          <xsd:enumeration value="Technische Spezifikation"/>
          <xsd:enumeration value="Technisches Konzept"/>
          <xsd:enumeration value="Testdaten"/>
          <xsd:enumeration value="Testfall"/>
          <xsd:enumeration value="Testfall - AWF"/>
          <xsd:enumeration value="Testfall - FUN"/>
          <xsd:enumeration value="Testfall - REG"/>
          <xsd:enumeration value="Testfeinplan"/>
          <xsd:enumeration value="Testplan"/>
          <xsd:enumeration value="Ticket"/>
          <xsd:enumeration value="Tutorial"/>
          <xsd:enumeration value="Übersicht"/>
          <xsd:enumeration value="Vereinbarung"/>
          <xsd:enumeration value="Vermerk"/>
          <xsd:enumeration value="Veröffentlichungsvorlage"/>
          <xsd:enumeration value="Verordnung"/>
          <xsd:enumeration value="Vertrag"/>
          <xsd:enumeration value="Vorlage"/>
          <xsd:enumeration value="Wirtschaftlichkeitsberechnung"/>
          <xsd:enumeration value="Wissensdatenbankeintrag (WDB)"/>
        </xsd:restriction>
      </xsd:simpleType>
    </xsd:element>
    <xsd:element name="Themenbereich" ma:index="4" nillable="true" ma:displayName="Themenbereich" ma:format="Dropdown" ma:internalName="Themenbereich">
      <xsd:simpleType>
        <xsd:restriction base="dms:Choice">
          <xsd:enumeration value="Berechtigung"/>
          <xsd:enumeration value="Fachtag SPH+LUSD"/>
          <xsd:enumeration value="Konventionen"/>
          <xsd:enumeration value="Veröffentlichungen"/>
          <xsd:enumeration value="Schuleventplan"/>
          <xsd:enumeration value="Organisation"/>
          <xsd:enumeration value="Schulung"/>
          <xsd:enumeration value="ZArchiv"/>
        </xsd:restriction>
      </xsd:simpleType>
    </xsd:element>
    <xsd:element name="Spezifizierung_x0020_Themenbereich" ma:index="5" nillable="true" ma:displayName="Spezifizierung Themenbereich" ma:format="Dropdown" ma:internalName="Spezifizierung_x0020_Themenbereich">
      <xsd:simpleType>
        <xsd:restriction base="dms:Choice">
          <xsd:enumeration value="Berechtigungskonzept"/>
          <xsd:enumeration value="Prozessklärung"/>
          <xsd:enumeration value="Mitarbeiter"/>
          <xsd:enumeration value="YouTube"/>
          <xsd:enumeration value="Digitale Schule Hessen (Internet)"/>
          <xsd:enumeration value="LUSD-Forum"/>
          <xsd:enumeration value="LUSD Startseite"/>
          <xsd:enumeration value="Mailversand"/>
          <xsd:enumeration value="Verteiler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37de2c-6bc0-411d-bf65-aa36b7f9c66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9" ma:displayName="Inhaltstyp"/>
        <xsd:element ref="dc:title" minOccurs="0" maxOccurs="1" ma:index="1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kumententyp xmlns="6d2354d0-3922-4c34-9c4c-3f483d13e5e0">Präsentation</Dokumententyp>
    <Themenbereich xmlns="6d2354d0-3922-4c34-9c4c-3f483d13e5e0">Fachtag SPH+LUSD</Themenbereich>
    <Spezifizierung_x0020_Themenbereich xmlns="6d2354d0-3922-4c34-9c4c-3f483d13e5e0">Digitale Schule Hessen (Internet)</Spezifizierung_x0020_Themenbereich>
    <IT_x0020_Anwendung xmlns="6d2354d0-3922-4c34-9c4c-3f483d13e5e0"/>
  </documentManagement>
</p:properties>
</file>

<file path=customXml/itemProps1.xml><?xml version="1.0" encoding="utf-8"?>
<ds:datastoreItem xmlns:ds="http://schemas.openxmlformats.org/officeDocument/2006/customXml" ds:itemID="{C82D453B-2CA1-4168-9EBB-96F47DC311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2354d0-3922-4c34-9c4c-3f483d13e5e0"/>
    <ds:schemaRef ds:uri="8637de2c-6bc0-411d-bf65-aa36b7f9c6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209D72-484E-46E5-8AF5-E4C907679F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0017A1-94BC-4394-9852-7E0A4C91927E}">
  <ds:schemaRefs>
    <ds:schemaRef ds:uri="http://schemas.microsoft.com/office/2006/metadata/properties"/>
    <ds:schemaRef ds:uri="8637de2c-6bc0-411d-bf65-aa36b7f9c66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6d2354d0-3922-4c34-9c4c-3f483d13e5e0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PowerPoint_Vorlage_des_HMKB</Template>
  <TotalTime>0</TotalTime>
  <Words>607</Words>
  <Application>Microsoft Office PowerPoint</Application>
  <PresentationFormat>Bildschirmpräsentation (4:3)</PresentationFormat>
  <Paragraphs>128</Paragraphs>
  <Slides>17</Slides>
  <Notes>5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6" baseType="lpstr">
      <vt:lpstr>ＭＳ Ｐゴシック</vt:lpstr>
      <vt:lpstr>Arial</vt:lpstr>
      <vt:lpstr>Calibri</vt:lpstr>
      <vt:lpstr>Courier New</vt:lpstr>
      <vt:lpstr>Symbol</vt:lpstr>
      <vt:lpstr>Times New Roman</vt:lpstr>
      <vt:lpstr>Wingdings</vt:lpstr>
      <vt:lpstr>HKM_GrunddesignPPT</vt:lpstr>
      <vt:lpstr>Präsentation</vt:lpstr>
      <vt:lpstr>Übung macht den Meister –  auch in der LUSD</vt:lpstr>
      <vt:lpstr>Steffi Gilbert  Dozentin</vt:lpstr>
      <vt:lpstr>Wichtige Voraussetzung:</vt:lpstr>
      <vt:lpstr>Vorgehen in der heutigen Veranstaltung</vt:lpstr>
      <vt:lpstr>Übungsaufgaben Überblick</vt:lpstr>
      <vt:lpstr>Übungsaufgaben zum Menüpunkt Schule</vt:lpstr>
      <vt:lpstr>Übungsaufgaben zum Menüpunkt Schüler</vt:lpstr>
      <vt:lpstr>Übungsaufgaben zum Menüpunkt Unterricht</vt:lpstr>
      <vt:lpstr>Übungsaufgaben zum Menüpunkt Berichte</vt:lpstr>
      <vt:lpstr>FEEDBACK über das Befragungsportal</vt:lpstr>
      <vt:lpstr>Helpdesk (LUSD-Support) bei Problemen mit Schul-ID, Übungs-LUSD, produktive LUSD</vt:lpstr>
      <vt:lpstr>LUSD-Anleitungen</vt:lpstr>
      <vt:lpstr>Fortbildungen</vt:lpstr>
      <vt:lpstr>PowerPoint-Präsentation</vt:lpstr>
      <vt:lpstr>Anhang</vt:lpstr>
      <vt:lpstr>PowerPoint-Präsentation</vt:lpstr>
      <vt:lpstr>Schüler-Statuskonzept in der LUSD</vt:lpstr>
    </vt:vector>
  </TitlesOfParts>
  <Company>Land Hessen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LUSD - Leistungserfassung</dc:title>
  <dc:creator>Rudolph, Dominik (HKM)</dc:creator>
  <cp:lastModifiedBy>Billig, Ricarda (HKM)</cp:lastModifiedBy>
  <cp:revision>49</cp:revision>
  <dcterms:created xsi:type="dcterms:W3CDTF">2024-03-12T06:18:55Z</dcterms:created>
  <dcterms:modified xsi:type="dcterms:W3CDTF">2024-06-03T16:54:26Z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0x010100F318F077F990744797FC794FE0987E57</vt:lpwstr>
  </property>
</Properties>
</file>