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4" r:id="rId4"/>
  </p:sldMasterIdLst>
  <p:notesMasterIdLst>
    <p:notesMasterId r:id="rId76"/>
  </p:notesMasterIdLst>
  <p:sldIdLst>
    <p:sldId id="256" r:id="rId5"/>
    <p:sldId id="272" r:id="rId6"/>
    <p:sldId id="283" r:id="rId7"/>
    <p:sldId id="357" r:id="rId8"/>
    <p:sldId id="356" r:id="rId9"/>
    <p:sldId id="319" r:id="rId10"/>
    <p:sldId id="318" r:id="rId11"/>
    <p:sldId id="320" r:id="rId12"/>
    <p:sldId id="284" r:id="rId13"/>
    <p:sldId id="285" r:id="rId14"/>
    <p:sldId id="287" r:id="rId15"/>
    <p:sldId id="288" r:id="rId16"/>
    <p:sldId id="290" r:id="rId17"/>
    <p:sldId id="298" r:id="rId18"/>
    <p:sldId id="302" r:id="rId19"/>
    <p:sldId id="328" r:id="rId20"/>
    <p:sldId id="329" r:id="rId21"/>
    <p:sldId id="330" r:id="rId22"/>
    <p:sldId id="323" r:id="rId23"/>
    <p:sldId id="322" r:id="rId24"/>
    <p:sldId id="327" r:id="rId25"/>
    <p:sldId id="326" r:id="rId26"/>
    <p:sldId id="350" r:id="rId27"/>
    <p:sldId id="299" r:id="rId28"/>
    <p:sldId id="331" r:id="rId29"/>
    <p:sldId id="291" r:id="rId30"/>
    <p:sldId id="300" r:id="rId31"/>
    <p:sldId id="325" r:id="rId32"/>
    <p:sldId id="332" r:id="rId33"/>
    <p:sldId id="301" r:id="rId34"/>
    <p:sldId id="333" r:id="rId35"/>
    <p:sldId id="309" r:id="rId36"/>
    <p:sldId id="348" r:id="rId37"/>
    <p:sldId id="351" r:id="rId38"/>
    <p:sldId id="353" r:id="rId39"/>
    <p:sldId id="334" r:id="rId40"/>
    <p:sldId id="335" r:id="rId41"/>
    <p:sldId id="336" r:id="rId42"/>
    <p:sldId id="337" r:id="rId43"/>
    <p:sldId id="338" r:id="rId44"/>
    <p:sldId id="339" r:id="rId45"/>
    <p:sldId id="342" r:id="rId46"/>
    <p:sldId id="340" r:id="rId47"/>
    <p:sldId id="349" r:id="rId48"/>
    <p:sldId id="341" r:id="rId49"/>
    <p:sldId id="343" r:id="rId50"/>
    <p:sldId id="352" r:id="rId51"/>
    <p:sldId id="347" r:id="rId52"/>
    <p:sldId id="310" r:id="rId53"/>
    <p:sldId id="311" r:id="rId54"/>
    <p:sldId id="303" r:id="rId55"/>
    <p:sldId id="344" r:id="rId56"/>
    <p:sldId id="345" r:id="rId57"/>
    <p:sldId id="346" r:id="rId58"/>
    <p:sldId id="354" r:id="rId59"/>
    <p:sldId id="355" r:id="rId60"/>
    <p:sldId id="358" r:id="rId61"/>
    <p:sldId id="359" r:id="rId62"/>
    <p:sldId id="360" r:id="rId63"/>
    <p:sldId id="361" r:id="rId64"/>
    <p:sldId id="362" r:id="rId65"/>
    <p:sldId id="363" r:id="rId66"/>
    <p:sldId id="364" r:id="rId67"/>
    <p:sldId id="365" r:id="rId68"/>
    <p:sldId id="366" r:id="rId69"/>
    <p:sldId id="367" r:id="rId70"/>
    <p:sldId id="368" r:id="rId71"/>
    <p:sldId id="313" r:id="rId72"/>
    <p:sldId id="314" r:id="rId73"/>
    <p:sldId id="315" r:id="rId74"/>
    <p:sldId id="279" r:id="rId7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B95"/>
    <a:srgbClr val="003695"/>
    <a:srgbClr val="F6F6FF"/>
    <a:srgbClr val="CDD9EA"/>
    <a:srgbClr val="DB2F36"/>
    <a:srgbClr val="DB2D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132" autoAdjust="0"/>
  </p:normalViewPr>
  <p:slideViewPr>
    <p:cSldViewPr>
      <p:cViewPr varScale="1">
        <p:scale>
          <a:sx n="113" d="100"/>
          <a:sy n="113" d="100"/>
        </p:scale>
        <p:origin x="153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27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0BC10CD-ACBC-4E28-8D0F-D6CF02DF8468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407388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/>
              <a:t>Begrüßung</a:t>
            </a:r>
          </a:p>
          <a:p>
            <a:r>
              <a:rPr lang="de-DE" b="1" dirty="0"/>
              <a:t>Kurze Vorstellung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0752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1657264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1156298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1148905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3618000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2855371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36502018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50301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2441129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14233795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1589202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32580173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89439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25057169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7222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857043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535027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113493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44057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16859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215563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6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400" b="1" dirty="0"/>
              <a:t>Aufbau der LUSD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96116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6126155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31737169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24840245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5" name="Notizenplatzhalter 2"/>
          <p:cNvSpPr>
            <a:spLocks noGrp="1"/>
          </p:cNvSpPr>
          <p:nvPr>
            <p:ph type="body" idx="3"/>
          </p:nvPr>
        </p:nvSpPr>
        <p:spPr>
          <a:xfrm>
            <a:off x="497644" y="2743372"/>
            <a:ext cx="5692820" cy="741507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Kenntnisse</a:t>
            </a:r>
          </a:p>
        </p:txBody>
      </p:sp>
    </p:spTree>
    <p:extLst>
      <p:ext uri="{BB962C8B-B14F-4D97-AF65-F5344CB8AC3E}">
        <p14:creationId xmlns:p14="http://schemas.microsoft.com/office/powerpoint/2010/main" val="36018538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77925" y="1233488"/>
            <a:ext cx="4441825" cy="3332162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LUSD-Support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68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649066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LUSD-Forum und Anleitungen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69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2452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LUSD-Forum und Anleitungen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70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76279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Verabschiedung</a:t>
            </a:r>
          </a:p>
          <a:p>
            <a:endParaRPr lang="de-DE" dirty="0"/>
          </a:p>
          <a:p>
            <a:r>
              <a:rPr lang="de-DE" dirty="0"/>
              <a:t>TN-Bescheinigung</a:t>
            </a:r>
            <a:r>
              <a:rPr lang="de-DE" baseline="0" dirty="0"/>
              <a:t> wird per Mail zugesandt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D6D784-215D-44EE-AC7A-8CFFD33A73AF}" type="slidenum">
              <a:rPr lang="de-DE" smtClean="0"/>
              <a:pPr/>
              <a:t>71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455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mit Verlau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/>
          <p:cNvSpPr/>
          <p:nvPr userDrawn="1"/>
        </p:nvSpPr>
        <p:spPr>
          <a:xfrm>
            <a:off x="304549" y="2703710"/>
            <a:ext cx="8839452" cy="4154290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85200"/>
            <a:ext cx="8477251" cy="701030"/>
          </a:xfrm>
        </p:spPr>
        <p:txBody>
          <a:bodyPr lIns="0" tIns="72000" rIns="0" bIns="0" anchor="t"/>
          <a:lstStyle>
            <a:lvl1pPr marL="0" indent="0">
              <a:lnSpc>
                <a:spcPts val="2400"/>
              </a:lnSpc>
              <a:spcAft>
                <a:spcPct val="0"/>
              </a:spcAft>
              <a:buFont typeface="Wingdings" pitchFamily="2" charset="2"/>
              <a:buNone/>
              <a:defRPr sz="2200"/>
            </a:lvl1pPr>
          </a:lstStyle>
          <a:p>
            <a:pPr lvl="0"/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2849" y="2702718"/>
            <a:ext cx="2352675" cy="4155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87362" y="893763"/>
            <a:ext cx="8477251" cy="984250"/>
          </a:xfrm>
        </p:spPr>
        <p:txBody>
          <a:bodyPr lIns="0" rIns="0"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66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5265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Bild (grafisc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90" b="11538"/>
          <a:stretch/>
        </p:blipFill>
        <p:spPr>
          <a:xfrm>
            <a:off x="1273954" y="2708920"/>
            <a:ext cx="7872904" cy="4176464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638"/>
            <a:ext cx="23526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2849" y="21097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18993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Bild (Schül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4" b="9091"/>
          <a:stretch/>
        </p:blipFill>
        <p:spPr>
          <a:xfrm>
            <a:off x="1475656" y="2708920"/>
            <a:ext cx="7668344" cy="4147889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638"/>
            <a:ext cx="23526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2849" y="21097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744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Bild (Unterric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68" b="4000"/>
          <a:stretch/>
        </p:blipFill>
        <p:spPr>
          <a:xfrm>
            <a:off x="1403648" y="2709144"/>
            <a:ext cx="7740352" cy="4176240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638"/>
            <a:ext cx="23526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2849" y="2109787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43910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Lehr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50"/>
          <a:stretch/>
        </p:blipFill>
        <p:spPr>
          <a:xfrm>
            <a:off x="1475656" y="2695180"/>
            <a:ext cx="7668344" cy="4199729"/>
          </a:xfrm>
          <a:prstGeom prst="rect">
            <a:avLst/>
          </a:prstGeom>
        </p:spPr>
      </p:pic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dirty="0" smtClean="0"/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6816" y="2699072"/>
            <a:ext cx="2364504" cy="41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41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 mit eigenem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 userDrawn="1"/>
        </p:nvSpPr>
        <p:spPr>
          <a:xfrm>
            <a:off x="293303" y="2698921"/>
            <a:ext cx="8851646" cy="41760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/>
              <a:t>[</a:t>
            </a:r>
            <a:r>
              <a:rPr lang="de-DE" sz="3600" baseline="0" dirty="0"/>
              <a:t> eigenes Bild einfügen ]</a:t>
            </a:r>
            <a:endParaRPr lang="de-DE" sz="3600" dirty="0"/>
          </a:p>
        </p:txBody>
      </p:sp>
      <p:sp>
        <p:nvSpPr>
          <p:cNvPr id="6" name="Rectangle 30"/>
          <p:cNvSpPr>
            <a:spLocks noChangeAspect="1" noChangeArrowheads="1"/>
          </p:cNvSpPr>
          <p:nvPr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8" name="Rectangle 32"/>
          <p:cNvSpPr>
            <a:spLocks noChangeArrowheads="1"/>
          </p:cNvSpPr>
          <p:nvPr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1587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pic>
        <p:nvPicPr>
          <p:cNvPr id="11" name="Grafik 2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333375"/>
            <a:ext cx="6794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87362" y="1979316"/>
            <a:ext cx="8435975" cy="70103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lang="de-DE" sz="2200" noProof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>
              <a:lnSpc>
                <a:spcPts val="2400"/>
              </a:lnSpc>
              <a:spcAft>
                <a:spcPct val="0"/>
              </a:spcAft>
              <a:buNone/>
            </a:pPr>
            <a:r>
              <a:rPr lang="de-DE" noProof="0"/>
              <a:t>Formatvorlage des Untertitelmasters durch Klicken bearbeiten</a:t>
            </a:r>
            <a:endParaRPr lang="de-DE" noProof="0" dirty="0"/>
          </a:p>
        </p:txBody>
      </p:sp>
      <p:sp>
        <p:nvSpPr>
          <p:cNvPr id="12329" name="Rectangle 41"/>
          <p:cNvSpPr>
            <a:spLocks noGrp="1" noChangeArrowheads="1"/>
          </p:cNvSpPr>
          <p:nvPr>
            <p:ph type="ctrTitle" sz="quarter"/>
          </p:nvPr>
        </p:nvSpPr>
        <p:spPr>
          <a:xfrm>
            <a:off x="484188" y="925513"/>
            <a:ext cx="7688212" cy="99060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lang="de-DE" noProof="0" dirty="0" smtClean="0"/>
            </a:lvl1pPr>
          </a:lstStyle>
          <a:p>
            <a:pPr lvl="0"/>
            <a:r>
              <a:rPr lang="de-DE" noProof="0"/>
              <a:t>Titelmasterformat durch Klicken bearbeiten</a:t>
            </a:r>
            <a:endParaRPr lang="de-DE" noProof="0" dirty="0"/>
          </a:p>
        </p:txBody>
      </p:sp>
      <p:sp>
        <p:nvSpPr>
          <p:cNvPr id="2" name="Rechteck 1"/>
          <p:cNvSpPr/>
          <p:nvPr userDrawn="1"/>
        </p:nvSpPr>
        <p:spPr>
          <a:xfrm>
            <a:off x="336720" y="2713744"/>
            <a:ext cx="2003032" cy="72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40" t="874" r="240" b="874"/>
          <a:stretch/>
        </p:blipFill>
        <p:spPr bwMode="auto">
          <a:xfrm>
            <a:off x="284633" y="2697162"/>
            <a:ext cx="2352675" cy="417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247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-Text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1813" y="893763"/>
            <a:ext cx="8432800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rgbClr val="003695"/>
                </a:solidFill>
              </a:defRPr>
            </a:lvl1pPr>
          </a:lstStyle>
          <a:p>
            <a:pPr lvl="0"/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28" name="Rectangle 19"/>
          <p:cNvSpPr>
            <a:spLocks noGrp="1" noChangeArrowheads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 anchor="b" anchorCtr="0"/>
          <a:lstStyle>
            <a:lvl1pPr algn="r" eaLnBrk="0" hangingPunct="0">
              <a:defRPr sz="12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53F7101B-21F6-40C2-98AD-31C6E791D7E7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29" name="Rectangle 20"/>
          <p:cNvSpPr>
            <a:spLocks noGrp="1" noChangeArrowheads="1"/>
          </p:cNvSpPr>
          <p:nvPr>
            <p:ph type="ftr" sz="quarter" idx="11"/>
          </p:nvPr>
        </p:nvSpPr>
        <p:spPr>
          <a:xfrm>
            <a:off x="1331913" y="6453188"/>
            <a:ext cx="5976937" cy="288925"/>
          </a:xfrm>
          <a:prstGeom prst="rect">
            <a:avLst/>
          </a:prstGeom>
        </p:spPr>
        <p:txBody>
          <a:bodyPr anchor="b" anchorCtr="0"/>
          <a:lstStyle>
            <a:lvl1pPr eaLnBrk="0" hangingPunct="0">
              <a:defRPr sz="1200" smtClean="0">
                <a:ea typeface="ＭＳ Ｐゴシック" pitchFamily="34" charset="-128"/>
              </a:defRPr>
            </a:lvl1pPr>
          </a:lstStyle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30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lvl1pPr eaLnBrk="0" hangingPunct="0">
              <a:defRPr sz="1400" b="1" smtClean="0">
                <a:solidFill>
                  <a:schemeClr val="bg1">
                    <a:lumMod val="50000"/>
                  </a:schemeClr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fld id="{EF82B18D-C707-4786-8163-FFCD341314A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3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41338" y="2060575"/>
            <a:ext cx="8410575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860432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ndardfolie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296862" y="923925"/>
            <a:ext cx="8847137" cy="1224000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2" name="Rechteck 21"/>
          <p:cNvSpPr/>
          <p:nvPr userDrawn="1"/>
        </p:nvSpPr>
        <p:spPr>
          <a:xfrm>
            <a:off x="293365" y="2106613"/>
            <a:ext cx="8845872" cy="4271540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4" name="Picture 12" descr="BL_Logo_2010_klein_rg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738" y="333375"/>
            <a:ext cx="140017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1813" y="893763"/>
            <a:ext cx="8432800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rgbClr val="003695"/>
                </a:solidFill>
              </a:defRPr>
            </a:lvl1pPr>
          </a:lstStyle>
          <a:p>
            <a:pPr lvl="0"/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11" name="Rectangle 19"/>
          <p:cNvSpPr>
            <a:spLocks noGrp="1" noChangeArrowheads="1"/>
          </p:cNvSpPr>
          <p:nvPr>
            <p:ph type="dt" sz="quarter" idx="10"/>
          </p:nvPr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 anchor="b" anchorCtr="0"/>
          <a:lstStyle>
            <a:lvl1pPr algn="r" eaLnBrk="0" hangingPunct="0">
              <a:defRPr sz="12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77A3EE17-C3E1-45F6-9550-A686560D8E31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12" name="Rectangle 20"/>
          <p:cNvSpPr>
            <a:spLocks noGrp="1" noChangeArrowheads="1"/>
          </p:cNvSpPr>
          <p:nvPr>
            <p:ph type="ftr" sz="quarter" idx="11"/>
          </p:nvPr>
        </p:nvSpPr>
        <p:spPr>
          <a:xfrm>
            <a:off x="1331913" y="6453188"/>
            <a:ext cx="5976937" cy="288925"/>
          </a:xfrm>
          <a:prstGeom prst="rect">
            <a:avLst/>
          </a:prstGeom>
        </p:spPr>
        <p:txBody>
          <a:bodyPr anchor="b" anchorCtr="0"/>
          <a:lstStyle>
            <a:lvl1pPr eaLnBrk="0" hangingPunct="0">
              <a:defRPr sz="1200" smtClean="0">
                <a:ea typeface="ＭＳ Ｐゴシック" pitchFamily="34" charset="-128"/>
              </a:defRPr>
            </a:lvl1pPr>
          </a:lstStyle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13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lvl1pPr eaLnBrk="0" hangingPunct="0">
              <a:defRPr sz="1400" b="1" smtClean="0">
                <a:solidFill>
                  <a:schemeClr val="bg1">
                    <a:lumMod val="50000"/>
                  </a:schemeClr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fld id="{EF82B18D-C707-4786-8163-FFCD341314A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16" name="Rectangle 30"/>
          <p:cNvSpPr>
            <a:spLocks noChangeAspect="1" noChangeArrowheads="1"/>
          </p:cNvSpPr>
          <p:nvPr userDrawn="1"/>
        </p:nvSpPr>
        <p:spPr bwMode="auto">
          <a:xfrm>
            <a:off x="3175" y="33337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7" name="Rectangle 31"/>
          <p:cNvSpPr>
            <a:spLocks noChangeArrowheads="1"/>
          </p:cNvSpPr>
          <p:nvPr userDrawn="1"/>
        </p:nvSpPr>
        <p:spPr bwMode="auto">
          <a:xfrm>
            <a:off x="3175" y="925513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8" name="Rectangle 32"/>
          <p:cNvSpPr>
            <a:spLocks noChangeArrowheads="1"/>
          </p:cNvSpPr>
          <p:nvPr userDrawn="1"/>
        </p:nvSpPr>
        <p:spPr bwMode="auto">
          <a:xfrm>
            <a:off x="3175" y="1517650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9" name="Rectangle 33"/>
          <p:cNvSpPr>
            <a:spLocks noChangeArrowheads="1"/>
          </p:cNvSpPr>
          <p:nvPr userDrawn="1"/>
        </p:nvSpPr>
        <p:spPr bwMode="auto">
          <a:xfrm>
            <a:off x="3175" y="2109788"/>
            <a:ext cx="287338" cy="287337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20" name="Rectangle 34"/>
          <p:cNvSpPr>
            <a:spLocks noChangeArrowheads="1"/>
          </p:cNvSpPr>
          <p:nvPr userDrawn="1"/>
        </p:nvSpPr>
        <p:spPr bwMode="auto">
          <a:xfrm>
            <a:off x="3175" y="2701925"/>
            <a:ext cx="287338" cy="287338"/>
          </a:xfrm>
          <a:prstGeom prst="rect">
            <a:avLst/>
          </a:prstGeom>
          <a:solidFill>
            <a:srgbClr val="DB2F36"/>
          </a:solidFill>
          <a:ln w="9525">
            <a:solidFill>
              <a:srgbClr val="DB2F3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2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541338" y="2109788"/>
            <a:ext cx="8410575" cy="427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5" name="Text Box 7"/>
          <p:cNvSpPr txBox="1">
            <a:spLocks noChangeArrowheads="1"/>
          </p:cNvSpPr>
          <p:nvPr userDrawn="1"/>
        </p:nvSpPr>
        <p:spPr bwMode="auto">
          <a:xfrm>
            <a:off x="496888" y="252413"/>
            <a:ext cx="7343775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endParaRPr lang="de-DE" sz="1200" dirty="0">
              <a:solidFill>
                <a:srgbClr val="0036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099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971A20C-3425-43E1-BE42-815E1FC42A2F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853429" y="2060848"/>
            <a:ext cx="4102670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idx="13"/>
          </p:nvPr>
        </p:nvSpPr>
        <p:spPr bwMode="auto">
          <a:xfrm>
            <a:off x="539552" y="2060848"/>
            <a:ext cx="4102670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639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nur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DF09B1C-ADF3-4AC6-82CD-8DD443002CB5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34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28E4D25-EA20-45DB-AC37-DD42E3ED1D72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58762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o-Folie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290190" y="921187"/>
            <a:ext cx="8845872" cy="5469433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CD5FE91-E21C-4B4E-A912-33D9753BD589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44208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E846A69-396E-4EBD-A850-DC875A0E044F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707904" y="914400"/>
            <a:ext cx="5256584" cy="5394920"/>
          </a:xfrm>
        </p:spPr>
        <p:txBody>
          <a:bodyPr>
            <a:normAutofit/>
          </a:bodyPr>
          <a:lstStyle>
            <a:lvl1pPr eaLnBrk="1" latinLnBrk="0" hangingPunct="1">
              <a:defRPr kumimoji="0" lang="de-DE" sz="2400"/>
            </a:lvl1pPr>
            <a:lvl2pPr eaLnBrk="1" latinLnBrk="0" hangingPunct="1">
              <a:defRPr kumimoji="0" lang="de-DE" sz="2000"/>
            </a:lvl2pPr>
            <a:lvl3pPr eaLnBrk="1" latinLnBrk="0" hangingPunct="1">
              <a:defRPr kumimoji="0" lang="de-DE" sz="1800"/>
            </a:lvl3pPr>
            <a:lvl4pPr eaLnBrk="1" latinLnBrk="0" hangingPunct="1">
              <a:defRPr kumimoji="0" lang="de-DE" sz="1600"/>
            </a:lvl4pPr>
            <a:lvl5pPr eaLnBrk="1" latinLnBrk="0" hangingPunct="1">
              <a:defRPr kumimoji="0" lang="de-DE" sz="1600"/>
            </a:lvl5pPr>
            <a:lvl6pPr eaLnBrk="1" latinLnBrk="0" hangingPunct="1">
              <a:defRPr kumimoji="0" lang="de-DE" sz="2000"/>
            </a:lvl6pPr>
            <a:lvl7pPr eaLnBrk="1" latinLnBrk="0" hangingPunct="1">
              <a:defRPr kumimoji="0" lang="de-DE" sz="2000"/>
            </a:lvl7pPr>
            <a:lvl8pPr eaLnBrk="1" latinLnBrk="0" hangingPunct="1">
              <a:defRPr kumimoji="0" lang="de-DE" sz="2000"/>
            </a:lvl8pPr>
            <a:lvl9pPr eaLnBrk="1" latinLnBrk="0" hangingPunct="1">
              <a:defRPr kumimoji="0" lang="de-DE" sz="2000"/>
            </a:lvl9pPr>
          </a:lstStyle>
          <a:p>
            <a:pPr lvl="0" eaLnBrk="1" latinLnBrk="0" hangingPunct="1"/>
            <a:r>
              <a:rPr lang="de-DE"/>
              <a:t>Formatvorlagen des Textmasters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575" y="1752600"/>
            <a:ext cx="3008313" cy="4556720"/>
          </a:xfrm>
        </p:spPr>
        <p:txBody>
          <a:bodyPr/>
          <a:lstStyle>
            <a:lvl1pPr marL="0" indent="0" eaLnBrk="1" latinLnBrk="0" hangingPunct="1">
              <a:buNone/>
              <a:defRPr kumimoji="0" lang="de-DE" sz="1400"/>
            </a:lvl1pPr>
            <a:lvl2pPr marL="457200" indent="0" eaLnBrk="1" latinLnBrk="0" hangingPunct="1">
              <a:buNone/>
              <a:defRPr kumimoji="0" lang="de-DE" sz="1200"/>
            </a:lvl2pPr>
            <a:lvl3pPr marL="914400" indent="0" eaLnBrk="1" latinLnBrk="0" hangingPunct="1">
              <a:buNone/>
              <a:defRPr kumimoji="0" lang="de-DE" sz="1000"/>
            </a:lvl3pPr>
            <a:lvl4pPr marL="1371600" indent="0" eaLnBrk="1" latinLnBrk="0" hangingPunct="1">
              <a:buNone/>
              <a:defRPr kumimoji="0" lang="de-DE" sz="900"/>
            </a:lvl4pPr>
            <a:lvl5pPr marL="1828800" indent="0" eaLnBrk="1" latinLnBrk="0" hangingPunct="1">
              <a:buNone/>
              <a:defRPr kumimoji="0" lang="de-DE" sz="900"/>
            </a:lvl5pPr>
            <a:lvl6pPr marL="2286000" indent="0" eaLnBrk="1" latinLnBrk="0" hangingPunct="1">
              <a:buNone/>
              <a:defRPr kumimoji="0" lang="de-DE" sz="900"/>
            </a:lvl6pPr>
            <a:lvl7pPr marL="2743200" indent="0" eaLnBrk="1" latinLnBrk="0" hangingPunct="1">
              <a:buNone/>
              <a:defRPr kumimoji="0" lang="de-DE" sz="900"/>
            </a:lvl7pPr>
            <a:lvl8pPr marL="3200400" indent="0" eaLnBrk="1" latinLnBrk="0" hangingPunct="1">
              <a:buNone/>
              <a:defRPr kumimoji="0" lang="de-DE" sz="900"/>
            </a:lvl8pPr>
            <a:lvl9pPr marL="3657600" indent="0" eaLnBrk="1" latinLnBrk="0" hangingPunct="1">
              <a:buNone/>
              <a:defRPr kumimoji="0" lang="de-DE" sz="900"/>
            </a:lvl9pPr>
          </a:lstStyle>
          <a:p>
            <a:pPr lvl="0" eaLnBrk="1" latinLnBrk="0" hangingPunct="1"/>
            <a:r>
              <a:rPr lang="de-DE"/>
              <a:t>Formatvorlagen des Textmasters bearbeiten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552451" y="893763"/>
            <a:ext cx="3011438" cy="807045"/>
          </a:xfrm>
        </p:spPr>
        <p:txBody>
          <a:bodyPr anchor="t"/>
          <a:lstStyle>
            <a:lvl1pPr>
              <a:defRPr sz="1800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32651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folie zweigeteilt mit 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299713" y="923924"/>
            <a:ext cx="8892479" cy="5457403"/>
          </a:xfrm>
          <a:prstGeom prst="rect">
            <a:avLst/>
          </a:prstGeom>
          <a:gradFill flip="none" rotWithShape="1">
            <a:gsLst>
              <a:gs pos="0">
                <a:srgbClr val="004B95"/>
              </a:gs>
              <a:gs pos="100000">
                <a:srgbClr val="F6F6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4FEEE8D-3947-4DCF-AB9C-933BCF7A2400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707904" y="914400"/>
            <a:ext cx="5256584" cy="5394920"/>
          </a:xfrm>
        </p:spPr>
        <p:txBody>
          <a:bodyPr>
            <a:normAutofit/>
          </a:bodyPr>
          <a:lstStyle>
            <a:lvl1pPr eaLnBrk="1" latinLnBrk="0" hangingPunct="1">
              <a:defRPr kumimoji="0" lang="de-DE" sz="2400"/>
            </a:lvl1pPr>
            <a:lvl2pPr eaLnBrk="1" latinLnBrk="0" hangingPunct="1">
              <a:defRPr kumimoji="0" lang="de-DE" sz="2000"/>
            </a:lvl2pPr>
            <a:lvl3pPr eaLnBrk="1" latinLnBrk="0" hangingPunct="1">
              <a:defRPr kumimoji="0" lang="de-DE" sz="1800"/>
            </a:lvl3pPr>
            <a:lvl4pPr eaLnBrk="1" latinLnBrk="0" hangingPunct="1">
              <a:defRPr kumimoji="0" lang="de-DE" sz="1600"/>
            </a:lvl4pPr>
            <a:lvl5pPr eaLnBrk="1" latinLnBrk="0" hangingPunct="1">
              <a:defRPr kumimoji="0" lang="de-DE" sz="1600"/>
            </a:lvl5pPr>
            <a:lvl6pPr eaLnBrk="1" latinLnBrk="0" hangingPunct="1">
              <a:defRPr kumimoji="0" lang="de-DE" sz="2000"/>
            </a:lvl6pPr>
            <a:lvl7pPr eaLnBrk="1" latinLnBrk="0" hangingPunct="1">
              <a:defRPr kumimoji="0" lang="de-DE" sz="2000"/>
            </a:lvl7pPr>
            <a:lvl8pPr eaLnBrk="1" latinLnBrk="0" hangingPunct="1">
              <a:defRPr kumimoji="0" lang="de-DE" sz="2000"/>
            </a:lvl8pPr>
            <a:lvl9pPr eaLnBrk="1" latinLnBrk="0" hangingPunct="1">
              <a:defRPr kumimoji="0" lang="de-DE" sz="2000"/>
            </a:lvl9pPr>
          </a:lstStyle>
          <a:p>
            <a:pPr lvl="0" eaLnBrk="1" latinLnBrk="0" hangingPunct="1"/>
            <a:r>
              <a:rPr lang="de-DE"/>
              <a:t>Formatvorlagen des Textmasters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575" y="1752600"/>
            <a:ext cx="3008313" cy="4556720"/>
          </a:xfrm>
        </p:spPr>
        <p:txBody>
          <a:bodyPr/>
          <a:lstStyle>
            <a:lvl1pPr marL="0" indent="0" eaLnBrk="1" latinLnBrk="0" hangingPunct="1">
              <a:buNone/>
              <a:defRPr kumimoji="0" lang="de-DE" sz="1400"/>
            </a:lvl1pPr>
            <a:lvl2pPr marL="457200" indent="0" eaLnBrk="1" latinLnBrk="0" hangingPunct="1">
              <a:buNone/>
              <a:defRPr kumimoji="0" lang="de-DE" sz="1200"/>
            </a:lvl2pPr>
            <a:lvl3pPr marL="914400" indent="0" eaLnBrk="1" latinLnBrk="0" hangingPunct="1">
              <a:buNone/>
              <a:defRPr kumimoji="0" lang="de-DE" sz="1000"/>
            </a:lvl3pPr>
            <a:lvl4pPr marL="1371600" indent="0" eaLnBrk="1" latinLnBrk="0" hangingPunct="1">
              <a:buNone/>
              <a:defRPr kumimoji="0" lang="de-DE" sz="900"/>
            </a:lvl4pPr>
            <a:lvl5pPr marL="1828800" indent="0" eaLnBrk="1" latinLnBrk="0" hangingPunct="1">
              <a:buNone/>
              <a:defRPr kumimoji="0" lang="de-DE" sz="900"/>
            </a:lvl5pPr>
            <a:lvl6pPr marL="2286000" indent="0" eaLnBrk="1" latinLnBrk="0" hangingPunct="1">
              <a:buNone/>
              <a:defRPr kumimoji="0" lang="de-DE" sz="900"/>
            </a:lvl6pPr>
            <a:lvl7pPr marL="2743200" indent="0" eaLnBrk="1" latinLnBrk="0" hangingPunct="1">
              <a:buNone/>
              <a:defRPr kumimoji="0" lang="de-DE" sz="900"/>
            </a:lvl7pPr>
            <a:lvl8pPr marL="3200400" indent="0" eaLnBrk="1" latinLnBrk="0" hangingPunct="1">
              <a:buNone/>
              <a:defRPr kumimoji="0" lang="de-DE" sz="900"/>
            </a:lvl8pPr>
            <a:lvl9pPr marL="3657600" indent="0" eaLnBrk="1" latinLnBrk="0" hangingPunct="1">
              <a:buNone/>
              <a:defRPr kumimoji="0" lang="de-DE" sz="900"/>
            </a:lvl9pPr>
          </a:lstStyle>
          <a:p>
            <a:pPr lvl="0" eaLnBrk="1" latinLnBrk="0" hangingPunct="1"/>
            <a:r>
              <a:rPr lang="de-DE"/>
              <a:t>Formatvorlagen des Textmasters bearbeiten</a:t>
            </a: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552450" y="893763"/>
            <a:ext cx="3011438" cy="807045"/>
          </a:xfrm>
        </p:spPr>
        <p:txBody>
          <a:bodyPr anchor="t"/>
          <a:lstStyle>
            <a:lvl1pPr>
              <a:defRPr sz="1800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49796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Streif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73063"/>
            <a:ext cx="29051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584" y="373062"/>
            <a:ext cx="523028" cy="864000"/>
          </a:xfrm>
          <a:prstGeom prst="rect">
            <a:avLst/>
          </a:prstGeom>
        </p:spPr>
      </p:pic>
      <p:sp>
        <p:nvSpPr>
          <p:cNvPr id="5" name="Textplatzhalter 4"/>
          <p:cNvSpPr>
            <a:spLocks noGrp="1"/>
          </p:cNvSpPr>
          <p:nvPr>
            <p:ph type="body" sz="quarter" idx="10" hasCustomPrompt="1"/>
          </p:nvPr>
        </p:nvSpPr>
        <p:spPr>
          <a:xfrm>
            <a:off x="518628" y="3081601"/>
            <a:ext cx="7835956" cy="375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rgbClr val="004B95"/>
                </a:solidFill>
              </a:defRPr>
            </a:lvl1pPr>
            <a:lvl2pPr marL="342900" indent="0">
              <a:buNone/>
              <a:defRPr sz="1800"/>
            </a:lvl2pPr>
            <a:lvl3pPr marL="685800" indent="0">
              <a:buNone/>
              <a:defRPr sz="1800"/>
            </a:lvl3pPr>
            <a:lvl4pPr marL="1028700" indent="0">
              <a:buNone/>
              <a:defRPr sz="1800"/>
            </a:lvl4pPr>
            <a:lvl5pPr marL="1371600" indent="0">
              <a:buNone/>
              <a:defRPr sz="1800"/>
            </a:lvl5pPr>
          </a:lstStyle>
          <a:p>
            <a:pPr lvl="0"/>
            <a:r>
              <a:rPr lang="de-DE" dirty="0"/>
              <a:t>Die heutigen Themen: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1"/>
          </p:nvPr>
        </p:nvSpPr>
        <p:spPr>
          <a:xfrm>
            <a:off x="876300" y="3724276"/>
            <a:ext cx="7478284" cy="2867025"/>
          </a:xfrm>
          <a:prstGeom prst="rect">
            <a:avLst/>
          </a:prstGeom>
        </p:spPr>
        <p:txBody>
          <a:bodyPr/>
          <a:lstStyle>
            <a:lvl1pPr marL="257175" indent="-257175">
              <a:buFont typeface="+mj-lt"/>
              <a:buAutoNum type="arabicPeriod"/>
              <a:defRPr sz="1350">
                <a:solidFill>
                  <a:srgbClr val="004B95"/>
                </a:solidFill>
              </a:defRPr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92710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1813" y="893763"/>
            <a:ext cx="8432800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41338" y="2060575"/>
            <a:ext cx="8410575" cy="432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1028" name="Picture 12" descr="BL_Logo_2010_klein_rgb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333375"/>
            <a:ext cx="140017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9" name="Gruppieren 2"/>
          <p:cNvGrpSpPr>
            <a:grpSpLocks/>
          </p:cNvGrpSpPr>
          <p:nvPr/>
        </p:nvGrpSpPr>
        <p:grpSpPr bwMode="auto">
          <a:xfrm>
            <a:off x="0" y="333375"/>
            <a:ext cx="290513" cy="2655888"/>
            <a:chOff x="0" y="333375"/>
            <a:chExt cx="290513" cy="2655888"/>
          </a:xfrm>
        </p:grpSpPr>
        <p:sp>
          <p:nvSpPr>
            <p:cNvPr id="1034" name="Rectangle 13"/>
            <p:cNvSpPr>
              <a:spLocks noChangeAspect="1" noChangeArrowheads="1"/>
            </p:cNvSpPr>
            <p:nvPr/>
          </p:nvSpPr>
          <p:spPr bwMode="auto">
            <a:xfrm>
              <a:off x="3175" y="333375"/>
              <a:ext cx="287338" cy="287338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  <p:sp>
          <p:nvSpPr>
            <p:cNvPr id="1035" name="Rectangle 14"/>
            <p:cNvSpPr>
              <a:spLocks noChangeArrowheads="1"/>
            </p:cNvSpPr>
            <p:nvPr/>
          </p:nvSpPr>
          <p:spPr bwMode="auto">
            <a:xfrm>
              <a:off x="3175" y="925513"/>
              <a:ext cx="287338" cy="287337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  <p:sp>
          <p:nvSpPr>
            <p:cNvPr id="1036" name="Rectangle 15"/>
            <p:cNvSpPr>
              <a:spLocks noChangeArrowheads="1"/>
            </p:cNvSpPr>
            <p:nvPr/>
          </p:nvSpPr>
          <p:spPr bwMode="auto">
            <a:xfrm>
              <a:off x="1588" y="1517650"/>
              <a:ext cx="287337" cy="287338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  <p:sp>
          <p:nvSpPr>
            <p:cNvPr id="1037" name="Rectangle 16"/>
            <p:cNvSpPr>
              <a:spLocks noChangeArrowheads="1"/>
            </p:cNvSpPr>
            <p:nvPr/>
          </p:nvSpPr>
          <p:spPr bwMode="auto">
            <a:xfrm>
              <a:off x="0" y="2109788"/>
              <a:ext cx="287338" cy="287337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  <p:sp>
          <p:nvSpPr>
            <p:cNvPr id="1038" name="Rectangle 17"/>
            <p:cNvSpPr>
              <a:spLocks noChangeArrowheads="1"/>
            </p:cNvSpPr>
            <p:nvPr/>
          </p:nvSpPr>
          <p:spPr bwMode="auto">
            <a:xfrm>
              <a:off x="1588" y="2701925"/>
              <a:ext cx="287337" cy="287338"/>
            </a:xfrm>
            <a:prstGeom prst="rect">
              <a:avLst/>
            </a:prstGeom>
            <a:solidFill>
              <a:srgbClr val="DB2F36"/>
            </a:solidFill>
            <a:ln w="9525">
              <a:solidFill>
                <a:srgbClr val="DB2F36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 dirty="0"/>
            </a:p>
          </p:txBody>
        </p:sp>
      </p:grpSp>
      <p:sp>
        <p:nvSpPr>
          <p:cNvPr id="15" name="Rectangle 19"/>
          <p:cNvSpPr>
            <a:spLocks noGrp="1" noChangeArrowheads="1"/>
          </p:cNvSpPr>
          <p:nvPr>
            <p:ph type="dt" sz="quarter" idx="2"/>
          </p:nvPr>
        </p:nvSpPr>
        <p:spPr>
          <a:xfrm>
            <a:off x="7380288" y="6450013"/>
            <a:ext cx="1576387" cy="292100"/>
          </a:xfrm>
          <a:prstGeom prst="rect">
            <a:avLst/>
          </a:prstGeom>
        </p:spPr>
        <p:txBody>
          <a:bodyPr/>
          <a:lstStyle>
            <a:lvl1pPr algn="r" eaLnBrk="0" hangingPunct="0">
              <a:defRPr sz="1200" smtClean="0">
                <a:ea typeface="ＭＳ Ｐゴシック" pitchFamily="34" charset="-128"/>
              </a:defRPr>
            </a:lvl1pPr>
          </a:lstStyle>
          <a:p>
            <a:pPr>
              <a:defRPr/>
            </a:pPr>
            <a:fld id="{6BA950AB-B522-4BD9-AAB2-65883FFDB9C4}" type="datetime1">
              <a:rPr lang="de-DE" smtClean="0"/>
              <a:t>07.11.2025</a:t>
            </a:fld>
            <a:endParaRPr lang="de-DE" dirty="0"/>
          </a:p>
        </p:txBody>
      </p:sp>
      <p:sp>
        <p:nvSpPr>
          <p:cNvPr id="16" name="Rectangle 20"/>
          <p:cNvSpPr>
            <a:spLocks noGrp="1" noChangeArrowheads="1"/>
          </p:cNvSpPr>
          <p:nvPr>
            <p:ph type="ftr" sz="quarter" idx="3"/>
          </p:nvPr>
        </p:nvSpPr>
        <p:spPr>
          <a:xfrm>
            <a:off x="1331913" y="6453188"/>
            <a:ext cx="5976937" cy="288925"/>
          </a:xfrm>
          <a:prstGeom prst="rect">
            <a:avLst/>
          </a:prstGeom>
        </p:spPr>
        <p:txBody>
          <a:bodyPr/>
          <a:lstStyle>
            <a:lvl1pPr eaLnBrk="0" hangingPunct="0">
              <a:defRPr sz="1200" smtClean="0">
                <a:ea typeface="ＭＳ Ｐゴシック" pitchFamily="34" charset="-128"/>
              </a:defRPr>
            </a:lvl1pPr>
          </a:lstStyle>
          <a:p>
            <a:pPr algn="r">
              <a:defRPr/>
            </a:pPr>
            <a:r>
              <a:rPr lang="de-DE" dirty="0"/>
              <a:t>Fußzeile</a:t>
            </a:r>
          </a:p>
        </p:txBody>
      </p:sp>
      <p:sp>
        <p:nvSpPr>
          <p:cNvPr id="17" name="Rectangle 2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52450" y="6453188"/>
            <a:ext cx="706438" cy="300037"/>
          </a:xfrm>
          <a:prstGeom prst="rect">
            <a:avLst/>
          </a:prstGeom>
        </p:spPr>
        <p:txBody>
          <a:bodyPr/>
          <a:lstStyle>
            <a:lvl1pPr eaLnBrk="0" hangingPunct="0">
              <a:defRPr sz="1400" b="1" smtClean="0">
                <a:solidFill>
                  <a:schemeClr val="bg1">
                    <a:lumMod val="50000"/>
                  </a:schemeClr>
                </a:solidFill>
                <a:ea typeface="ＭＳ Ｐゴシック" pitchFamily="34" charset="-128"/>
              </a:defRPr>
            </a:lvl1pPr>
          </a:lstStyle>
          <a:p>
            <a:pPr>
              <a:defRPr/>
            </a:pPr>
            <a:fld id="{EF82B18D-C707-4786-8163-FFCD341314A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19" name="Text Box 7"/>
          <p:cNvSpPr txBox="1">
            <a:spLocks noChangeArrowheads="1"/>
          </p:cNvSpPr>
          <p:nvPr userDrawn="1"/>
        </p:nvSpPr>
        <p:spPr bwMode="auto">
          <a:xfrm>
            <a:off x="496888" y="260959"/>
            <a:ext cx="73437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de-DE" sz="1400" b="1" dirty="0">
                <a:solidFill>
                  <a:srgbClr val="003695"/>
                </a:solidFill>
              </a:rPr>
              <a:t>Hessisches</a:t>
            </a:r>
            <a:r>
              <a:rPr lang="de-DE" sz="1400" b="1" baseline="0" dirty="0">
                <a:solidFill>
                  <a:srgbClr val="003695"/>
                </a:solidFill>
              </a:rPr>
              <a:t> Ministerium 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r>
              <a:rPr lang="de-DE" sz="1400" b="1" baseline="0" dirty="0">
                <a:solidFill>
                  <a:srgbClr val="003695"/>
                </a:solidFill>
              </a:rPr>
              <a:t>für Kultus, Bildung und Chancen</a:t>
            </a:r>
            <a:br>
              <a:rPr lang="de-DE" sz="1400" b="1" baseline="0" dirty="0">
                <a:solidFill>
                  <a:srgbClr val="003695"/>
                </a:solidFill>
              </a:rPr>
            </a:br>
            <a:endParaRPr lang="de-DE" sz="1200" dirty="0">
              <a:solidFill>
                <a:srgbClr val="003695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73" r:id="rId2"/>
    <p:sldLayoutId id="2147483683" r:id="rId3"/>
    <p:sldLayoutId id="2147483684" r:id="rId4"/>
    <p:sldLayoutId id="2147483671" r:id="rId5"/>
    <p:sldLayoutId id="2147483675" r:id="rId6"/>
    <p:sldLayoutId id="2147483670" r:id="rId7"/>
    <p:sldLayoutId id="2147483666" r:id="rId8"/>
    <p:sldLayoutId id="2147483676" r:id="rId9"/>
    <p:sldLayoutId id="2147483677" r:id="rId10"/>
    <p:sldLayoutId id="2147483680" r:id="rId11"/>
    <p:sldLayoutId id="2147483682" r:id="rId12"/>
    <p:sldLayoutId id="2147483678" r:id="rId13"/>
    <p:sldLayoutId id="2147483681" r:id="rId14"/>
    <p:sldLayoutId id="2147483687" r:id="rId15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695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rgbClr val="003399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0"/>
        </a:spcBef>
        <a:spcAft>
          <a:spcPct val="15000"/>
        </a:spcAft>
        <a:buClr>
          <a:srgbClr val="003399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10000"/>
        </a:spcBef>
        <a:spcAft>
          <a:spcPct val="10000"/>
        </a:spcAft>
        <a:buClr>
          <a:srgbClr val="F00000"/>
        </a:buClr>
        <a:buSzPct val="100000"/>
        <a:buFont typeface="Arial" pitchFamily="34" charset="0"/>
        <a:buChar char="»"/>
        <a:defRPr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0"/>
        </a:spcBef>
        <a:spcAft>
          <a:spcPct val="0"/>
        </a:spcAft>
        <a:buClrTx/>
        <a:buFont typeface="Symbol" pitchFamily="18" charset="2"/>
        <a:buChar char="-"/>
        <a:defRPr sz="16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10000"/>
        </a:spcBef>
        <a:spcAft>
          <a:spcPct val="10000"/>
        </a:spcAft>
        <a:buClr>
          <a:schemeClr val="tx1"/>
        </a:buClr>
        <a:buChar char="•"/>
        <a:defRPr sz="1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10000"/>
        </a:spcBef>
        <a:spcAft>
          <a:spcPct val="10000"/>
        </a:spcAft>
        <a:buSzPct val="75000"/>
        <a:buFont typeface="Courier New" pitchFamily="49" charset="0"/>
        <a:buChar char="o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10000"/>
        </a:spcBef>
        <a:spcAft>
          <a:spcPct val="1000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chulehessen.de/lusdanleitungen.htm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chulehessen.de/lusdanleitungen.ht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hyperlink" Target="https://digitale-schule.hessen.de/digitale-infrastruktur-und-verwaltung/lehrer-und-schuelerdatenbank-lusd" TargetMode="Externa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chulehessen.de/lusdanleitungen.htm" TargetMode="Externa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s://kultus.hessen.de/Schuldienst/Fortbildung-Beratung-Evaluation/Fortbildungsangebote-HKM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>
              <a:buSzPct val="102000"/>
            </a:pPr>
            <a:r>
              <a:rPr lang="de-DE" dirty="0">
                <a:solidFill>
                  <a:srgbClr val="000000"/>
                </a:solidFill>
              </a:rPr>
              <a:t>Landesfachtag Medienbildung am 15.11.2025</a:t>
            </a:r>
          </a:p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87362" y="764704"/>
            <a:ext cx="8477251" cy="984250"/>
          </a:xfrm>
        </p:spPr>
        <p:txBody>
          <a:bodyPr/>
          <a:lstStyle/>
          <a:p>
            <a:r>
              <a:rPr lang="de-DE" dirty="0"/>
              <a:t>Stundenplanung mit dem LUSD</a:t>
            </a:r>
            <a:br>
              <a:rPr lang="de-DE" dirty="0"/>
            </a:br>
            <a:r>
              <a:rPr lang="de-DE" dirty="0"/>
              <a:t>Planer </a:t>
            </a:r>
            <a:r>
              <a:rPr lang="de-DE"/>
              <a:t>– live</a:t>
            </a:r>
            <a:endParaRPr lang="de-DE" dirty="0"/>
          </a:p>
        </p:txBody>
      </p:sp>
      <p:sp>
        <p:nvSpPr>
          <p:cNvPr id="16" name="Rechteck 15"/>
          <p:cNvSpPr/>
          <p:nvPr/>
        </p:nvSpPr>
        <p:spPr>
          <a:xfrm rot="2020710">
            <a:off x="5891816" y="5331318"/>
            <a:ext cx="52610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-</a:t>
            </a:r>
            <a:endParaRPr lang="de-DE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491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el 30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936104"/>
          </a:xfrm>
        </p:spPr>
        <p:txBody>
          <a:bodyPr/>
          <a:lstStyle/>
          <a:p>
            <a:r>
              <a:rPr lang="de-DE" dirty="0"/>
              <a:t>Dr. Matthias Gößmann</a:t>
            </a:r>
            <a:br>
              <a:rPr lang="de-DE" dirty="0"/>
            </a:br>
            <a:endParaRPr lang="de-DE" dirty="0"/>
          </a:p>
        </p:txBody>
      </p:sp>
      <p:sp>
        <p:nvSpPr>
          <p:cNvPr id="32" name="Inhaltsplatzhalter 31"/>
          <p:cNvSpPr>
            <a:spLocks noGrp="1"/>
          </p:cNvSpPr>
          <p:nvPr>
            <p:ph idx="1"/>
          </p:nvPr>
        </p:nvSpPr>
        <p:spPr>
          <a:xfrm>
            <a:off x="683568" y="1772816"/>
            <a:ext cx="7272808" cy="2808312"/>
          </a:xfrm>
        </p:spPr>
        <p:txBody>
          <a:bodyPr/>
          <a:lstStyle/>
          <a:p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r>
              <a:rPr lang="de-DE" b="1" dirty="0"/>
              <a:t>Referent im HMKB Referat IV.1.3</a:t>
            </a:r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r>
              <a:rPr lang="de-DE" b="1" dirty="0"/>
              <a:t>Leiter des Sachgebiets Schüler und Unterricht</a:t>
            </a:r>
          </a:p>
          <a:p>
            <a:pPr marL="0" indent="0">
              <a:buNone/>
            </a:pPr>
            <a:endParaRPr lang="de-DE" b="1" dirty="0"/>
          </a:p>
          <a:p>
            <a:pPr marL="0" indent="0">
              <a:buNone/>
            </a:pPr>
            <a:r>
              <a:rPr lang="de-DE" b="1" dirty="0"/>
              <a:t>Lehramt in Chemie und Physik</a:t>
            </a:r>
          </a:p>
          <a:p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328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Überblick / Preview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CC12F29-CBD6-439A-A73E-B3C44E2C2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1556792"/>
            <a:ext cx="8410575" cy="4752528"/>
          </a:xfrm>
        </p:spPr>
        <p:txBody>
          <a:bodyPr/>
          <a:lstStyle/>
          <a:p>
            <a:r>
              <a:rPr lang="de-DE" dirty="0"/>
              <a:t>Externer/Integrierter LUSD-Planer</a:t>
            </a:r>
          </a:p>
          <a:p>
            <a:endParaRPr lang="de-DE" dirty="0"/>
          </a:p>
          <a:p>
            <a:r>
              <a:rPr lang="de-DE" dirty="0"/>
              <a:t>Möglichkeiten des LUSD-Planers 2.0</a:t>
            </a:r>
          </a:p>
          <a:p>
            <a:endParaRPr lang="de-DE" dirty="0"/>
          </a:p>
          <a:p>
            <a:r>
              <a:rPr lang="de-DE" dirty="0"/>
              <a:t>Aufbau der Webseite LUSD-Planers 2.0</a:t>
            </a:r>
          </a:p>
          <a:p>
            <a:endParaRPr lang="de-DE" dirty="0"/>
          </a:p>
          <a:p>
            <a:r>
              <a:rPr lang="de-DE" dirty="0"/>
              <a:t>Start/erste Schritte</a:t>
            </a:r>
          </a:p>
          <a:p>
            <a:endParaRPr lang="de-DE" dirty="0"/>
          </a:p>
          <a:p>
            <a:r>
              <a:rPr lang="de-DE" dirty="0"/>
              <a:t>Sperrungen</a:t>
            </a:r>
          </a:p>
          <a:p>
            <a:endParaRPr lang="de-DE" dirty="0"/>
          </a:p>
          <a:p>
            <a:r>
              <a:rPr lang="de-DE" dirty="0"/>
              <a:t>Manuelles Stecken – automatische Berechnung</a:t>
            </a:r>
          </a:p>
          <a:p>
            <a:endParaRPr lang="de-DE" dirty="0"/>
          </a:p>
          <a:p>
            <a:r>
              <a:rPr lang="de-DE" dirty="0"/>
              <a:t>Kurse mit mehreren Lehrkräften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21026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Überblick / Preview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CC12F29-CBD6-439A-A73E-B3C44E2C2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1556792"/>
            <a:ext cx="8410575" cy="4752528"/>
          </a:xfrm>
        </p:spPr>
        <p:txBody>
          <a:bodyPr/>
          <a:lstStyle/>
          <a:p>
            <a:r>
              <a:rPr lang="de-DE" dirty="0"/>
              <a:t>Unterrichtsfrequenzen</a:t>
            </a:r>
          </a:p>
          <a:p>
            <a:endParaRPr lang="de-DE" dirty="0"/>
          </a:p>
          <a:p>
            <a:r>
              <a:rPr lang="de-DE" dirty="0"/>
              <a:t>Kurse mit ungeradzahliger Stundenzahl</a:t>
            </a:r>
          </a:p>
          <a:p>
            <a:endParaRPr lang="de-DE" dirty="0"/>
          </a:p>
          <a:p>
            <a:r>
              <a:rPr lang="de-DE" dirty="0"/>
              <a:t>Berichte / PDFs der Pläne</a:t>
            </a:r>
          </a:p>
          <a:p>
            <a:endParaRPr lang="de-DE" dirty="0"/>
          </a:p>
          <a:p>
            <a:r>
              <a:rPr lang="de-DE" dirty="0"/>
              <a:t>UV-Abgleich</a:t>
            </a:r>
          </a:p>
          <a:p>
            <a:endParaRPr lang="de-DE" dirty="0"/>
          </a:p>
          <a:p>
            <a:r>
              <a:rPr lang="de-DE" dirty="0"/>
              <a:t>Vertretungsplanung (Abwesenheit von Lehrkräften u. Klassen, Berichte)</a:t>
            </a:r>
          </a:p>
          <a:p>
            <a:endParaRPr lang="de-DE" dirty="0"/>
          </a:p>
          <a:p>
            <a:r>
              <a:rPr lang="de-DE" dirty="0">
                <a:solidFill>
                  <a:srgbClr val="FF0000"/>
                </a:solidFill>
              </a:rPr>
              <a:t>Dazwischen immer wieder: Live-Vorführungen</a:t>
            </a:r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1979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Es gibt nicht nur einen LUSD-Planer!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Der sogenannte „externe LUSD-Planer“ ist</a:t>
            </a:r>
          </a:p>
          <a:p>
            <a:pPr lvl="1"/>
            <a:r>
              <a:rPr lang="de-DE" dirty="0"/>
              <a:t>eine elektronische Nachbildung der Stecktafel</a:t>
            </a:r>
          </a:p>
          <a:p>
            <a:pPr lvl="1"/>
            <a:r>
              <a:rPr lang="de-DE" dirty="0"/>
              <a:t>mit direktem Austausch der Daten mit der LUSD</a:t>
            </a:r>
          </a:p>
          <a:p>
            <a:pPr lvl="1"/>
            <a:r>
              <a:rPr lang="de-DE" dirty="0"/>
              <a:t>mit zusätzlichen Funktionalitäten</a:t>
            </a:r>
          </a:p>
          <a:p>
            <a:pPr lvl="1"/>
            <a:r>
              <a:rPr lang="de-DE" dirty="0"/>
              <a:t>eine ausführbare „exe-Datei“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91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6003"/>
          </a:xfrm>
        </p:spPr>
        <p:txBody>
          <a:bodyPr/>
          <a:lstStyle/>
          <a:p>
            <a:r>
              <a:rPr lang="de-DE" dirty="0"/>
              <a:t>Es gibt nicht nur einen LUSD-Planer!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1700808"/>
            <a:ext cx="8410575" cy="4321175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Der „externe LUSD-Planer“ ist …</a:t>
            </a:r>
            <a:br>
              <a:rPr lang="de-DE" dirty="0"/>
            </a:br>
            <a:br>
              <a:rPr lang="de-DE" dirty="0"/>
            </a:br>
            <a:r>
              <a:rPr lang="de-DE" dirty="0"/>
              <a:t>… downloadbar über </a:t>
            </a:r>
            <a:r>
              <a:rPr lang="de-DE" dirty="0">
                <a:hlinkClick r:id="rId3"/>
              </a:rPr>
              <a:t>https://schulehessen.de/lusdanleitungen.htm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0FCD1AC-57F2-4972-AD30-EEF2173EEB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330"/>
          <a:stretch/>
        </p:blipFill>
        <p:spPr>
          <a:xfrm>
            <a:off x="1614927" y="3212976"/>
            <a:ext cx="6263395" cy="1584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80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908720"/>
            <a:ext cx="8432800" cy="393229"/>
          </a:xfrm>
        </p:spPr>
        <p:txBody>
          <a:bodyPr/>
          <a:lstStyle/>
          <a:p>
            <a:r>
              <a:rPr lang="de-DE" dirty="0"/>
              <a:t>Es gibt nicht nur einen LUSD-Planer!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Der sogenannte „integrierte LUSD-Planer 2.0“ ist</a:t>
            </a:r>
          </a:p>
          <a:p>
            <a:pPr lvl="1"/>
            <a:r>
              <a:rPr lang="de-DE" dirty="0"/>
              <a:t>eine elektronische Nachbildung der Stecktafel</a:t>
            </a:r>
          </a:p>
          <a:p>
            <a:pPr lvl="1"/>
            <a:r>
              <a:rPr lang="de-DE" dirty="0"/>
              <a:t>in die </a:t>
            </a:r>
            <a:r>
              <a:rPr lang="de-DE" sz="2000" dirty="0">
                <a:ea typeface="+mn-ea"/>
                <a:cs typeface="+mn-cs"/>
              </a:rPr>
              <a:t>Webapplikation</a:t>
            </a:r>
            <a:r>
              <a:rPr lang="de-DE" dirty="0"/>
              <a:t> LUSD integriert</a:t>
            </a:r>
          </a:p>
          <a:p>
            <a:pPr lvl="1"/>
            <a:r>
              <a:rPr lang="de-DE" dirty="0"/>
              <a:t>mit zusätzlichen Funktionalitäten</a:t>
            </a:r>
          </a:p>
          <a:p>
            <a:pPr lvl="1"/>
            <a:r>
              <a:rPr lang="de-DE" dirty="0"/>
              <a:t>löst als Weiterentwicklung den externen LUSD-Planer ab</a:t>
            </a:r>
            <a:br>
              <a:rPr lang="de-DE" dirty="0"/>
            </a:b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77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908720"/>
            <a:ext cx="8432800" cy="393229"/>
          </a:xfrm>
        </p:spPr>
        <p:txBody>
          <a:bodyPr/>
          <a:lstStyle/>
          <a:p>
            <a:r>
              <a:rPr lang="de-DE" dirty="0"/>
              <a:t>Es gibt nicht nur einen LUSD-Planer!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2925" y="1627240"/>
            <a:ext cx="8410575" cy="4321175"/>
          </a:xfrm>
        </p:spPr>
        <p:txBody>
          <a:bodyPr/>
          <a:lstStyle/>
          <a:p>
            <a:r>
              <a:rPr lang="de-DE" dirty="0"/>
              <a:t>Der „integrierte LUSD-Planer 2.0“</a:t>
            </a:r>
            <a:br>
              <a:rPr lang="de-DE" dirty="0"/>
            </a:br>
            <a:br>
              <a:rPr lang="de-DE" dirty="0"/>
            </a:b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19636B8-634B-4ED1-8584-5C3BBAE642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20" y="2204864"/>
            <a:ext cx="7812360" cy="386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44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Warum mit dem LUSD-Planer 2.0 arbeiten?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5922" y="1484784"/>
            <a:ext cx="8410575" cy="4896396"/>
          </a:xfrm>
        </p:spPr>
        <p:txBody>
          <a:bodyPr/>
          <a:lstStyle/>
          <a:p>
            <a:r>
              <a:rPr lang="de-DE" dirty="0"/>
              <a:t>Es ist keine Schnittstelle zur LUSD nötig.</a:t>
            </a:r>
            <a:br>
              <a:rPr lang="de-DE" dirty="0"/>
            </a:br>
            <a:endParaRPr lang="de-DE" dirty="0"/>
          </a:p>
          <a:p>
            <a:r>
              <a:rPr lang="de-DE" dirty="0"/>
              <a:t>Es ist keine Installation nötig.</a:t>
            </a:r>
            <a:br>
              <a:rPr lang="de-DE" dirty="0"/>
            </a:br>
            <a:endParaRPr lang="de-DE" dirty="0"/>
          </a:p>
          <a:p>
            <a:r>
              <a:rPr lang="de-DE" dirty="0"/>
              <a:t>Er ist kostenfrei und einfach zu bedienen.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Stundenpläne können berechnet werden.</a:t>
            </a:r>
          </a:p>
          <a:p>
            <a:endParaRPr lang="de-DE" dirty="0"/>
          </a:p>
          <a:p>
            <a:r>
              <a:rPr lang="de-DE" dirty="0"/>
              <a:t>Die Vertretungsplanung ist möglich.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Stunden- und Vertretungsplan für Lehrkräfte über die Schul-ID (lesend)</a:t>
            </a:r>
          </a:p>
          <a:p>
            <a:endParaRPr lang="de-DE" dirty="0"/>
          </a:p>
          <a:p>
            <a:r>
              <a:rPr lang="de-DE" dirty="0"/>
              <a:t>Die Schnittstelle zum SPH ist in Planung.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24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macht den LUSD-Planer 2.0 besser als die Stecktafel?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idx="1"/>
          </p:nvPr>
        </p:nvSpPr>
        <p:spPr>
          <a:xfrm>
            <a:off x="755576" y="2708920"/>
            <a:ext cx="7488832" cy="1944911"/>
          </a:xfrm>
          <a:noFill/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de-DE" dirty="0">
                <a:solidFill>
                  <a:schemeClr val="tx1"/>
                </a:solidFill>
              </a:rPr>
              <a:t>automatische Fehlerüberprüfung</a:t>
            </a:r>
          </a:p>
          <a:p>
            <a:pPr marL="0" indent="0">
              <a:buNone/>
            </a:pP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automatische Berechnung</a:t>
            </a:r>
          </a:p>
          <a:p>
            <a:pPr marL="0" indent="0">
              <a:buNone/>
            </a:pP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Die PDF-Generierung von Lehrer-, Klassen- und Raumplänen </a:t>
            </a:r>
          </a:p>
        </p:txBody>
      </p:sp>
    </p:spTree>
    <p:extLst>
      <p:ext uri="{BB962C8B-B14F-4D97-AF65-F5344CB8AC3E}">
        <p14:creationId xmlns:p14="http://schemas.microsoft.com/office/powerpoint/2010/main" val="176246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Voraussetzungen für die Nutzung des externen LUSD-Planers 2.0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2060575"/>
            <a:ext cx="8410575" cy="2808585"/>
          </a:xfrm>
        </p:spPr>
        <p:txBody>
          <a:bodyPr/>
          <a:lstStyle/>
          <a:p>
            <a:r>
              <a:rPr lang="de-DE" dirty="0"/>
              <a:t>Ein LUSD-Zugang mit entsprechenden Berechtigungen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Persönliche Voraussetzungen:</a:t>
            </a:r>
            <a:br>
              <a:rPr lang="de-DE" dirty="0"/>
            </a:br>
            <a:br>
              <a:rPr lang="de-DE" dirty="0"/>
            </a:br>
            <a:r>
              <a:rPr lang="de-DE" dirty="0"/>
              <a:t>Grundkenntnisse in der LUSD</a:t>
            </a:r>
          </a:p>
          <a:p>
            <a:endParaRPr lang="de-DE" dirty="0"/>
          </a:p>
          <a:p>
            <a:r>
              <a:rPr lang="de-DE" dirty="0"/>
              <a:t>Eine  aktualisierte Anleitung befindet sich auf </a:t>
            </a:r>
            <a:r>
              <a:rPr lang="de-DE" dirty="0">
                <a:hlinkClick r:id="rId3"/>
              </a:rPr>
              <a:t>https://schulehessen.de/lusdanleitungen.htm</a:t>
            </a:r>
            <a:r>
              <a:rPr lang="de-DE" dirty="0"/>
              <a:t> </a:t>
            </a:r>
          </a:p>
          <a:p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3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Was kann ich mit dem LUSD-Planer 2.0 tun?</a:t>
            </a:r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554973"/>
              </p:ext>
            </p:extLst>
          </p:nvPr>
        </p:nvGraphicFramePr>
        <p:xfrm>
          <a:off x="711523" y="2132856"/>
          <a:ext cx="8070204" cy="2194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90068">
                  <a:extLst>
                    <a:ext uri="{9D8B030D-6E8A-4147-A177-3AD203B41FA5}">
                      <a16:colId xmlns:a16="http://schemas.microsoft.com/office/drawing/2014/main" val="1377363303"/>
                    </a:ext>
                  </a:extLst>
                </a:gridCol>
                <a:gridCol w="2690068">
                  <a:extLst>
                    <a:ext uri="{9D8B030D-6E8A-4147-A177-3AD203B41FA5}">
                      <a16:colId xmlns:a16="http://schemas.microsoft.com/office/drawing/2014/main" val="246725832"/>
                    </a:ext>
                  </a:extLst>
                </a:gridCol>
                <a:gridCol w="2690068">
                  <a:extLst>
                    <a:ext uri="{9D8B030D-6E8A-4147-A177-3AD203B41FA5}">
                      <a16:colId xmlns:a16="http://schemas.microsoft.com/office/drawing/2014/main" val="1615131702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UV-Daten der LUSD verwenden und aktualisieren lassen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Sperrungen der Lehrkräfte, Räume und Klassen verwalten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In der LUSD erfasste Kopplungen verwenden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93142666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Kurse durch Drag-and-Drop auf Stunden der Woche setzen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Von Montag bis Freitag Stundenpläne von der 1. bis zur 12. Stunde planen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Verplante Stunden und verfügbare Rest- Stunden anzeigen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87522934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Stundenpläne automatisch berechnen lassen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Globale Sperrungen setzen, z.B. 9. bis 12. Stunde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PDFs von Direktoratsplänen generieren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737269475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den Stundenplan auf die Seite Vertretungsplanung übertragen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Vertretungspläne erstellen und ausgeben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dirty="0"/>
                        <a:t>PDFs von Schüler-, Lehrer- und Raumplänen generieren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94244621"/>
                  </a:ext>
                </a:extLst>
              </a:tr>
            </a:tbl>
          </a:graphicData>
        </a:graphic>
      </p:graphicFrame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724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530225" y="788566"/>
            <a:ext cx="8432800" cy="984250"/>
          </a:xfrm>
        </p:spPr>
        <p:txBody>
          <a:bodyPr/>
          <a:lstStyle/>
          <a:p>
            <a:r>
              <a:rPr lang="de-DE" dirty="0"/>
              <a:t>Was ist mit dem LUSD-Planer 2.0 </a:t>
            </a:r>
            <a:r>
              <a:rPr lang="de-DE" dirty="0">
                <a:solidFill>
                  <a:srgbClr val="FF0000"/>
                </a:solidFill>
              </a:rPr>
              <a:t>NICHT</a:t>
            </a:r>
            <a:r>
              <a:rPr lang="de-DE" dirty="0"/>
              <a:t> möglich?</a:t>
            </a:r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53129"/>
              </p:ext>
            </p:extLst>
          </p:nvPr>
        </p:nvGraphicFramePr>
        <p:xfrm>
          <a:off x="711523" y="3068960"/>
          <a:ext cx="8070204" cy="4953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690068">
                  <a:extLst>
                    <a:ext uri="{9D8B030D-6E8A-4147-A177-3AD203B41FA5}">
                      <a16:colId xmlns:a16="http://schemas.microsoft.com/office/drawing/2014/main" val="1377363303"/>
                    </a:ext>
                  </a:extLst>
                </a:gridCol>
                <a:gridCol w="2690068">
                  <a:extLst>
                    <a:ext uri="{9D8B030D-6E8A-4147-A177-3AD203B41FA5}">
                      <a16:colId xmlns:a16="http://schemas.microsoft.com/office/drawing/2014/main" val="246725832"/>
                    </a:ext>
                  </a:extLst>
                </a:gridCol>
                <a:gridCol w="2690068">
                  <a:extLst>
                    <a:ext uri="{9D8B030D-6E8A-4147-A177-3AD203B41FA5}">
                      <a16:colId xmlns:a16="http://schemas.microsoft.com/office/drawing/2014/main" val="1615131702"/>
                    </a:ext>
                  </a:extLst>
                </a:gridCol>
              </a:tblGrid>
              <a:tr h="4878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komplexe Pläne von großen Schulen berechnen</a:t>
                      </a:r>
                      <a:endParaRPr lang="de-DE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Berechnungsparameter selbst einstellen</a:t>
                      </a:r>
                      <a:endParaRPr lang="de-DE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/>
                        <a:t>eine parallele UV- und Stundenplanung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931426665"/>
                  </a:ext>
                </a:extLst>
              </a:tr>
            </a:tbl>
          </a:graphicData>
        </a:graphic>
      </p:graphicFrame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741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LUSD-Planer 2.0 – vorbereitende Maßnahmen in der LUSD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9" name="Inhaltsplatzhalter 4">
            <a:extLst>
              <a:ext uri="{FF2B5EF4-FFF2-40B4-BE49-F238E27FC236}">
                <a16:creationId xmlns:a16="http://schemas.microsoft.com/office/drawing/2014/main" id="{3CA7AFA9-8B52-4CD8-9447-25AE1A433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38" y="2060575"/>
            <a:ext cx="8410575" cy="4321175"/>
          </a:xfrm>
        </p:spPr>
        <p:txBody>
          <a:bodyPr/>
          <a:lstStyle/>
          <a:p>
            <a:r>
              <a:rPr lang="de-DE" dirty="0"/>
              <a:t>Pflegen Sie alle Klassen, Schüler, Kurse und Räume korrekt</a:t>
            </a:r>
          </a:p>
          <a:p>
            <a:endParaRPr lang="de-DE" dirty="0"/>
          </a:p>
          <a:p>
            <a:r>
              <a:rPr lang="de-DE" dirty="0"/>
              <a:t>Pflegen Sie die Zuordnungen korrekt (Klassen-Schüler, Schüler-Kurs, Lehrkräfte-Kurs, Kurs-Raum)</a:t>
            </a:r>
          </a:p>
          <a:p>
            <a:endParaRPr lang="de-DE" dirty="0"/>
          </a:p>
          <a:p>
            <a:r>
              <a:rPr lang="de-DE" dirty="0"/>
              <a:t>Besonderes Augenmerk: Merkmal Klassenkurs, Mehrfachsteckungen, Stundenzahlen</a:t>
            </a:r>
          </a:p>
          <a:p>
            <a:endParaRPr lang="de-DE" dirty="0"/>
          </a:p>
          <a:p>
            <a:r>
              <a:rPr lang="de-DE" dirty="0"/>
              <a:t>Pflegen Sie Kurskopplungen</a:t>
            </a:r>
          </a:p>
          <a:p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4762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908720"/>
            <a:ext cx="8432800" cy="393228"/>
          </a:xfrm>
        </p:spPr>
        <p:txBody>
          <a:bodyPr/>
          <a:lstStyle/>
          <a:p>
            <a:r>
              <a:rPr lang="de-DE" dirty="0"/>
              <a:t>     Gut zu wissen!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541338" y="2060575"/>
            <a:ext cx="8410575" cy="1728465"/>
          </a:xfrm>
        </p:spPr>
        <p:txBody>
          <a:bodyPr/>
          <a:lstStyle/>
          <a:p>
            <a:r>
              <a:rPr lang="de-DE" dirty="0"/>
              <a:t>Kurse, die auf einer Zeitleiste parallel liegen, kann man zu Gruppen zusammenstellen </a:t>
            </a:r>
            <a:r>
              <a:rPr lang="de-DE" b="1" dirty="0">
                <a:solidFill>
                  <a:srgbClr val="FF0000"/>
                </a:solidFill>
              </a:rPr>
              <a:t>(= Kurskopplung).</a:t>
            </a:r>
            <a:br>
              <a:rPr lang="de-DE" b="1" dirty="0">
                <a:solidFill>
                  <a:srgbClr val="FFFF00"/>
                </a:solidFill>
              </a:rPr>
            </a:br>
            <a:endParaRPr lang="de-DE" dirty="0"/>
          </a:p>
          <a:p>
            <a:r>
              <a:rPr lang="de-DE" dirty="0"/>
              <a:t>Kopplungen sollte man ebenfalls anlegen, </a:t>
            </a:r>
            <a:r>
              <a:rPr lang="de-DE" b="1" dirty="0">
                <a:solidFill>
                  <a:srgbClr val="FF0000"/>
                </a:solidFill>
              </a:rPr>
              <a:t>bevor</a:t>
            </a:r>
            <a:r>
              <a:rPr lang="de-DE" dirty="0"/>
              <a:t> Stunden in den Stundenplan gesetzt werden.</a:t>
            </a:r>
          </a:p>
          <a:p>
            <a:endParaRPr lang="de-DE" dirty="0"/>
          </a:p>
        </p:txBody>
      </p:sp>
      <p:pic>
        <p:nvPicPr>
          <p:cNvPr id="4" name="Grafik 3" descr="Symbol Info zur Programmbedienu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09" y="836712"/>
            <a:ext cx="486654" cy="48665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62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LUSD-Planer 2.0 – vorbereitende Maßnahmen in der LUSD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3473421-BE54-49C4-AE1A-8DBE52317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343" y="2348880"/>
            <a:ext cx="8665740" cy="282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23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LUSD-Planer 2.0 – vorbereitende Maßnahmen in der LUSD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8869366A-E731-4DFE-8A36-F0BFC1AB2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9619" y="2121314"/>
            <a:ext cx="4664762" cy="4088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084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LUSD-Planer 2.0 – vorbereitende Maßnahmen in der LUSD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52636D3-C4A9-4955-AE57-106FE83B2A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418" y="2122488"/>
            <a:ext cx="7317590" cy="408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88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48457" y="764704"/>
            <a:ext cx="8432800" cy="504056"/>
          </a:xfrm>
        </p:spPr>
        <p:txBody>
          <a:bodyPr/>
          <a:lstStyle/>
          <a:p>
            <a:r>
              <a:rPr lang="de-DE" dirty="0"/>
              <a:t>Aufbau der Webseite LUSD-Planer 2.0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9" name="Inhaltsplatzhalter 4">
            <a:extLst>
              <a:ext uri="{FF2B5EF4-FFF2-40B4-BE49-F238E27FC236}">
                <a16:creationId xmlns:a16="http://schemas.microsoft.com/office/drawing/2014/main" id="{3CA7AFA9-8B52-4CD8-9447-25AE1A433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338" y="2060575"/>
            <a:ext cx="8410575" cy="4321175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Er besteht aus fünf Registern:</a:t>
            </a:r>
          </a:p>
          <a:p>
            <a:endParaRPr lang="de-DE" dirty="0"/>
          </a:p>
          <a:p>
            <a:r>
              <a:rPr lang="de-DE" dirty="0"/>
              <a:t>Stundenplanauswahl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Stundenplanung</a:t>
            </a:r>
          </a:p>
          <a:p>
            <a:endParaRPr lang="de-DE" dirty="0"/>
          </a:p>
          <a:p>
            <a:r>
              <a:rPr lang="de-DE" dirty="0"/>
              <a:t>UV-Abgleich</a:t>
            </a:r>
          </a:p>
          <a:p>
            <a:endParaRPr lang="de-DE" dirty="0"/>
          </a:p>
          <a:p>
            <a:r>
              <a:rPr lang="de-DE" dirty="0"/>
              <a:t>Berichte</a:t>
            </a:r>
          </a:p>
          <a:p>
            <a:endParaRPr lang="de-DE" dirty="0"/>
          </a:p>
          <a:p>
            <a:r>
              <a:rPr lang="de-DE" dirty="0"/>
              <a:t>Konfiguration</a:t>
            </a:r>
          </a:p>
          <a:p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B6DAD9E-EE7F-4332-AB13-0F69B0FFA1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96" y="1608188"/>
            <a:ext cx="8244408" cy="38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94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Vor dem Start des LUSD-Planers 2.0 im Register Konfiguration …        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0A0A754-BDE1-47E4-A4AD-6E1C83D5A6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2060848"/>
            <a:ext cx="6933191" cy="401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3390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…. globale Sperrungen / das Stundenplanraster der Schule pflegen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EA55F8F-162B-49E9-8A99-A9AAD5F4E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25" y="2016671"/>
            <a:ext cx="7593549" cy="429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3191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4D547BF3-D835-411B-B4EA-FFDA50990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1152128"/>
          </a:xfrm>
        </p:spPr>
        <p:txBody>
          <a:bodyPr/>
          <a:lstStyle/>
          <a:p>
            <a:r>
              <a:rPr lang="de-DE" dirty="0">
                <a:solidFill>
                  <a:srgbClr val="FF0000"/>
                </a:solidFill>
              </a:rPr>
              <a:t>Live</a:t>
            </a:r>
            <a:r>
              <a:rPr lang="de-DE" dirty="0"/>
              <a:t>-Vorführung -  Pflege des Stundenplanrasters für die Schule</a:t>
            </a:r>
          </a:p>
        </p:txBody>
      </p:sp>
    </p:spTree>
    <p:extLst>
      <p:ext uri="{BB962C8B-B14F-4D97-AF65-F5344CB8AC3E}">
        <p14:creationId xmlns:p14="http://schemas.microsoft.com/office/powerpoint/2010/main" val="6116732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897285"/>
          </a:xfrm>
        </p:spPr>
        <p:txBody>
          <a:bodyPr/>
          <a:lstStyle/>
          <a:p>
            <a:r>
              <a:rPr lang="de-DE" dirty="0"/>
              <a:t>Start des LUSD-Planers 2.0 im Register Stundenplanauswahl          </a:t>
            </a:r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D7BC70E-3002-43DE-8378-6CB4DEDC2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" y="1970911"/>
            <a:ext cx="7923783" cy="436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2822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Wie startet man den LUSD-Planer 2.0?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1484785"/>
            <a:ext cx="8410575" cy="4896966"/>
          </a:xfrm>
        </p:spPr>
        <p:txBody>
          <a:bodyPr/>
          <a:lstStyle/>
          <a:p>
            <a:pPr marL="0" indent="0">
              <a:buSzPct val="100000"/>
              <a:buNone/>
            </a:pP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Raum mit dem Kürzel NN anlegen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Seite Unterrichtsrhythmus aufrufen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Im Register Stundenplanauswahl Schaltfläche Daten holen/prüfen anklicken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Seite schließen und erneut öffnen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Schaltfläche Neuen Stundenplan anlegen betätigen </a:t>
            </a:r>
            <a:r>
              <a:rPr lang="de-DE" dirty="0">
                <a:sym typeface="Wingdings" panose="05000000000000000000" pitchFamily="2" charset="2"/>
              </a:rPr>
              <a:t> Bereich Neuen Stundenplan anlegen erscheint</a:t>
            </a:r>
            <a:endParaRPr lang="de-DE" dirty="0"/>
          </a:p>
          <a:p>
            <a:pPr marL="457200" indent="-457200">
              <a:buFont typeface="+mj-lt"/>
              <a:buAutoNum type="arabicPeriod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24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0844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Wie startet man den LUSD-Planer 2.0?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2060575"/>
            <a:ext cx="5830861" cy="1800473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Alle Felder ausfüllen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Übernehmen und Speichern. </a:t>
            </a:r>
            <a:r>
              <a:rPr lang="de-DE" dirty="0">
                <a:sym typeface="Wingdings" panose="05000000000000000000" pitchFamily="2" charset="2"/>
              </a:rPr>
              <a:t> Es ist datenbanktechnisch ein Stundenplan angelegt.</a:t>
            </a: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endParaRPr lang="de-DE" dirty="0"/>
          </a:p>
          <a:p>
            <a:pPr marL="457200" indent="-457200">
              <a:buFont typeface="+mj-lt"/>
              <a:buAutoNum type="arabicPeriod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B5D8715A-FFD3-49F2-B47B-E756BEF92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224" y="2003425"/>
            <a:ext cx="2221655" cy="4321176"/>
          </a:xfrm>
          <a:prstGeom prst="rect">
            <a:avLst/>
          </a:prstGeom>
        </p:spPr>
      </p:pic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4A8287A1-671D-4EFD-BC05-149E020E030A}"/>
              </a:ext>
            </a:extLst>
          </p:cNvPr>
          <p:cNvCxnSpPr/>
          <p:nvPr/>
        </p:nvCxnSpPr>
        <p:spPr>
          <a:xfrm>
            <a:off x="3491880" y="2276872"/>
            <a:ext cx="3024336" cy="72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>
            <a:extLst>
              <a:ext uri="{FF2B5EF4-FFF2-40B4-BE49-F238E27FC236}">
                <a16:creationId xmlns:a16="http://schemas.microsoft.com/office/drawing/2014/main" id="{8840BF62-A046-43B7-B9B2-6B65075AF115}"/>
              </a:ext>
            </a:extLst>
          </p:cNvPr>
          <p:cNvCxnSpPr/>
          <p:nvPr/>
        </p:nvCxnSpPr>
        <p:spPr>
          <a:xfrm>
            <a:off x="3491880" y="2276872"/>
            <a:ext cx="3096344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2A37B8-38A0-40E2-8102-9F9947F8A2FE}"/>
              </a:ext>
            </a:extLst>
          </p:cNvPr>
          <p:cNvCxnSpPr/>
          <p:nvPr/>
        </p:nvCxnSpPr>
        <p:spPr>
          <a:xfrm>
            <a:off x="3491880" y="2276872"/>
            <a:ext cx="3096344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fik 16">
            <a:extLst>
              <a:ext uri="{FF2B5EF4-FFF2-40B4-BE49-F238E27FC236}">
                <a16:creationId xmlns:a16="http://schemas.microsoft.com/office/drawing/2014/main" id="{6A347868-5A02-4F6E-A221-A7DE651A7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389" y="3886696"/>
            <a:ext cx="3041882" cy="218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35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86654"/>
          </a:xfrm>
        </p:spPr>
        <p:txBody>
          <a:bodyPr/>
          <a:lstStyle/>
          <a:p>
            <a:r>
              <a:rPr lang="de-DE" dirty="0"/>
              <a:t>       Gut zu wissen!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2060575"/>
            <a:ext cx="8410575" cy="2592561"/>
          </a:xfrm>
        </p:spPr>
        <p:txBody>
          <a:bodyPr/>
          <a:lstStyle/>
          <a:p>
            <a:r>
              <a:rPr lang="de-DE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mehrere Stundenpläne pro Halbjahr mit unterschiedlichen UV-Planungsvarianten. </a:t>
            </a:r>
          </a:p>
          <a:p>
            <a:endParaRPr lang="de-DE" dirty="0">
              <a:latin typeface="+mj-lt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DE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Wenn Sie einen Stundenplan für das </a:t>
            </a:r>
            <a:r>
              <a:rPr lang="de-DE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aktuelle Halbjahr</a:t>
            </a:r>
            <a:r>
              <a:rPr lang="de-DE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anlegen, </a:t>
            </a:r>
            <a:r>
              <a:rPr lang="de-DE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bei dem die UV-Planungsvariante schon aktiviert worden ist</a:t>
            </a:r>
            <a:r>
              <a:rPr lang="de-DE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wird Ihnen auch nur noch diese in der Auswahlliste angeboten.</a:t>
            </a:r>
          </a:p>
          <a:p>
            <a:endParaRPr lang="de-DE" dirty="0"/>
          </a:p>
        </p:txBody>
      </p:sp>
      <p:pic>
        <p:nvPicPr>
          <p:cNvPr id="6" name="Grafik 5" descr="Symbol Info zur Programmbedienu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486654" cy="48665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26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562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1152128"/>
          </a:xfrm>
        </p:spPr>
        <p:txBody>
          <a:bodyPr/>
          <a:lstStyle/>
          <a:p>
            <a:r>
              <a:rPr lang="de-DE" dirty="0">
                <a:solidFill>
                  <a:srgbClr val="FF0000"/>
                </a:solidFill>
              </a:rPr>
              <a:t>Live</a:t>
            </a:r>
            <a:r>
              <a:rPr lang="de-DE" dirty="0"/>
              <a:t>-Vorführung -  datenbanktechnische Anlage eines Stundenplans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27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420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Was macht man im Register Stundenplan?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</a:pPr>
            <a:r>
              <a:rPr lang="de-DE" dirty="0"/>
              <a:t>Daten holen/prüfen</a:t>
            </a:r>
            <a:br>
              <a:rPr lang="de-DE" dirty="0"/>
            </a:br>
            <a:endParaRPr lang="de-DE" dirty="0"/>
          </a:p>
          <a:p>
            <a:pPr>
              <a:buSzPct val="100000"/>
            </a:pPr>
            <a:r>
              <a:rPr lang="de-DE" dirty="0"/>
              <a:t>Sperrungen anlegen</a:t>
            </a:r>
            <a:br>
              <a:rPr lang="de-DE" dirty="0"/>
            </a:br>
            <a:endParaRPr lang="de-DE" dirty="0"/>
          </a:p>
          <a:p>
            <a:pPr>
              <a:buSzPct val="100000"/>
            </a:pPr>
            <a:r>
              <a:rPr lang="de-DE" dirty="0"/>
              <a:t>Unterrichtsstunden setzen, bearbeiten und entfernen</a:t>
            </a:r>
            <a:br>
              <a:rPr lang="de-DE" dirty="0"/>
            </a:br>
            <a:endParaRPr lang="de-DE" dirty="0"/>
          </a:p>
          <a:p>
            <a:pPr>
              <a:buSzPct val="100000"/>
            </a:pPr>
            <a:r>
              <a:rPr lang="de-DE" dirty="0"/>
              <a:t>Automatische Planberechnung anstoßen</a:t>
            </a:r>
          </a:p>
          <a:p>
            <a:pPr>
              <a:buSzPct val="100000"/>
            </a:pPr>
            <a:endParaRPr lang="de-DE" dirty="0"/>
          </a:p>
          <a:p>
            <a:pPr>
              <a:buSzPct val="100000"/>
            </a:pPr>
            <a:r>
              <a:rPr lang="de-DE" dirty="0"/>
              <a:t>Den STUNDENPLAN einsehen</a:t>
            </a:r>
            <a:br>
              <a:rPr lang="de-DE" dirty="0"/>
            </a:br>
            <a:endParaRPr lang="de-DE" dirty="0"/>
          </a:p>
          <a:p>
            <a:pPr>
              <a:buSzPct val="100000"/>
            </a:pPr>
            <a:r>
              <a:rPr lang="de-DE" dirty="0"/>
              <a:t>Stundenpläne im PDF-Format generieren</a:t>
            </a:r>
          </a:p>
          <a:p>
            <a:pPr marL="0" indent="0">
              <a:buSzPct val="100000"/>
              <a:buNone/>
            </a:pPr>
            <a:endParaRPr lang="de-DE" dirty="0"/>
          </a:p>
          <a:p>
            <a:pPr marL="457200" indent="-457200">
              <a:buFont typeface="+mj-lt"/>
              <a:buAutoNum type="arabicPeriod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857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So legen Sie eine Sperrung an: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9" y="2060575"/>
            <a:ext cx="5470822" cy="4321175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Planungselement auswählen (Klasse, Lehrer, Raum)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Plan eines konkreten Planungselements auswählen, z.B. Herr Bauer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Im Bereich Sperrung auf das Schaltsymbol Sperrung hinzufügen klicken </a:t>
            </a:r>
            <a:r>
              <a:rPr lang="de-DE" dirty="0">
                <a:sym typeface="Wingdings" panose="05000000000000000000" pitchFamily="2" charset="2"/>
              </a:rPr>
              <a:t> Es wird eine Sperrungselement mit dem Namen der Lehrkraft angelegt, welches anschließend mehrmals in den Plan per Drag &amp; Drop gezogen werden kann.</a:t>
            </a:r>
            <a:endParaRPr lang="de-DE" dirty="0"/>
          </a:p>
          <a:p>
            <a:pPr marL="457200" indent="-457200">
              <a:buFont typeface="+mj-lt"/>
              <a:buAutoNum type="arabicPeriod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29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364EF65-3E37-40B1-AE07-76202D5E6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1854607"/>
            <a:ext cx="2823076" cy="4748599"/>
          </a:xfrm>
          <a:prstGeom prst="rect">
            <a:avLst/>
          </a:prstGeom>
        </p:spPr>
      </p:pic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3FF90985-462E-4703-B94A-AD8A176E4817}"/>
              </a:ext>
            </a:extLst>
          </p:cNvPr>
          <p:cNvCxnSpPr/>
          <p:nvPr/>
        </p:nvCxnSpPr>
        <p:spPr>
          <a:xfrm flipV="1">
            <a:off x="5364088" y="2060575"/>
            <a:ext cx="864096" cy="216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D969A236-5A5F-4EA0-BD7D-5DBDD4D8F6AC}"/>
              </a:ext>
            </a:extLst>
          </p:cNvPr>
          <p:cNvCxnSpPr/>
          <p:nvPr/>
        </p:nvCxnSpPr>
        <p:spPr>
          <a:xfrm flipV="1">
            <a:off x="5580112" y="2564904"/>
            <a:ext cx="720080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Gerade Verbindung mit Pfeil 13">
            <a:extLst>
              <a:ext uri="{FF2B5EF4-FFF2-40B4-BE49-F238E27FC236}">
                <a16:creationId xmlns:a16="http://schemas.microsoft.com/office/drawing/2014/main" id="{63F1DC07-C5F8-4EED-AFC2-13164DF41C96}"/>
              </a:ext>
            </a:extLst>
          </p:cNvPr>
          <p:cNvCxnSpPr/>
          <p:nvPr/>
        </p:nvCxnSpPr>
        <p:spPr>
          <a:xfrm>
            <a:off x="5940152" y="4509120"/>
            <a:ext cx="2736304" cy="13681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15">
            <a:extLst>
              <a:ext uri="{FF2B5EF4-FFF2-40B4-BE49-F238E27FC236}">
                <a16:creationId xmlns:a16="http://schemas.microsoft.com/office/drawing/2014/main" id="{EC03A3F0-0376-40F3-9DBF-7CF691532B71}"/>
              </a:ext>
            </a:extLst>
          </p:cNvPr>
          <p:cNvCxnSpPr/>
          <p:nvPr/>
        </p:nvCxnSpPr>
        <p:spPr>
          <a:xfrm>
            <a:off x="5436096" y="5733393"/>
            <a:ext cx="864096" cy="7197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Grafik 17">
            <a:extLst>
              <a:ext uri="{FF2B5EF4-FFF2-40B4-BE49-F238E27FC236}">
                <a16:creationId xmlns:a16="http://schemas.microsoft.com/office/drawing/2014/main" id="{2C94F5B1-9C78-4650-83A2-1971E4BE5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5028" y="5966428"/>
            <a:ext cx="1370503" cy="739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339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536675"/>
          </a:xfrm>
        </p:spPr>
        <p:txBody>
          <a:bodyPr/>
          <a:lstStyle/>
          <a:p>
            <a:r>
              <a:rPr lang="de-DE" dirty="0"/>
              <a:t>      Gut zu wissen!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>
                <a:solidFill>
                  <a:srgbClr val="FF0000"/>
                </a:solidFill>
              </a:rPr>
              <a:t>Sperrungen</a:t>
            </a:r>
            <a:r>
              <a:rPr lang="de-DE" dirty="0"/>
              <a:t> sind erforderlich, wenn Lehrer, Klassen oder Räume zu einem bestimmten Zeitpunkt nicht verfügbar sind und deshalb nicht verplant werden können.</a:t>
            </a:r>
          </a:p>
          <a:p>
            <a:endParaRPr lang="de-DE" dirty="0"/>
          </a:p>
          <a:p>
            <a:r>
              <a:rPr lang="de-DE" dirty="0"/>
              <a:t>Sperrungen sollte man anlegen und setzen, </a:t>
            </a:r>
            <a:r>
              <a:rPr lang="de-DE" dirty="0">
                <a:solidFill>
                  <a:srgbClr val="FF0000"/>
                </a:solidFill>
              </a:rPr>
              <a:t>bevor</a:t>
            </a:r>
            <a:r>
              <a:rPr lang="de-DE" dirty="0"/>
              <a:t> Stunden in den Stundenplan gesetzt werden.</a:t>
            </a:r>
          </a:p>
          <a:p>
            <a:endParaRPr lang="de-DE" dirty="0"/>
          </a:p>
          <a:p>
            <a:r>
              <a:rPr lang="de-DE" dirty="0"/>
              <a:t>Sperrungen können auch bearbeitet und gelöscht werden.</a:t>
            </a:r>
          </a:p>
        </p:txBody>
      </p:sp>
      <p:pic>
        <p:nvPicPr>
          <p:cNvPr id="4" name="Grafik 3" descr="Symbol Info zur Programmbedienu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486654" cy="48665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Abgerundetes Rechteck 4"/>
          <p:cNvSpPr/>
          <p:nvPr/>
        </p:nvSpPr>
        <p:spPr>
          <a:xfrm>
            <a:off x="1422295" y="5448980"/>
            <a:ext cx="6648660" cy="64246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rgbClr val="FFFF00"/>
                </a:solidFill>
              </a:rPr>
              <a:t>Ein Sperrungselement kann nicht auf eine bereits belegte Stunde gesteckt werden! </a:t>
            </a:r>
          </a:p>
        </p:txBody>
      </p:sp>
      <p:sp>
        <p:nvSpPr>
          <p:cNvPr id="9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30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99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764704"/>
            <a:ext cx="5555720" cy="984250"/>
          </a:xfrm>
        </p:spPr>
        <p:txBody>
          <a:bodyPr/>
          <a:lstStyle/>
          <a:p>
            <a:r>
              <a:rPr lang="de-DE" dirty="0"/>
              <a:t>So bearbeiten Sie eine Sperrung: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60090" y="3328194"/>
            <a:ext cx="5470822" cy="984250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Einer Lehrersperrung können beispielsweise auch mehrere Lehrkräfte zugeordnet werden.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31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00CB881-B6EB-4C21-BD52-D0405F138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1237964"/>
            <a:ext cx="2736429" cy="501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906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32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6" name="Titel 3">
            <a:extLst>
              <a:ext uri="{FF2B5EF4-FFF2-40B4-BE49-F238E27FC236}">
                <a16:creationId xmlns:a16="http://schemas.microsoft.com/office/drawing/2014/main" id="{975A0059-DE0B-4FB2-B8B0-A607F2B4FEA5}"/>
              </a:ext>
            </a:extLst>
          </p:cNvPr>
          <p:cNvSpPr txBox="1">
            <a:spLocks/>
          </p:cNvSpPr>
          <p:nvPr/>
        </p:nvSpPr>
        <p:spPr bwMode="auto">
          <a:xfrm>
            <a:off x="531813" y="836712"/>
            <a:ext cx="843280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695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de-DE" kern="0" dirty="0">
                <a:solidFill>
                  <a:srgbClr val="FF0000"/>
                </a:solidFill>
              </a:rPr>
              <a:t>Live</a:t>
            </a:r>
            <a:r>
              <a:rPr lang="de-DE" kern="0" dirty="0"/>
              <a:t>-Vorführung – Anlegen, Bearbeiten und Löschen von </a:t>
            </a:r>
            <a:r>
              <a:rPr lang="de-DE" dirty="0"/>
              <a:t>Sperrungen</a:t>
            </a:r>
            <a:endParaRPr lang="de-DE" kern="0" dirty="0"/>
          </a:p>
        </p:txBody>
      </p:sp>
    </p:spTree>
    <p:extLst>
      <p:ext uri="{BB962C8B-B14F-4D97-AF65-F5344CB8AC3E}">
        <p14:creationId xmlns:p14="http://schemas.microsoft.com/office/powerpoint/2010/main" val="10700730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1008112"/>
          </a:xfrm>
        </p:spPr>
        <p:txBody>
          <a:bodyPr/>
          <a:lstStyle/>
          <a:p>
            <a:r>
              <a:rPr lang="de-DE" dirty="0"/>
              <a:t>Manuelles Stecken - wie wird grundlegend gearbeitet ?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Im rechten Bereich ein Planungselement auswählen</a:t>
            </a:r>
            <a:br>
              <a:rPr lang="de-DE" dirty="0"/>
            </a:br>
            <a:endParaRPr lang="de-DE" dirty="0"/>
          </a:p>
          <a:p>
            <a:pPr marL="0" indent="0">
              <a:buSzPct val="100000"/>
              <a:buNone/>
            </a:pPr>
            <a:r>
              <a:rPr lang="de-DE" dirty="0"/>
              <a:t>Danach zeigt der linke Bereich hierzu einen Stundenplan an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Dann die Kurse etc. rechts anlegen bzw. auswählen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Per Drag &amp; Drop in den Plan ziehen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Speichern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33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464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Setzen von Stunden</a:t>
            </a:r>
          </a:p>
        </p:txBody>
      </p:sp>
      <p:grpSp>
        <p:nvGrpSpPr>
          <p:cNvPr id="9" name="Gruppieren 8"/>
          <p:cNvGrpSpPr/>
          <p:nvPr/>
        </p:nvGrpSpPr>
        <p:grpSpPr>
          <a:xfrm>
            <a:off x="841288" y="2420888"/>
            <a:ext cx="7547136" cy="3145414"/>
            <a:chOff x="934960" y="3349632"/>
            <a:chExt cx="7140554" cy="2528080"/>
          </a:xfrm>
        </p:grpSpPr>
        <p:pic>
          <p:nvPicPr>
            <p:cNvPr id="5" name="Grafik 4"/>
            <p:cNvPicPr>
              <a:picLocks noChangeAspect="1"/>
            </p:cNvPicPr>
            <p:nvPr/>
          </p:nvPicPr>
          <p:blipFill>
            <a:blip r:embed="rId2">
              <a:lum bright="-20000" contrast="40000"/>
            </a:blip>
            <a:stretch>
              <a:fillRect/>
            </a:stretch>
          </p:blipFill>
          <p:spPr>
            <a:xfrm>
              <a:off x="1071218" y="3349632"/>
              <a:ext cx="6796201" cy="2528080"/>
            </a:xfrm>
            <a:prstGeom prst="rect">
              <a:avLst/>
            </a:prstGeom>
          </p:spPr>
        </p:pic>
        <p:sp>
          <p:nvSpPr>
            <p:cNvPr id="6" name="Abgerundetes Rechteck 5"/>
            <p:cNvSpPr/>
            <p:nvPr/>
          </p:nvSpPr>
          <p:spPr>
            <a:xfrm>
              <a:off x="6638677" y="5198659"/>
              <a:ext cx="1436837" cy="29236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200" dirty="0"/>
                <a:t>per Drag &amp; Drop</a:t>
              </a:r>
            </a:p>
          </p:txBody>
        </p:sp>
        <p:sp>
          <p:nvSpPr>
            <p:cNvPr id="7" name="Nach oben gekrümmter Pfeil 6"/>
            <p:cNvSpPr/>
            <p:nvPr/>
          </p:nvSpPr>
          <p:spPr>
            <a:xfrm rot="1397234" flipH="1" flipV="1">
              <a:off x="4812347" y="4786032"/>
              <a:ext cx="1935344" cy="396139"/>
            </a:xfrm>
            <a:prstGeom prst="curvedUp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>
                <a:solidFill>
                  <a:schemeClr val="tx1"/>
                </a:solidFill>
              </a:endParaRPr>
            </a:p>
          </p:txBody>
        </p:sp>
        <p:sp>
          <p:nvSpPr>
            <p:cNvPr id="3" name="Abgerundetes Rechteck 2"/>
            <p:cNvSpPr/>
            <p:nvPr/>
          </p:nvSpPr>
          <p:spPr>
            <a:xfrm>
              <a:off x="934960" y="5181989"/>
              <a:ext cx="2893367" cy="695722"/>
            </a:xfrm>
            <a:prstGeom prst="round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1200" dirty="0"/>
                <a:t>Falsch gesetzte Stunden durch </a:t>
              </a:r>
              <a:br>
                <a:rPr lang="de-DE" sz="1200" dirty="0"/>
              </a:br>
              <a:r>
                <a:rPr lang="de-DE" sz="1200" dirty="0"/>
                <a:t>Drag &amp; Drop zu den Kursen zurückziehen!</a:t>
              </a:r>
            </a:p>
          </p:txBody>
        </p:sp>
      </p:grpSp>
      <p:sp>
        <p:nvSpPr>
          <p:cNvPr id="11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34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6986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1152128"/>
          </a:xfrm>
        </p:spPr>
        <p:txBody>
          <a:bodyPr/>
          <a:lstStyle/>
          <a:p>
            <a:r>
              <a:rPr lang="de-DE" dirty="0">
                <a:solidFill>
                  <a:srgbClr val="FF0000"/>
                </a:solidFill>
              </a:rPr>
              <a:t>Live</a:t>
            </a:r>
            <a:r>
              <a:rPr lang="de-DE" dirty="0"/>
              <a:t>-Vorführung -  manuelles Stecken von Stunden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35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5372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537517"/>
          </a:xfrm>
        </p:spPr>
        <p:txBody>
          <a:bodyPr/>
          <a:lstStyle/>
          <a:p>
            <a:r>
              <a:rPr lang="de-DE" dirty="0"/>
              <a:t>So legen Sie eine Unterrichtsfrequenz fest: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2060575"/>
            <a:ext cx="5614837" cy="2941875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Planungselement auswählen (Klasse, Lehrer, Raum)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Plan eines konkreten Planungselements auswählen, z.B. Klasse 1</a:t>
            </a:r>
            <a:br>
              <a:rPr lang="de-DE" dirty="0"/>
            </a:br>
            <a:endParaRPr lang="de-DE" dirty="0"/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de-DE" dirty="0"/>
              <a:t>Eine Unterrichtsfrequenz aus der Auswahlliste auswählen, z.B.</a:t>
            </a:r>
            <a:r>
              <a:rPr lang="de-DE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2A – 14-tägig A</a:t>
            </a:r>
            <a:endParaRPr lang="de-DE" dirty="0"/>
          </a:p>
          <a:p>
            <a:pPr marL="457200" indent="-457200">
              <a:buFont typeface="+mj-lt"/>
              <a:buAutoNum type="arabicPeriod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36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3FF90985-462E-4703-B94A-AD8A176E4817}"/>
              </a:ext>
            </a:extLst>
          </p:cNvPr>
          <p:cNvCxnSpPr>
            <a:cxnSpLocks/>
          </p:cNvCxnSpPr>
          <p:nvPr/>
        </p:nvCxnSpPr>
        <p:spPr>
          <a:xfrm>
            <a:off x="5436096" y="2274120"/>
            <a:ext cx="890739" cy="290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D969A236-5A5F-4EA0-BD7D-5DBDD4D8F6AC}"/>
              </a:ext>
            </a:extLst>
          </p:cNvPr>
          <p:cNvCxnSpPr>
            <a:cxnSpLocks/>
          </p:cNvCxnSpPr>
          <p:nvPr/>
        </p:nvCxnSpPr>
        <p:spPr>
          <a:xfrm flipV="1">
            <a:off x="4067944" y="2960669"/>
            <a:ext cx="2232248" cy="5403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Grafik 2">
            <a:extLst>
              <a:ext uri="{FF2B5EF4-FFF2-40B4-BE49-F238E27FC236}">
                <a16:creationId xmlns:a16="http://schemas.microsoft.com/office/drawing/2014/main" id="{8C10134C-EC41-4734-A4C8-119F81989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6835" y="2388484"/>
            <a:ext cx="2349621" cy="3232316"/>
          </a:xfrm>
          <a:prstGeom prst="rect">
            <a:avLst/>
          </a:prstGeom>
        </p:spPr>
      </p:pic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20BB1EA1-6406-448F-8F5C-AD0DA9646D81}"/>
              </a:ext>
            </a:extLst>
          </p:cNvPr>
          <p:cNvCxnSpPr/>
          <p:nvPr/>
        </p:nvCxnSpPr>
        <p:spPr>
          <a:xfrm flipV="1">
            <a:off x="5184068" y="3230839"/>
            <a:ext cx="1169410" cy="990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4498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So legen Sie eine Unterrichtsfrequenz fest: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52450" y="1595338"/>
            <a:ext cx="8207125" cy="1296417"/>
          </a:xfrm>
        </p:spPr>
        <p:txBody>
          <a:bodyPr/>
          <a:lstStyle/>
          <a:p>
            <a:pPr marL="0" indent="0">
              <a:buSzPct val="100000"/>
              <a:buNone/>
            </a:pPr>
            <a:r>
              <a:rPr lang="de-DE" dirty="0"/>
              <a:t>Alle danach gesteckten Stunden 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werden nur für die auf der Seite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Unterrichtsrhythmus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definierten </a:t>
            </a:r>
            <a:r>
              <a:rPr lang="de-DE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2A-Wochen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verplant. Zusätzlich werden sie nur „zur Hälfte“ bilanziert (eine 14-tägig verplante Stunde entspricht 0,5 verplanten Stunden).</a:t>
            </a: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37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B12F9A7-2503-4F4C-BB41-DE73CA74A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990" y="3080674"/>
            <a:ext cx="7482019" cy="289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143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So legen Sie eine Unterrichtsfrequenz fest: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2060575"/>
            <a:ext cx="8207125" cy="864369"/>
          </a:xfrm>
        </p:spPr>
        <p:txBody>
          <a:bodyPr/>
          <a:lstStyle/>
          <a:p>
            <a:pPr marL="0" lvl="0" indent="0">
              <a:spcBef>
                <a:spcPts val="600"/>
              </a:spcBef>
              <a:spcAft>
                <a:spcPts val="600"/>
              </a:spcAft>
              <a:buNone/>
              <a:tabLst>
                <a:tab pos="450215" algn="l"/>
              </a:tabLst>
            </a:pPr>
            <a:r>
              <a:rPr lang="de-D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Stellen Sie die Unterrichtsfrequenz um auf </a:t>
            </a:r>
            <a:r>
              <a:rPr lang="de-DE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2B. </a:t>
            </a:r>
            <a:r>
              <a:rPr lang="de-D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Hier sind die unter </a:t>
            </a:r>
            <a:r>
              <a:rPr lang="de-DE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2A</a:t>
            </a:r>
            <a:r>
              <a:rPr lang="de-D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verplanten Unterrichtsstunden wieder frei und können verplant werden: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38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E57F5B1-7ED5-410C-8055-4E1506421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64" y="3356992"/>
            <a:ext cx="7020272" cy="229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0305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So legen Sie eine Unterrichtsfrequenz fest: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39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4B8723C-35AE-4D7C-96BE-B90A59139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2132856"/>
            <a:ext cx="3620005" cy="85737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8E615E5C-B693-4954-9137-4369D5FDD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3416341"/>
            <a:ext cx="4342805" cy="2489875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6C83264-FF19-4E55-A0DB-CD19C5310D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1808" y="3429000"/>
            <a:ext cx="4342805" cy="250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721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465237"/>
          </a:xfrm>
        </p:spPr>
        <p:txBody>
          <a:bodyPr/>
          <a:lstStyle/>
          <a:p>
            <a:r>
              <a:rPr lang="de-DE" dirty="0"/>
              <a:t>Stundenplanberechnung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74675" y="1484784"/>
            <a:ext cx="8410575" cy="4321175"/>
          </a:xfrm>
        </p:spPr>
        <p:txBody>
          <a:bodyPr/>
          <a:lstStyle/>
          <a:p>
            <a:pPr>
              <a:buSzPct val="100000"/>
              <a:buFont typeface="Wingdings" panose="05000000000000000000" pitchFamily="2" charset="2"/>
              <a:buChar char="§"/>
            </a:pPr>
            <a:endParaRPr lang="de-DE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Zwei Möglichkeiten – zwei Schaltflächen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 berechnen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oder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vervollständigen</a:t>
            </a:r>
            <a:endParaRPr lang="de-DE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b="0" cap="small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 berechnen</a:t>
            </a:r>
            <a:r>
              <a:rPr lang="de-DE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de-DE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leerer</a:t>
            </a:r>
            <a:r>
              <a:rPr lang="de-DE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Plan</a:t>
            </a: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vervollständigen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bereits gesteckte Stunden </a:t>
            </a:r>
            <a:r>
              <a:rPr lang="de-DE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vorhanden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Vorarbeit </a:t>
            </a:r>
            <a:r>
              <a:rPr lang="de-DE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Kurse per Hand stecken. </a:t>
            </a:r>
            <a:r>
              <a:rPr lang="de-DE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de-DE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ändisch gesteckte Stunden bleiben erhalten.</a:t>
            </a: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sz="18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 die Stundenplanberechnung abgeschlossen, klicken Sie auf die Schaltfläche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speichern</a:t>
            </a: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de-DE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40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EBCEF192-6DC7-4313-B2C7-0B616988E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5847576"/>
            <a:ext cx="5125165" cy="57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9720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92125"/>
          </a:xfrm>
        </p:spPr>
        <p:txBody>
          <a:bodyPr/>
          <a:lstStyle/>
          <a:p>
            <a:r>
              <a:rPr lang="de-DE" dirty="0"/>
              <a:t>       Gut zu wissen!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Sobald die Stundenplanberechnung im Register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Stundenplanung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angestoßen wird, erscheint am unteren rechten Bildschirmrand der Hinweis: </a:t>
            </a:r>
            <a:r>
              <a:rPr lang="de-DE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Stundenplan wird berechnet ....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de-DE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Dieser Hinweis bleibt auch bei zwischenzeitlichen Wechseln in andere Register, bei zwischenzeitlicher Übernahme eines anderen Planungselements oder sogar bei zwischenzeitlichem Ausloggen </a:t>
            </a:r>
            <a:r>
              <a:rPr lang="de-DE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dauerhaft bestehen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solange bis die Stundenplanberechnung abgeschlossen ist.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Nach Abschluss der Berechnung wird automatisch wieder ins Register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Stundenplanung 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navigiert, unabhängig davon, in welchem Register Sie sich während der Dauer der Berechnung befanden. Es erscheint die Meldung </a:t>
            </a:r>
            <a:r>
              <a:rPr lang="de-DE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Stundenplanberechnung abgeschlossen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de-DE" dirty="0"/>
          </a:p>
        </p:txBody>
      </p:sp>
      <p:pic>
        <p:nvPicPr>
          <p:cNvPr id="6" name="Grafik 5" descr="Symbol Info zur Programmbedienu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486654" cy="48665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41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BCB15D3-221D-4E89-87DE-BB1A3019F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976" y="2708920"/>
            <a:ext cx="3063617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736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/>
          <a:lstStyle/>
          <a:p>
            <a:r>
              <a:rPr lang="de-DE" dirty="0"/>
              <a:t>So erfolgt die Stundenplanberechnung – Planungsregeln - Auswahl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611560" y="2132856"/>
            <a:ext cx="6013549" cy="151216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Keine Hohlstunden in der ersten Stunde</a:t>
            </a: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Fächerverteilung über den Tag</a:t>
            </a: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GTAB-Unterricht spät am Tag</a:t>
            </a:r>
            <a:endParaRPr lang="de-DE" sz="18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Sport-Doppelstunden zwischen den großen Pausen</a:t>
            </a:r>
            <a:endParaRPr lang="de-DE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42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AC1C56A-C13A-4115-A882-B157A287E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37616"/>
            <a:ext cx="7334328" cy="237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8327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97285"/>
          </a:xfrm>
        </p:spPr>
        <p:txBody>
          <a:bodyPr/>
          <a:lstStyle/>
          <a:p>
            <a:r>
              <a:rPr lang="de-DE" dirty="0"/>
              <a:t>Live-Vorführung Plan berechnen lassen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43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1951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97285"/>
          </a:xfrm>
        </p:spPr>
        <p:txBody>
          <a:bodyPr/>
          <a:lstStyle/>
          <a:p>
            <a:r>
              <a:rPr lang="de-DE" dirty="0"/>
              <a:t>So werden Kurse mit mehreren Lehrkräften verplant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74675" y="2132857"/>
            <a:ext cx="8410575" cy="1872207"/>
          </a:xfrm>
        </p:spPr>
        <p:txBody>
          <a:bodyPr/>
          <a:lstStyle/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 auf der Seite </a:t>
            </a:r>
            <a:r>
              <a:rPr lang="de-DE" sz="1800" b="0" cap="small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Lehrkräfte-Kurs-Zuordnung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gepflegte Anzahl von Stunden ist maßgeblich für die Einplanung der </a:t>
            </a:r>
            <a:r>
              <a:rPr lang="de-DE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jeweiligen Lehrkräfte</a:t>
            </a: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nicht die Stunden des Kurses.</a:t>
            </a: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Beim Stecken eines solchen Kurses erscheint ein Dialog für die Lehrkräfteauswahl.</a:t>
            </a:r>
            <a:endParaRPr lang="de-DE" dirty="0"/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44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70FD4DDB-7705-42A4-A5F8-69D428592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4259908"/>
            <a:ext cx="7222645" cy="1781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262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97285"/>
          </a:xfrm>
        </p:spPr>
        <p:txBody>
          <a:bodyPr/>
          <a:lstStyle/>
          <a:p>
            <a:r>
              <a:rPr lang="de-DE" dirty="0"/>
              <a:t>So werden Kurse mit mehreren Lehrkräften verplant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74675" y="2132857"/>
            <a:ext cx="8410575" cy="720079"/>
          </a:xfrm>
        </p:spPr>
        <p:txBody>
          <a:bodyPr/>
          <a:lstStyle/>
          <a:p>
            <a:pPr>
              <a:buSzPct val="100000"/>
              <a:buFont typeface="Wingdings" panose="05000000000000000000" pitchFamily="2" charset="2"/>
              <a:buChar char="§"/>
            </a:pPr>
            <a:r>
              <a:rPr lang="de-DE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Nach dem Übernehmen wird die Stunde gemäß der Auswahl verplant.</a:t>
            </a:r>
          </a:p>
          <a:p>
            <a:pPr>
              <a:buSzPct val="100000"/>
              <a:buFont typeface="Wingdings" panose="05000000000000000000" pitchFamily="2" charset="2"/>
              <a:buChar char="§"/>
            </a:pPr>
            <a:endParaRPr lang="de-DE" sz="18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45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4777691-56E2-450F-84F4-EA99A8203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5" y="2470006"/>
            <a:ext cx="2240301" cy="969020"/>
          </a:xfrm>
          <a:prstGeom prst="rect">
            <a:avLst/>
          </a:prstGeom>
        </p:spPr>
      </p:pic>
      <p:sp>
        <p:nvSpPr>
          <p:cNvPr id="8" name="Inhaltsplatzhalter 4">
            <a:extLst>
              <a:ext uri="{FF2B5EF4-FFF2-40B4-BE49-F238E27FC236}">
                <a16:creationId xmlns:a16="http://schemas.microsoft.com/office/drawing/2014/main" id="{144FA7B9-4039-4847-98D9-5A215392D9C5}"/>
              </a:ext>
            </a:extLst>
          </p:cNvPr>
          <p:cNvSpPr txBox="1">
            <a:spLocks/>
          </p:cNvSpPr>
          <p:nvPr/>
        </p:nvSpPr>
        <p:spPr bwMode="auto">
          <a:xfrm>
            <a:off x="754054" y="3640021"/>
            <a:ext cx="8410575" cy="72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0"/>
              </a:spcBef>
              <a:spcAft>
                <a:spcPct val="15000"/>
              </a:spcAft>
              <a:buClr>
                <a:srgbClr val="003399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10000"/>
              </a:spcBef>
              <a:spcAft>
                <a:spcPct val="10000"/>
              </a:spcAft>
              <a:buClr>
                <a:srgbClr val="F00000"/>
              </a:buClr>
              <a:buSzPct val="100000"/>
              <a:buFont typeface="Arial" pitchFamily="34" charset="0"/>
              <a:buChar char="»"/>
              <a:defRPr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0"/>
              </a:spcBef>
              <a:spcAft>
                <a:spcPct val="0"/>
              </a:spcAft>
              <a:buClrTx/>
              <a:buFont typeface="Symbol" pitchFamily="18" charset="2"/>
              <a:buChar char="-"/>
              <a:defRPr sz="16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10000"/>
              </a:spcBef>
              <a:spcAft>
                <a:spcPct val="10000"/>
              </a:spcAft>
              <a:buClr>
                <a:schemeClr val="tx1"/>
              </a:buClr>
              <a:buChar char="•"/>
              <a:defRPr sz="1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10000"/>
              </a:spcBef>
              <a:spcAft>
                <a:spcPct val="10000"/>
              </a:spcAft>
              <a:buSzPct val="75000"/>
              <a:buFont typeface="Courier New" pitchFamily="49" charset="0"/>
              <a:buChar char="o"/>
              <a:defRPr sz="1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1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1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1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10000"/>
              </a:spcBef>
              <a:spcAft>
                <a:spcPct val="10000"/>
              </a:spcAft>
              <a:buChar char="•"/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00000"/>
              <a:buFont typeface="Wingdings" pitchFamily="2" charset="2"/>
              <a:buChar char="§"/>
            </a:pPr>
            <a:r>
              <a:rPr lang="de-DE" sz="1800" kern="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Ist eine Lehrkraft schon vollständig verplant, z.B. ila4, dann ist sie im Dialog nicht mehr auswählbar. </a:t>
            </a:r>
          </a:p>
          <a:p>
            <a:pPr>
              <a:buSzPct val="100000"/>
              <a:buFont typeface="Wingdings" pitchFamily="2" charset="2"/>
              <a:buChar char="§"/>
            </a:pPr>
            <a:endParaRPr lang="de-DE" sz="1800" kern="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511943C-D64E-43A9-B9FF-4FD50676F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596" y="4494791"/>
            <a:ext cx="3012869" cy="1412485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24E3086E-7DD1-44EF-885B-E2C14D7253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6005" y="4009660"/>
            <a:ext cx="876422" cy="2476846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53B7F3DF-B95D-4C36-99AF-9BBAABE18F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242" y="4244731"/>
            <a:ext cx="2178162" cy="200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875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46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5" name="Titel 3">
            <a:extLst>
              <a:ext uri="{FF2B5EF4-FFF2-40B4-BE49-F238E27FC236}">
                <a16:creationId xmlns:a16="http://schemas.microsoft.com/office/drawing/2014/main" id="{E491FAE6-B244-4B3A-A205-A00B467D5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97285"/>
          </a:xfrm>
        </p:spPr>
        <p:txBody>
          <a:bodyPr/>
          <a:lstStyle/>
          <a:p>
            <a:r>
              <a:rPr lang="de-DE" dirty="0"/>
              <a:t>Live-Vorführung Kurse mit mehreren Lehrkräften stecken</a:t>
            </a:r>
          </a:p>
        </p:txBody>
      </p:sp>
    </p:spTree>
    <p:extLst>
      <p:ext uri="{BB962C8B-B14F-4D97-AF65-F5344CB8AC3E}">
        <p14:creationId xmlns:p14="http://schemas.microsoft.com/office/powerpoint/2010/main" val="61813559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97285"/>
          </a:xfrm>
        </p:spPr>
        <p:txBody>
          <a:bodyPr/>
          <a:lstStyle/>
          <a:p>
            <a:r>
              <a:rPr lang="de-DE" dirty="0"/>
              <a:t>So werden Kurse mit ungeradzahliger Stundenzahl verplant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74675" y="2132857"/>
            <a:ext cx="8410575" cy="1872207"/>
          </a:xfrm>
        </p:spPr>
        <p:txBody>
          <a:bodyPr/>
          <a:lstStyle/>
          <a:p>
            <a:pPr marL="0" lvl="0" indent="0">
              <a:lnSpc>
                <a:spcPct val="130000"/>
              </a:lnSpc>
              <a:spcBef>
                <a:spcPts val="600"/>
              </a:spcBef>
              <a:spcAft>
                <a:spcPts val="1000"/>
              </a:spcAft>
              <a:buClr>
                <a:srgbClr val="FF0000"/>
              </a:buClr>
              <a:buNone/>
              <a:tabLst>
                <a:tab pos="228600" algn="l"/>
                <a:tab pos="449580" algn="l"/>
              </a:tabLst>
            </a:pPr>
            <a:r>
              <a:rPr lang="de-DE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Sollen zum Beispiel zwei Kurse A und B mit jeweils </a:t>
            </a:r>
            <a:r>
              <a:rPr lang="de-DE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1,5 Stunden/Woche</a:t>
            </a:r>
            <a:r>
              <a:rPr lang="de-DE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stattfinden, so werden die Stunden aufgeteilt: Kurs A hat in der ersten Woche eine Stunde während Kurs B in der ersten Woche zwei Stunden Unterricht hat. In der zweiten Woche hat Kurs A dann zwei Stunden und Kurs B eine Stunde Unterricht usw. (alternierend).</a:t>
            </a:r>
          </a:p>
          <a:p>
            <a:pPr marL="0" lvl="0" indent="0">
              <a:lnSpc>
                <a:spcPct val="130000"/>
              </a:lnSpc>
              <a:spcBef>
                <a:spcPts val="600"/>
              </a:spcBef>
              <a:spcAft>
                <a:spcPts val="1000"/>
              </a:spcAft>
              <a:buClr>
                <a:srgbClr val="FF0000"/>
              </a:buClr>
              <a:buNone/>
              <a:tabLst>
                <a:tab pos="228600" algn="l"/>
                <a:tab pos="449580" algn="l"/>
              </a:tabLst>
            </a:pPr>
            <a:r>
              <a:rPr lang="de-DE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Beispiel:</a:t>
            </a:r>
            <a:endParaRPr lang="de-DE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47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4394156-3511-4FEE-BBE3-B152AE8029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4023737"/>
            <a:ext cx="3168352" cy="257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5592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97285"/>
          </a:xfrm>
        </p:spPr>
        <p:txBody>
          <a:bodyPr/>
          <a:lstStyle/>
          <a:p>
            <a:r>
              <a:rPr lang="de-DE" dirty="0"/>
              <a:t>So werden Kurse mit ungeradzahliger Stundenzahl verplant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48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9959F5D1-9A18-46EB-A67D-A14B7052E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989001"/>
            <a:ext cx="5977408" cy="2016554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D9182679-89A9-4684-BE9B-14BA2E903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4121975"/>
            <a:ext cx="5535571" cy="2037254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038FDF1B-410A-41A0-8742-BB9B549CB5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264" y="2924944"/>
            <a:ext cx="996897" cy="2244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275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49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 wrap="square"/>
          <a:lstStyle/>
          <a:p>
            <a:endParaRPr lang="de-DE" dirty="0"/>
          </a:p>
          <a:p>
            <a:endParaRPr lang="de-DE" dirty="0"/>
          </a:p>
        </p:txBody>
      </p:sp>
      <p:sp>
        <p:nvSpPr>
          <p:cNvPr id="2" name="Textplatzhalter 1">
            <a:extLst>
              <a:ext uri="{FF2B5EF4-FFF2-40B4-BE49-F238E27FC236}">
                <a16:creationId xmlns:a16="http://schemas.microsoft.com/office/drawing/2014/main" id="{ADFF0F3D-4225-408C-9521-2240E2DD6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95535" y="1700808"/>
            <a:ext cx="3168353" cy="4536504"/>
          </a:xfrm>
        </p:spPr>
        <p:txBody>
          <a:bodyPr/>
          <a:lstStyle/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de-DE" sz="2000" dirty="0"/>
              <a:t>Über die Schaltfläche                         		kann</a:t>
            </a:r>
            <a:br>
              <a:rPr lang="de-DE" sz="2000" dirty="0"/>
            </a:br>
            <a:r>
              <a:rPr lang="de-DE" sz="2000" dirty="0"/>
              <a:t>man ein PDF des Plans erstellen.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sz="2000" dirty="0"/>
              <a:t>Bei der Erzeugung eines PDF-Berichtes im LUSD-Planer werden nur die Randstunden im PDF berücksichtigt und dargestellt, die im Stundenplan auch belegt sind.</a:t>
            </a:r>
          </a:p>
          <a:p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552450" y="836712"/>
            <a:ext cx="4955654" cy="519013"/>
          </a:xfrm>
        </p:spPr>
        <p:txBody>
          <a:bodyPr/>
          <a:lstStyle/>
          <a:p>
            <a:r>
              <a:rPr lang="de-DE" sz="3000" dirty="0"/>
              <a:t>PDF des aktuellen Plans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25" y="2060848"/>
            <a:ext cx="1368152" cy="32370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561" y="2276872"/>
            <a:ext cx="5437270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362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PDFs aller Schüler-, Lehrer-, Klassen- und Raumpläne sowie Direktoratspläne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1338" y="2381795"/>
            <a:ext cx="8410575" cy="2919413"/>
          </a:xfrm>
        </p:spPr>
        <p:txBody>
          <a:bodyPr/>
          <a:lstStyle/>
          <a:p>
            <a:r>
              <a:rPr lang="de-DE" dirty="0"/>
              <a:t>Im Register BERICHTE kann man die gewünschte Berichtsart auswählen.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422062"/>
            <a:ext cx="4656147" cy="1807138"/>
          </a:xfrm>
          <a:prstGeom prst="rect">
            <a:avLst/>
          </a:prstGeom>
        </p:spPr>
      </p:pic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50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832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552450" y="2132856"/>
            <a:ext cx="8410575" cy="2991421"/>
          </a:xfrm>
        </p:spPr>
        <p:txBody>
          <a:bodyPr/>
          <a:lstStyle/>
          <a:p>
            <a:r>
              <a:rPr lang="de-DE" dirty="0"/>
              <a:t>Führend in der Datenhaltung ist die </a:t>
            </a:r>
            <a:r>
              <a:rPr lang="de-DE" b="1" dirty="0"/>
              <a:t>UV der LUSD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/>
              <a:t>Von der Seite </a:t>
            </a:r>
            <a:r>
              <a:rPr lang="de-DE" b="1" dirty="0"/>
              <a:t>LUSD-Planer 2.0 </a:t>
            </a:r>
            <a:r>
              <a:rPr lang="de-DE" dirty="0"/>
              <a:t>aus können </a:t>
            </a:r>
            <a:r>
              <a:rPr lang="de-DE" b="1" dirty="0"/>
              <a:t>keine UV-Daten verändert </a:t>
            </a:r>
            <a:r>
              <a:rPr lang="de-DE" dirty="0"/>
              <a:t>werden. Von daher </a:t>
            </a:r>
            <a:r>
              <a:rPr lang="de-DE" b="1" dirty="0">
                <a:solidFill>
                  <a:srgbClr val="FF0000"/>
                </a:solidFill>
              </a:rPr>
              <a:t>„Synchronisation“ nur in eine Richtung als Abgleich möglich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/>
              <a:t>Dementsprechend sollte die UV </a:t>
            </a:r>
            <a:r>
              <a:rPr lang="de-DE" b="1" dirty="0">
                <a:solidFill>
                  <a:srgbClr val="FF0000"/>
                </a:solidFill>
              </a:rPr>
              <a:t>vor der Stundenplanerstellung abschließend gepflegt sein</a:t>
            </a:r>
            <a:r>
              <a:rPr lang="de-DE" dirty="0"/>
              <a:t>.</a:t>
            </a:r>
          </a:p>
          <a:p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51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9" name="Titel 3">
            <a:extLst>
              <a:ext uri="{FF2B5EF4-FFF2-40B4-BE49-F238E27FC236}">
                <a16:creationId xmlns:a16="http://schemas.microsoft.com/office/drawing/2014/main" id="{5963A222-C155-4F9B-9EB8-AD3048367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764704"/>
            <a:ext cx="8432800" cy="504182"/>
          </a:xfrm>
        </p:spPr>
        <p:txBody>
          <a:bodyPr/>
          <a:lstStyle/>
          <a:p>
            <a:r>
              <a:rPr lang="de-DE" sz="2700" dirty="0"/>
              <a:t>So arbeitet man mit dem Register UV-Abgleich</a:t>
            </a:r>
          </a:p>
        </p:txBody>
      </p:sp>
    </p:spTree>
    <p:extLst>
      <p:ext uri="{BB962C8B-B14F-4D97-AF65-F5344CB8AC3E}">
        <p14:creationId xmlns:p14="http://schemas.microsoft.com/office/powerpoint/2010/main" val="26129898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692696"/>
            <a:ext cx="8432800" cy="537245"/>
          </a:xfrm>
        </p:spPr>
        <p:txBody>
          <a:bodyPr/>
          <a:lstStyle/>
          <a:p>
            <a:r>
              <a:rPr lang="de-DE" sz="2700" dirty="0"/>
              <a:t>So arbeitet man mit dem Register UV-Abgleich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85413" y="2132856"/>
            <a:ext cx="8410575" cy="2808311"/>
          </a:xfrm>
        </p:spPr>
        <p:txBody>
          <a:bodyPr/>
          <a:lstStyle/>
          <a:p>
            <a:pPr marL="450215">
              <a:spcBef>
                <a:spcPts val="600"/>
              </a:spcBef>
            </a:pPr>
            <a:r>
              <a:rPr lang="de-DE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Wenn doch nach der Stundenplanerstellung Änderungen in der UV vorgenommen werden, gibt es die Möglichkeit eines Abgleichs des Stundenplans mit den geänderten UV-Daten. </a:t>
            </a:r>
            <a:endParaRPr lang="de-DE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50215" algn="l"/>
              </a:tabLst>
            </a:pPr>
            <a:r>
              <a:rPr lang="de-DE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Schaltfläche </a:t>
            </a:r>
            <a:r>
              <a:rPr lang="de-DE" sz="1600" b="0" cap="smal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daten holen / prüfen</a:t>
            </a:r>
            <a:endParaRPr lang="de-DE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50215" algn="l"/>
              </a:tabLst>
            </a:pPr>
            <a:r>
              <a:rPr lang="de-DE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Entweder Meldung </a:t>
            </a:r>
            <a:r>
              <a:rPr lang="de-DE" sz="16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Stundenplan unverändert gültig</a:t>
            </a:r>
            <a:r>
              <a:rPr lang="de-DE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oder Register </a:t>
            </a:r>
            <a:r>
              <a:rPr lang="de-DE" sz="1600" b="0" cap="smal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UV-Abgleich</a:t>
            </a:r>
            <a:r>
              <a:rPr lang="de-DE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de-DE" sz="16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</a:t>
            </a:r>
            <a:r>
              <a:rPr lang="de-DE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Meldungen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52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5657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764704"/>
            <a:ext cx="8432800" cy="504056"/>
          </a:xfrm>
        </p:spPr>
        <p:txBody>
          <a:bodyPr>
            <a:noAutofit/>
          </a:bodyPr>
          <a:lstStyle/>
          <a:p>
            <a:r>
              <a:rPr lang="de-DE" sz="2700" dirty="0"/>
              <a:t>So arbeitet man mit dem Register UV-Abgleich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53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1B748716-40D9-4229-8DB9-D9C26C91C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001" y="2132621"/>
            <a:ext cx="8297697" cy="406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0795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465237"/>
          </a:xfrm>
        </p:spPr>
        <p:txBody>
          <a:bodyPr>
            <a:normAutofit fontScale="90000"/>
          </a:bodyPr>
          <a:lstStyle/>
          <a:p>
            <a:r>
              <a:rPr lang="de-DE" dirty="0"/>
              <a:t>So arbeitet man mit dem Register UV-Abgleich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54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6E11B4B9-E2E2-4A93-B6DE-5DB785B4E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669" y="1957919"/>
            <a:ext cx="7354897" cy="45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29324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465237"/>
          </a:xfrm>
        </p:spPr>
        <p:txBody>
          <a:bodyPr>
            <a:normAutofit/>
          </a:bodyPr>
          <a:lstStyle/>
          <a:p>
            <a:r>
              <a:rPr lang="de-DE" dirty="0"/>
              <a:t>Vertretungsplanung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55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C11703C-CBF7-4175-BE83-054466D51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848" y="1939299"/>
            <a:ext cx="7308304" cy="408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0509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465237"/>
          </a:xfrm>
        </p:spPr>
        <p:txBody>
          <a:bodyPr>
            <a:normAutofit/>
          </a:bodyPr>
          <a:lstStyle/>
          <a:p>
            <a:r>
              <a:rPr lang="de-DE" dirty="0"/>
              <a:t>Vertretungsplanung - Überblick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56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8" name="Inhaltsplatzhalter 5">
            <a:extLst>
              <a:ext uri="{FF2B5EF4-FFF2-40B4-BE49-F238E27FC236}">
                <a16:creationId xmlns:a16="http://schemas.microsoft.com/office/drawing/2014/main" id="{9BA0819E-F4FE-4D8E-8B9E-2EB1F6E8B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2132856"/>
            <a:ext cx="8410575" cy="2991421"/>
          </a:xfrm>
        </p:spPr>
        <p:txBody>
          <a:bodyPr/>
          <a:lstStyle/>
          <a:p>
            <a:r>
              <a:rPr lang="de-DE" dirty="0"/>
              <a:t>Abwesenheiten von Lehrkräften und Klassen</a:t>
            </a:r>
          </a:p>
          <a:p>
            <a:endParaRPr lang="de-DE" dirty="0"/>
          </a:p>
          <a:p>
            <a:r>
              <a:rPr lang="de-DE" dirty="0"/>
              <a:t>Vertretungsregelungen (Ausfall, Vertretung, Mitaufsicht)</a:t>
            </a:r>
          </a:p>
          <a:p>
            <a:endParaRPr lang="de-DE" dirty="0"/>
          </a:p>
          <a:p>
            <a:r>
              <a:rPr lang="de-DE" dirty="0"/>
              <a:t>Übersichtsbereich</a:t>
            </a:r>
          </a:p>
          <a:p>
            <a:endParaRPr lang="de-DE" dirty="0"/>
          </a:p>
          <a:p>
            <a:r>
              <a:rPr lang="de-DE" dirty="0"/>
              <a:t>Berichte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501483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Abwesenheit von Lehrkräften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57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56AE2B5-23E3-4BAD-ADC7-0137EBA33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82" y="3445933"/>
            <a:ext cx="8790541" cy="2736304"/>
          </a:xfrm>
          <a:prstGeom prst="rect">
            <a:avLst/>
          </a:prstGeom>
        </p:spPr>
      </p:pic>
      <p:sp>
        <p:nvSpPr>
          <p:cNvPr id="9" name="Inhaltsplatzhalter 5">
            <a:extLst>
              <a:ext uri="{FF2B5EF4-FFF2-40B4-BE49-F238E27FC236}">
                <a16:creationId xmlns:a16="http://schemas.microsoft.com/office/drawing/2014/main" id="{CE720F18-4CB2-4BF3-9AE4-463004EAB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2132857"/>
            <a:ext cx="8410575" cy="864096"/>
          </a:xfrm>
        </p:spPr>
        <p:txBody>
          <a:bodyPr/>
          <a:lstStyle/>
          <a:p>
            <a:r>
              <a:rPr lang="de-DE" dirty="0"/>
              <a:t>Woche und Lehrkräfteplan auswählen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2721670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Abwesenheit von Lehrkräften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58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9" name="Inhaltsplatzhalter 5">
            <a:extLst>
              <a:ext uri="{FF2B5EF4-FFF2-40B4-BE49-F238E27FC236}">
                <a16:creationId xmlns:a16="http://schemas.microsoft.com/office/drawing/2014/main" id="{CE720F18-4CB2-4BF3-9AE4-463004EAB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021" y="1899966"/>
            <a:ext cx="3295398" cy="4337346"/>
          </a:xfrm>
        </p:spPr>
        <p:txBody>
          <a:bodyPr/>
          <a:lstStyle/>
          <a:p>
            <a:r>
              <a:rPr lang="de-DE" dirty="0"/>
              <a:t>Rechtsklick in Spaltenkopf eines Tages </a:t>
            </a:r>
            <a:r>
              <a:rPr lang="de-DE" dirty="0">
                <a:sym typeface="Wingdings" panose="05000000000000000000" pitchFamily="2" charset="2"/>
              </a:rPr>
              <a:t> Bereich Abwesenheit erscheint</a:t>
            </a:r>
          </a:p>
          <a:p>
            <a:endParaRPr lang="de-DE" dirty="0">
              <a:sym typeface="Wingdings" panose="05000000000000000000" pitchFamily="2" charset="2"/>
            </a:endParaRPr>
          </a:p>
          <a:p>
            <a:r>
              <a:rPr lang="de-DE" dirty="0">
                <a:sym typeface="Wingdings" panose="05000000000000000000" pitchFamily="2" charset="2"/>
              </a:rPr>
              <a:t>Details pflegen und übernehmen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DDD47F-9158-4C5D-9118-F011F61BE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1883" y="1899966"/>
            <a:ext cx="2290249" cy="4411926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7ABE7651-CD24-4A5A-84A7-D07E83C46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596" y="1859452"/>
            <a:ext cx="2338473" cy="449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438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Abwesenheit von Lehrkräften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59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BF5B32E-3F98-479F-A680-34EBDBB06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838283"/>
            <a:ext cx="7181280" cy="441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5345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504056"/>
          </a:xfrm>
        </p:spPr>
        <p:txBody>
          <a:bodyPr>
            <a:normAutofit/>
          </a:bodyPr>
          <a:lstStyle/>
          <a:p>
            <a:r>
              <a:rPr lang="de-DE" dirty="0"/>
              <a:t>Vertretungsplanung – Vertretung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60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4CC4374-FD6E-4E8B-8A49-6D2478BC1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1507158"/>
            <a:ext cx="1980233" cy="3843684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B2AD03A2-E26B-4195-8219-351E3810D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7317" y="1844824"/>
            <a:ext cx="6686684" cy="3085298"/>
          </a:xfrm>
          <a:prstGeom prst="rect">
            <a:avLst/>
          </a:prstGeom>
        </p:spPr>
      </p:pic>
      <p:sp>
        <p:nvSpPr>
          <p:cNvPr id="11" name="Inhaltsplatzhalter 5">
            <a:extLst>
              <a:ext uri="{FF2B5EF4-FFF2-40B4-BE49-F238E27FC236}">
                <a16:creationId xmlns:a16="http://schemas.microsoft.com/office/drawing/2014/main" id="{2B819E13-9A8D-4CF7-AFD5-FD077237D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5469967"/>
            <a:ext cx="8410575" cy="864096"/>
          </a:xfrm>
        </p:spPr>
        <p:txBody>
          <a:bodyPr/>
          <a:lstStyle/>
          <a:p>
            <a:r>
              <a:rPr lang="de-DE" dirty="0"/>
              <a:t>Weitere Arten der Änderung: Ausfall, Änderung, Hinweis, Mitaufsicht, Verlegung.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0737613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61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5" name="Titel 3">
            <a:extLst>
              <a:ext uri="{FF2B5EF4-FFF2-40B4-BE49-F238E27FC236}">
                <a16:creationId xmlns:a16="http://schemas.microsoft.com/office/drawing/2014/main" id="{E491FAE6-B244-4B3A-A205-A00B467D5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1512168"/>
          </a:xfrm>
        </p:spPr>
        <p:txBody>
          <a:bodyPr/>
          <a:lstStyle/>
          <a:p>
            <a:r>
              <a:rPr lang="de-DE" dirty="0"/>
              <a:t>Live-Vorführung Vertretungsplanung: Abwesenheit einer Lehrkraft und Vertretungsregelung(en) treffen</a:t>
            </a:r>
          </a:p>
        </p:txBody>
      </p:sp>
    </p:spTree>
    <p:extLst>
      <p:ext uri="{BB962C8B-B14F-4D97-AF65-F5344CB8AC3E}">
        <p14:creationId xmlns:p14="http://schemas.microsoft.com/office/powerpoint/2010/main" val="43139235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Abwesenheit von Klassen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62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9" name="Inhaltsplatzhalter 5">
            <a:extLst>
              <a:ext uri="{FF2B5EF4-FFF2-40B4-BE49-F238E27FC236}">
                <a16:creationId xmlns:a16="http://schemas.microsoft.com/office/drawing/2014/main" id="{CE720F18-4CB2-4BF3-9AE4-463004EAB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" y="2132857"/>
            <a:ext cx="8410575" cy="864096"/>
          </a:xfrm>
        </p:spPr>
        <p:txBody>
          <a:bodyPr/>
          <a:lstStyle/>
          <a:p>
            <a:r>
              <a:rPr lang="de-DE" dirty="0"/>
              <a:t>Woche und Klassenplan auswählen</a:t>
            </a:r>
          </a:p>
          <a:p>
            <a:pPr marL="0" indent="0">
              <a:buNone/>
            </a:pPr>
            <a:endParaRPr lang="de-DE" dirty="0"/>
          </a:p>
          <a:p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B802234-DE57-4918-B2F9-5EA11C237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08" y="3120208"/>
            <a:ext cx="8439584" cy="207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4538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58544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Abwesenheit von Klassen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63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ACD09B2-F4C7-404E-BAAE-4BD65C2A6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117" y="1722195"/>
            <a:ext cx="2463927" cy="4730993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E5944219-4883-4AB0-9C40-FB5A06B7BE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63" y="1722195"/>
            <a:ext cx="2419474" cy="4851649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B022B17E-8890-4C38-90FC-BC6FEC2896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5599" y="1722195"/>
            <a:ext cx="2406774" cy="47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1654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50405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Abwesenheit von Klassen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64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F396880C-6A9B-4C5D-8DE4-15D7F475B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" y="1518574"/>
            <a:ext cx="8369730" cy="473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8535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65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sp>
        <p:nvSpPr>
          <p:cNvPr id="5" name="Titel 3">
            <a:extLst>
              <a:ext uri="{FF2B5EF4-FFF2-40B4-BE49-F238E27FC236}">
                <a16:creationId xmlns:a16="http://schemas.microsoft.com/office/drawing/2014/main" id="{E491FAE6-B244-4B3A-A205-A00B467D5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1512168"/>
          </a:xfrm>
        </p:spPr>
        <p:txBody>
          <a:bodyPr/>
          <a:lstStyle/>
          <a:p>
            <a:r>
              <a:rPr lang="de-DE" dirty="0"/>
              <a:t>Live-Vorführung Vertretungsplanung: Abwesenheit einer Klasse und Vertretungsregelung(en) treffen</a:t>
            </a:r>
          </a:p>
        </p:txBody>
      </p:sp>
    </p:spTree>
    <p:extLst>
      <p:ext uri="{BB962C8B-B14F-4D97-AF65-F5344CB8AC3E}">
        <p14:creationId xmlns:p14="http://schemas.microsoft.com/office/powerpoint/2010/main" val="339157450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>
            <a:normAutofit/>
          </a:bodyPr>
          <a:lstStyle/>
          <a:p>
            <a:r>
              <a:rPr lang="de-DE" dirty="0"/>
              <a:t>Vertretungsplanung – Übersichtsbereich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66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6B3ED98-01D9-42DF-8714-57DEB3D0D8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798" y="2636912"/>
            <a:ext cx="8572583" cy="295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2040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552450" y="836712"/>
            <a:ext cx="8432800" cy="864096"/>
          </a:xfrm>
        </p:spPr>
        <p:txBody>
          <a:bodyPr>
            <a:normAutofit fontScale="90000"/>
          </a:bodyPr>
          <a:lstStyle/>
          <a:p>
            <a:r>
              <a:rPr lang="de-DE" dirty="0"/>
              <a:t>Vertretungsplanung – Berichte: Klassen- und Lehrkräfteplan</a:t>
            </a:r>
          </a:p>
        </p:txBody>
      </p:sp>
      <p:sp>
        <p:nvSpPr>
          <p:cNvPr id="7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67</a:t>
            </a:fld>
            <a:endParaRPr lang="de-DE" sz="1200" b="0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FBE9ACE1-FBE5-4259-B25D-F22A52D17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914" y="1703690"/>
            <a:ext cx="6350997" cy="237330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492AECED-3BC7-4464-9D4D-AEBC0AE170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914" y="4076997"/>
            <a:ext cx="6350997" cy="240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03364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984250"/>
          </a:xfrm>
        </p:spPr>
        <p:txBody>
          <a:bodyPr/>
          <a:lstStyle/>
          <a:p>
            <a:r>
              <a:rPr lang="de-DE" dirty="0"/>
              <a:t>Helpdesk (LUSD-Support) </a:t>
            </a:r>
            <a:r>
              <a:rPr lang="de-DE" b="0" dirty="0"/>
              <a:t>bei Problemen mit Schul-ID, Übungs-LUSD, produktive LUSD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548439" y="2204607"/>
            <a:ext cx="6307931" cy="3328217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Die Kontaktdaten des Helpdesk finden Sie auf der Seite :</a:t>
            </a:r>
          </a:p>
          <a:p>
            <a:endParaRPr lang="de-DE" dirty="0"/>
          </a:p>
          <a:p>
            <a:endParaRPr lang="de-DE" dirty="0"/>
          </a:p>
          <a:p>
            <a:pPr marL="225029" lvl="1" indent="0">
              <a:buNone/>
            </a:pPr>
            <a:endParaRPr lang="de-DE" dirty="0">
              <a:ea typeface="+mn-ea"/>
              <a:cs typeface="+mn-cs"/>
            </a:endParaRP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556" y="2971442"/>
            <a:ext cx="5197157" cy="324340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cxnSp>
        <p:nvCxnSpPr>
          <p:cNvPr id="8" name="Gerade Verbindung mit Pfeil 7"/>
          <p:cNvCxnSpPr/>
          <p:nvPr/>
        </p:nvCxnSpPr>
        <p:spPr>
          <a:xfrm flipH="1">
            <a:off x="5038307" y="5150873"/>
            <a:ext cx="898039" cy="291568"/>
          </a:xfrm>
          <a:prstGeom prst="straightConnector1">
            <a:avLst/>
          </a:prstGeom>
          <a:ln w="57150">
            <a:solidFill>
              <a:srgbClr val="00369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hteck 8"/>
          <p:cNvSpPr/>
          <p:nvPr/>
        </p:nvSpPr>
        <p:spPr>
          <a:xfrm>
            <a:off x="4125523" y="4667875"/>
            <a:ext cx="798518" cy="2293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4113890" y="5341213"/>
            <a:ext cx="821784" cy="143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5964893" y="4799391"/>
            <a:ext cx="18855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/>
              <a:t>Hier können Sie direkt ein </a:t>
            </a:r>
            <a:r>
              <a:rPr lang="de-DE" sz="1050" b="1" dirty="0">
                <a:solidFill>
                  <a:srgbClr val="FF0000"/>
                </a:solidFill>
              </a:rPr>
              <a:t>Ticket</a:t>
            </a:r>
            <a:r>
              <a:rPr lang="de-DE" sz="1050" dirty="0"/>
              <a:t> zur Hilfe eröffnen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5921830" y="3367076"/>
            <a:ext cx="304222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50" dirty="0">
                <a:hlinkClick r:id="rId4"/>
              </a:rPr>
              <a:t>https://digitale-schule.hessen.de/digitale-infrastruktur-und-verwaltung/lehrer-und-schuelerdatenbank-lusd</a:t>
            </a:r>
            <a:r>
              <a:rPr lang="de-DE" sz="1050" dirty="0"/>
              <a:t> 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8979" y="5230459"/>
            <a:ext cx="736846" cy="736846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636556" y="3054526"/>
            <a:ext cx="5197157" cy="13294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cxnSp>
        <p:nvCxnSpPr>
          <p:cNvPr id="13" name="Gewinkelter Verbinder 12"/>
          <p:cNvCxnSpPr/>
          <p:nvPr/>
        </p:nvCxnSpPr>
        <p:spPr>
          <a:xfrm rot="10800000">
            <a:off x="3631086" y="3003203"/>
            <a:ext cx="2892827" cy="349135"/>
          </a:xfrm>
          <a:prstGeom prst="bentConnector3">
            <a:avLst>
              <a:gd name="adj1" fmla="val -287"/>
            </a:avLst>
          </a:prstGeom>
          <a:ln w="57150">
            <a:solidFill>
              <a:srgbClr val="00369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68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6216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836712"/>
            <a:ext cx="8432800" cy="465237"/>
          </a:xfrm>
        </p:spPr>
        <p:txBody>
          <a:bodyPr/>
          <a:lstStyle/>
          <a:p>
            <a:r>
              <a:rPr lang="de-DE" dirty="0"/>
              <a:t>LUSD-Anleitungen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>
          <a:xfrm>
            <a:off x="467544" y="1916137"/>
            <a:ext cx="8410575" cy="4321175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Wichtige Informationen und LUSD Anleitungen finden Sie unter: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577" y="2692558"/>
            <a:ext cx="5760640" cy="377226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2" name="Rechteck 11"/>
          <p:cNvSpPr/>
          <p:nvPr/>
        </p:nvSpPr>
        <p:spPr>
          <a:xfrm>
            <a:off x="464501" y="2184097"/>
            <a:ext cx="5242141" cy="3977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000" u="sng" dirty="0">
                <a:solidFill>
                  <a:srgbClr val="0000FF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https://schulehessen.de/lusdanleitungen.htm</a:t>
            </a:r>
            <a:endParaRPr lang="de-DE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561577" y="2833432"/>
            <a:ext cx="5762260" cy="120031"/>
          </a:xfrm>
          <a:prstGeom prst="rect">
            <a:avLst/>
          </a:prstGeom>
          <a:solidFill>
            <a:srgbClr val="E7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69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42278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531813" y="764704"/>
            <a:ext cx="8432800" cy="537245"/>
          </a:xfrm>
        </p:spPr>
        <p:txBody>
          <a:bodyPr/>
          <a:lstStyle/>
          <a:p>
            <a:r>
              <a:rPr lang="de-DE" dirty="0"/>
              <a:t>Fortbildungen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Informationen zu Fortbildungen finden Sie:</a:t>
            </a:r>
          </a:p>
          <a:p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576469" y="2425148"/>
            <a:ext cx="91340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004B95"/>
                </a:solidFill>
                <a:hlinkClick r:id="rId3"/>
              </a:rPr>
              <a:t>https://kultus.hessen.de//Schuldienst/Fortbildung-Beratung-Evaluation/Fortbildungsangebote-HKM</a:t>
            </a:r>
            <a:r>
              <a:rPr lang="de-DE" sz="1400" dirty="0">
                <a:solidFill>
                  <a:srgbClr val="004B95"/>
                </a:solidFill>
              </a:rPr>
              <a:t> 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6451" y="2795133"/>
            <a:ext cx="4473436" cy="384420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" name="Textfeld 1"/>
          <p:cNvSpPr txBox="1"/>
          <p:nvPr/>
        </p:nvSpPr>
        <p:spPr>
          <a:xfrm>
            <a:off x="6351105" y="5257800"/>
            <a:ext cx="2613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Wenn Sie eine </a:t>
            </a:r>
            <a:r>
              <a:rPr lang="de-DE" sz="1200" b="1" dirty="0"/>
              <a:t>Veranstaltungsnummer</a:t>
            </a:r>
            <a:r>
              <a:rPr lang="de-DE" sz="1200" dirty="0"/>
              <a:t> haben, bitte hier eintragen.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288234" y="4154556"/>
            <a:ext cx="14908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Wenn Sie </a:t>
            </a:r>
            <a:r>
              <a:rPr lang="de-DE" sz="1200" b="1" dirty="0"/>
              <a:t>alle</a:t>
            </a:r>
            <a:r>
              <a:rPr lang="de-DE" sz="1200" dirty="0"/>
              <a:t> angebotenen  </a:t>
            </a:r>
            <a:r>
              <a:rPr lang="de-DE" sz="1200" b="1" dirty="0"/>
              <a:t>LUSD Schulungen </a:t>
            </a:r>
            <a:r>
              <a:rPr lang="de-DE" sz="1200" dirty="0"/>
              <a:t>sehen möchten, markieren Sie bitte das Hessische Ministerium für Kultus, Bildung und Chancen. </a:t>
            </a:r>
          </a:p>
        </p:txBody>
      </p:sp>
      <p:cxnSp>
        <p:nvCxnSpPr>
          <p:cNvPr id="9" name="Gerade Verbindung mit Pfeil 8"/>
          <p:cNvCxnSpPr/>
          <p:nvPr/>
        </p:nvCxnSpPr>
        <p:spPr>
          <a:xfrm>
            <a:off x="1451113" y="4880113"/>
            <a:ext cx="944217" cy="2186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0"/>
          <p:cNvCxnSpPr>
            <a:stCxn id="2" idx="1"/>
          </p:cNvCxnSpPr>
          <p:nvPr/>
        </p:nvCxnSpPr>
        <p:spPr>
          <a:xfrm flipH="1">
            <a:off x="5158409" y="5580966"/>
            <a:ext cx="1192696" cy="9291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70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70501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837161" y="1700808"/>
            <a:ext cx="5469678" cy="4321175"/>
          </a:xfrm>
        </p:spPr>
        <p:txBody>
          <a:bodyPr/>
          <a:lstStyle/>
          <a:p>
            <a:pPr marL="0" indent="0" algn="ctr">
              <a:buNone/>
            </a:pPr>
            <a:endParaRPr lang="de-DE" sz="2800" b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de-DE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Vielen Dank für </a:t>
            </a:r>
          </a:p>
          <a:p>
            <a:pPr marL="0" indent="0" algn="ctr">
              <a:buNone/>
            </a:pPr>
            <a:r>
              <a:rPr lang="de-DE" sz="3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Ihre Aufmerksamkeit!</a:t>
            </a:r>
          </a:p>
          <a:p>
            <a:pPr marL="0" indent="0" algn="ctr">
              <a:buNone/>
            </a:pPr>
            <a:endParaRPr lang="de-DE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685800" lvl="2" indent="0">
              <a:buNone/>
            </a:pPr>
            <a:endParaRPr lang="de-DE" dirty="0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552450" y="6453188"/>
            <a:ext cx="706438" cy="300037"/>
          </a:xfrm>
        </p:spPr>
        <p:txBody>
          <a:bodyPr/>
          <a:lstStyle/>
          <a:p>
            <a:pPr>
              <a:defRPr/>
            </a:pPr>
            <a:fld id="{EF82B18D-C707-4786-8163-FFCD341314AB}" type="slidenum">
              <a:rPr lang="de-DE" sz="1200" b="0" smtClean="0">
                <a:solidFill>
                  <a:schemeClr val="tx1"/>
                </a:solidFill>
              </a:rPr>
              <a:pPr>
                <a:defRPr/>
              </a:pPr>
              <a:t>71</a:t>
            </a:fld>
            <a:endParaRPr lang="de-DE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298891"/>
      </p:ext>
    </p:extLst>
  </p:cSld>
  <p:clrMapOvr>
    <a:masterClrMapping/>
  </p:clrMapOvr>
</p:sld>
</file>

<file path=ppt/theme/theme1.xml><?xml version="1.0" encoding="utf-8"?>
<a:theme xmlns:a="http://schemas.openxmlformats.org/drawingml/2006/main" name="HKM_GrunddesignPPT">
  <a:themeElements>
    <a:clrScheme name="ppt-Vorlage_IQ-Standard_2011 15">
      <a:dk1>
        <a:srgbClr val="000000"/>
      </a:dk1>
      <a:lt1>
        <a:srgbClr val="FFFFFF"/>
      </a:lt1>
      <a:dk2>
        <a:srgbClr val="004B95"/>
      </a:dk2>
      <a:lt2>
        <a:srgbClr val="C0C0C0"/>
      </a:lt2>
      <a:accent1>
        <a:srgbClr val="799BC5"/>
      </a:accent1>
      <a:accent2>
        <a:srgbClr val="DB2D36"/>
      </a:accent2>
      <a:accent3>
        <a:srgbClr val="FFFFFF"/>
      </a:accent3>
      <a:accent4>
        <a:srgbClr val="000000"/>
      </a:accent4>
      <a:accent5>
        <a:srgbClr val="BECBDF"/>
      </a:accent5>
      <a:accent6>
        <a:srgbClr val="C62830"/>
      </a:accent6>
      <a:hlink>
        <a:srgbClr val="004B95"/>
      </a:hlink>
      <a:folHlink>
        <a:srgbClr val="808080"/>
      </a:folHlink>
    </a:clrScheme>
    <a:fontScheme name="ppt-Vorlage_IQ-Standard_20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t-Vorlage_IQ-Standard_2011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IQ-Standard_2011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799BC5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E70000"/>
        </a:accent6>
        <a:hlink>
          <a:srgbClr val="0033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2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CCDE2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DAE3EE"/>
        </a:accent5>
        <a:accent6>
          <a:srgbClr val="E70000"/>
        </a:accent6>
        <a:hlink>
          <a:srgbClr val="0033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3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799BC5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C62830"/>
        </a:accent6>
        <a:hlink>
          <a:srgbClr val="0033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799BC5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C62830"/>
        </a:accent6>
        <a:hlink>
          <a:srgbClr val="004B95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5">
        <a:dk1>
          <a:srgbClr val="000000"/>
        </a:dk1>
        <a:lt1>
          <a:srgbClr val="FFFFFF"/>
        </a:lt1>
        <a:dk2>
          <a:srgbClr val="004B95"/>
        </a:dk2>
        <a:lt2>
          <a:srgbClr val="C0C0C0"/>
        </a:lt2>
        <a:accent1>
          <a:srgbClr val="799BC5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BECBDF"/>
        </a:accent5>
        <a:accent6>
          <a:srgbClr val="C62830"/>
        </a:accent6>
        <a:hlink>
          <a:srgbClr val="004B95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IQ-Standard_2011 16">
        <a:dk1>
          <a:srgbClr val="000000"/>
        </a:dk1>
        <a:lt1>
          <a:srgbClr val="FFFFFF"/>
        </a:lt1>
        <a:dk2>
          <a:srgbClr val="004B95"/>
        </a:dk2>
        <a:lt2>
          <a:srgbClr val="C0C0C0"/>
        </a:lt2>
        <a:accent1>
          <a:srgbClr val="FFCC00"/>
        </a:accent1>
        <a:accent2>
          <a:srgbClr val="DB2D36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C62830"/>
        </a:accent6>
        <a:hlink>
          <a:srgbClr val="004B95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owerPoint_Vorlage_des_HKM.potx" id="{DDE05AA9-5E3E-4CB0-BD3D-52F2F688410A}" vid="{25436245-8672-46FF-8523-DF5E67203058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A522B030079C64798A75DB2E8C1F095" ma:contentTypeVersion="1" ma:contentTypeDescription="Ein neues Dokument erstellen." ma:contentTypeScope="" ma:versionID="69b36500289dac33f86f9b079f0351b6">
  <xsd:schema xmlns:xsd="http://www.w3.org/2001/XMLSchema" xmlns:xs="http://www.w3.org/2001/XMLSchema" xmlns:p="http://schemas.microsoft.com/office/2006/metadata/properties" xmlns:ns2="8637de2c-6bc0-411d-bf65-aa36b7f9c66d" targetNamespace="http://schemas.microsoft.com/office/2006/metadata/properties" ma:root="true" ma:fieldsID="dd17a7988398b2eaec5f3b26591722ab" ns2:_="">
    <xsd:import namespace="8637de2c-6bc0-411d-bf65-aa36b7f9c66d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37de2c-6bc0-411d-bf65-aa36b7f9c66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0017A1-94BC-4394-9852-7E0A4C91927E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  <ds:schemaRef ds:uri="http://schemas.openxmlformats.org/package/2006/metadata/core-properties"/>
    <ds:schemaRef ds:uri="8637de2c-6bc0-411d-bf65-aa36b7f9c66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560BC3A-5AB8-4A85-A17A-21AF1012B6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37de2c-6bc0-411d-bf65-aa36b7f9c6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209D72-484E-46E5-8AF5-E4C907679F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PowerPoint_Vorlage_des_HMKB</Template>
  <TotalTime>0</TotalTime>
  <Words>2000</Words>
  <Application>Microsoft Office PowerPoint</Application>
  <PresentationFormat>Bildschirmpräsentation (4:3)</PresentationFormat>
  <Paragraphs>401</Paragraphs>
  <Slides>71</Slides>
  <Notes>30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71</vt:i4>
      </vt:variant>
    </vt:vector>
  </HeadingPairs>
  <TitlesOfParts>
    <vt:vector size="76" baseType="lpstr">
      <vt:lpstr>Arial</vt:lpstr>
      <vt:lpstr>Courier New</vt:lpstr>
      <vt:lpstr>Symbol</vt:lpstr>
      <vt:lpstr>Wingdings</vt:lpstr>
      <vt:lpstr>HKM_GrunddesignPPT</vt:lpstr>
      <vt:lpstr>Stundenplanung mit dem LUSD Planer – live</vt:lpstr>
      <vt:lpstr>Dr. Matthias Gößmann </vt:lpstr>
      <vt:lpstr>Überblick / Preview</vt:lpstr>
      <vt:lpstr>Überblick / Preview</vt:lpstr>
      <vt:lpstr>Es gibt nicht nur einen LUSD-Planer!</vt:lpstr>
      <vt:lpstr>Es gibt nicht nur einen LUSD-Planer!</vt:lpstr>
      <vt:lpstr>Es gibt nicht nur einen LUSD-Planer!</vt:lpstr>
      <vt:lpstr>Es gibt nicht nur einen LUSD-Planer!</vt:lpstr>
      <vt:lpstr>Warum mit dem LUSD-Planer 2.0 arbeiten?</vt:lpstr>
      <vt:lpstr>Was macht den LUSD-Planer 2.0 besser als die Stecktafel?</vt:lpstr>
      <vt:lpstr>Voraussetzungen für die Nutzung des externen LUSD-Planers 2.0</vt:lpstr>
      <vt:lpstr>Was kann ich mit dem LUSD-Planer 2.0 tun?</vt:lpstr>
      <vt:lpstr>Was ist mit dem LUSD-Planer 2.0 NICHT möglich?</vt:lpstr>
      <vt:lpstr>LUSD-Planer 2.0 – vorbereitende Maßnahmen in der LUSD</vt:lpstr>
      <vt:lpstr>     Gut zu wissen!</vt:lpstr>
      <vt:lpstr>LUSD-Planer 2.0 – vorbereitende Maßnahmen in der LUSD</vt:lpstr>
      <vt:lpstr>LUSD-Planer 2.0 – vorbereitende Maßnahmen in der LUSD</vt:lpstr>
      <vt:lpstr>LUSD-Planer 2.0 – vorbereitende Maßnahmen in der LUSD</vt:lpstr>
      <vt:lpstr>Aufbau der Webseite LUSD-Planer 2.0</vt:lpstr>
      <vt:lpstr>Vor dem Start des LUSD-Planers 2.0 im Register Konfiguration …        </vt:lpstr>
      <vt:lpstr>…. globale Sperrungen / das Stundenplanraster der Schule pflegen</vt:lpstr>
      <vt:lpstr>Live-Vorführung -  Pflege des Stundenplanrasters für die Schule</vt:lpstr>
      <vt:lpstr>Start des LUSD-Planers 2.0 im Register Stundenplanauswahl          </vt:lpstr>
      <vt:lpstr>Wie startet man den LUSD-Planer 2.0?</vt:lpstr>
      <vt:lpstr>Wie startet man den LUSD-Planer 2.0?</vt:lpstr>
      <vt:lpstr>       Gut zu wissen!</vt:lpstr>
      <vt:lpstr>Live-Vorführung -  datenbanktechnische Anlage eines Stundenplans</vt:lpstr>
      <vt:lpstr>Was macht man im Register Stundenplan?</vt:lpstr>
      <vt:lpstr>So legen Sie eine Sperrung an:</vt:lpstr>
      <vt:lpstr>      Gut zu wissen!</vt:lpstr>
      <vt:lpstr>So bearbeiten Sie eine Sperrung:</vt:lpstr>
      <vt:lpstr>PowerPoint-Präsentation</vt:lpstr>
      <vt:lpstr>Manuelles Stecken - wie wird grundlegend gearbeitet ?</vt:lpstr>
      <vt:lpstr>Setzen von Stunden</vt:lpstr>
      <vt:lpstr>Live-Vorführung -  manuelles Stecken von Stunden</vt:lpstr>
      <vt:lpstr>So legen Sie eine Unterrichtsfrequenz fest:</vt:lpstr>
      <vt:lpstr>So legen Sie eine Unterrichtsfrequenz fest:</vt:lpstr>
      <vt:lpstr>So legen Sie eine Unterrichtsfrequenz fest:</vt:lpstr>
      <vt:lpstr>So legen Sie eine Unterrichtsfrequenz fest:</vt:lpstr>
      <vt:lpstr>Stundenplanberechnung</vt:lpstr>
      <vt:lpstr>       Gut zu wissen!</vt:lpstr>
      <vt:lpstr>So erfolgt die Stundenplanberechnung – Planungsregeln - Auswahl</vt:lpstr>
      <vt:lpstr>Live-Vorführung Plan berechnen lassen</vt:lpstr>
      <vt:lpstr>So werden Kurse mit mehreren Lehrkräften verplant</vt:lpstr>
      <vt:lpstr>So werden Kurse mit mehreren Lehrkräften verplant</vt:lpstr>
      <vt:lpstr>Live-Vorführung Kurse mit mehreren Lehrkräften stecken</vt:lpstr>
      <vt:lpstr>So werden Kurse mit ungeradzahliger Stundenzahl verplant</vt:lpstr>
      <vt:lpstr>So werden Kurse mit ungeradzahliger Stundenzahl verplant</vt:lpstr>
      <vt:lpstr>PDF des aktuellen Plans</vt:lpstr>
      <vt:lpstr>PDFs aller Schüler-, Lehrer-, Klassen- und Raumpläne sowie Direktoratspläne</vt:lpstr>
      <vt:lpstr>So arbeitet man mit dem Register UV-Abgleich</vt:lpstr>
      <vt:lpstr>So arbeitet man mit dem Register UV-Abgleich</vt:lpstr>
      <vt:lpstr>So arbeitet man mit dem Register UV-Abgleich</vt:lpstr>
      <vt:lpstr>So arbeitet man mit dem Register UV-Abgleich</vt:lpstr>
      <vt:lpstr>Vertretungsplanung</vt:lpstr>
      <vt:lpstr>Vertretungsplanung - Überblick</vt:lpstr>
      <vt:lpstr>Vertretungsplanung – Abwesenheit von Lehrkräften</vt:lpstr>
      <vt:lpstr>Vertretungsplanung – Abwesenheit von Lehrkräften</vt:lpstr>
      <vt:lpstr>Vertretungsplanung – Abwesenheit von Lehrkräften</vt:lpstr>
      <vt:lpstr>Vertretungsplanung – Vertretung</vt:lpstr>
      <vt:lpstr>Live-Vorführung Vertretungsplanung: Abwesenheit einer Lehrkraft und Vertretungsregelung(en) treffen</vt:lpstr>
      <vt:lpstr>Vertretungsplanung – Abwesenheit von Klassen</vt:lpstr>
      <vt:lpstr>Vertretungsplanung – Abwesenheit von Klassen</vt:lpstr>
      <vt:lpstr>Vertretungsplanung – Abwesenheit von Klassen</vt:lpstr>
      <vt:lpstr>Live-Vorführung Vertretungsplanung: Abwesenheit einer Klasse und Vertretungsregelung(en) treffen</vt:lpstr>
      <vt:lpstr>Vertretungsplanung – Übersichtsbereich</vt:lpstr>
      <vt:lpstr>Vertretungsplanung – Berichte: Klassen- und Lehrkräfteplan</vt:lpstr>
      <vt:lpstr>Helpdesk (LUSD-Support) bei Problemen mit Schul-ID, Übungs-LUSD, produktive LUSD</vt:lpstr>
      <vt:lpstr>LUSD-Anleitungen</vt:lpstr>
      <vt:lpstr>Fortbildungen</vt:lpstr>
      <vt:lpstr>PowerPoint-Präsentation</vt:lpstr>
    </vt:vector>
  </TitlesOfParts>
  <Company>Land Hessen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LUSD - Leistungserfassung</dc:title>
  <dc:creator>Rudolph, Dominik (HKM)</dc:creator>
  <cp:lastModifiedBy>Gößmann, Dr. Matthias (HMKB)</cp:lastModifiedBy>
  <cp:revision>238</cp:revision>
  <dcterms:created xsi:type="dcterms:W3CDTF">2024-03-12T06:18:55Z</dcterms:created>
  <dcterms:modified xsi:type="dcterms:W3CDTF">2025-11-07T17:51:49Z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0x0101007A522B030079C64798A75DB2E8C1F095</vt:lpwstr>
  </property>
</Properties>
</file>