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9" r:id="rId1"/>
  </p:sldMasterIdLst>
  <p:notesMasterIdLst>
    <p:notesMasterId r:id="rId24"/>
  </p:notesMasterIdLst>
  <p:sldIdLst>
    <p:sldId id="256" r:id="rId2"/>
    <p:sldId id="257" r:id="rId3"/>
    <p:sldId id="258" r:id="rId4"/>
    <p:sldId id="259" r:id="rId5"/>
    <p:sldId id="277" r:id="rId6"/>
    <p:sldId id="278" r:id="rId7"/>
    <p:sldId id="279" r:id="rId8"/>
    <p:sldId id="280" r:id="rId9"/>
    <p:sldId id="281" r:id="rId10"/>
    <p:sldId id="282" r:id="rId11"/>
    <p:sldId id="283" r:id="rId12"/>
    <p:sldId id="284" r:id="rId13"/>
    <p:sldId id="285" r:id="rId14"/>
    <p:sldId id="286" r:id="rId15"/>
    <p:sldId id="287" r:id="rId16"/>
    <p:sldId id="355" r:id="rId17"/>
    <p:sldId id="353" r:id="rId18"/>
    <p:sldId id="352" r:id="rId19"/>
    <p:sldId id="354" r:id="rId20"/>
    <p:sldId id="270" r:id="rId21"/>
    <p:sldId id="276" r:id="rId22"/>
    <p:sldId id="356" r:id="rId23"/>
  </p:sldIdLst>
  <p:sldSz cx="12192000" cy="6858000"/>
  <p:notesSz cx="6858000" cy="9144000"/>
  <p:defaultTextStyle>
    <a:defPPr>
      <a:defRPr lang="en-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73EB"/>
    <a:srgbClr val="E8EBFB"/>
    <a:srgbClr val="CDD5F7"/>
    <a:srgbClr val="FE5A5A"/>
    <a:srgbClr val="1873EB"/>
    <a:srgbClr val="FBFBF3"/>
    <a:srgbClr val="69CA5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754"/>
    <p:restoredTop sz="87285"/>
  </p:normalViewPr>
  <p:slideViewPr>
    <p:cSldViewPr snapToGrid="0">
      <p:cViewPr varScale="1">
        <p:scale>
          <a:sx n="114" d="100"/>
          <a:sy n="114" d="100"/>
        </p:scale>
        <p:origin x="184" y="16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D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7D44E8-3285-F947-B3DF-DDC29391BAB0}" type="datetimeFigureOut">
              <a:rPr lang="en-DE" smtClean="0"/>
              <a:t>11/12/25</a:t>
            </a:fld>
            <a:endParaRPr lang="en-D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D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D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D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215D7A-6214-8A43-BAB9-44DC3A97BA0E}" type="slidenum">
              <a:rPr lang="en-DE" smtClean="0"/>
              <a:t>‹#›</a:t>
            </a:fld>
            <a:endParaRPr lang="en-DE"/>
          </a:p>
        </p:txBody>
      </p:sp>
    </p:spTree>
    <p:extLst>
      <p:ext uri="{BB962C8B-B14F-4D97-AF65-F5344CB8AC3E}">
        <p14:creationId xmlns:p14="http://schemas.microsoft.com/office/powerpoint/2010/main" val="1160143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B215D7A-6214-8A43-BAB9-44DC3A97BA0E}" type="slidenum">
              <a:rPr lang="en-DE" smtClean="0"/>
              <a:t>5</a:t>
            </a:fld>
            <a:endParaRPr lang="en-DE"/>
          </a:p>
        </p:txBody>
      </p:sp>
    </p:spTree>
    <p:extLst>
      <p:ext uri="{BB962C8B-B14F-4D97-AF65-F5344CB8AC3E}">
        <p14:creationId xmlns:p14="http://schemas.microsoft.com/office/powerpoint/2010/main" val="1669517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B215D7A-6214-8A43-BAB9-44DC3A97BA0E}" type="slidenum">
              <a:rPr lang="en-DE" smtClean="0"/>
              <a:t>19</a:t>
            </a:fld>
            <a:endParaRPr lang="en-DE"/>
          </a:p>
        </p:txBody>
      </p:sp>
    </p:spTree>
    <p:extLst>
      <p:ext uri="{BB962C8B-B14F-4D97-AF65-F5344CB8AC3E}">
        <p14:creationId xmlns:p14="http://schemas.microsoft.com/office/powerpoint/2010/main" val="2300435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de-DE" sz="1800" kern="100" dirty="0">
                <a:effectLst/>
                <a:latin typeface="Aptos" panose="020B0004020202020204" pitchFamily="34" charset="0"/>
                <a:ea typeface="Aptos" panose="020B0004020202020204" pitchFamily="34" charset="0"/>
                <a:cs typeface="Times New Roman" panose="02020603050405020304" pitchFamily="18" charset="0"/>
              </a:rPr>
              <a:t>Bedürfnishierarche nach Maslow: </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Font typeface="+mj-lt"/>
              <a:buAutoNum type="arabicPeriod"/>
            </a:pPr>
            <a:r>
              <a:rPr lang="de-DE" sz="1800" kern="100" dirty="0">
                <a:effectLst/>
                <a:latin typeface="Aptos" panose="020B0004020202020204" pitchFamily="34" charset="0"/>
                <a:ea typeface="Aptos" panose="020B0004020202020204" pitchFamily="34" charset="0"/>
                <a:cs typeface="Times New Roman" panose="02020603050405020304" pitchFamily="18" charset="0"/>
              </a:rPr>
              <a:t>Physiologische Bedürfnisse (Überlebensnotwendig)</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Font typeface="+mj-lt"/>
              <a:buAutoNum type="arabicPeriod"/>
            </a:pPr>
            <a:r>
              <a:rPr lang="de-DE" sz="1800" kern="100" dirty="0">
                <a:effectLst/>
                <a:latin typeface="Aptos" panose="020B0004020202020204" pitchFamily="34" charset="0"/>
                <a:ea typeface="Aptos" panose="020B0004020202020204" pitchFamily="34" charset="0"/>
                <a:cs typeface="Times New Roman" panose="02020603050405020304" pitchFamily="18" charset="0"/>
              </a:rPr>
              <a:t>Sicherheitsbedürfnisse (Schutz, stabiles Umfeld, Finanzen, Gesundheit)</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Font typeface="+mj-lt"/>
              <a:buAutoNum type="arabicPeriod"/>
            </a:pPr>
            <a:r>
              <a:rPr lang="de-DE" sz="1800" kern="100" dirty="0">
                <a:effectLst/>
                <a:latin typeface="Aptos" panose="020B0004020202020204" pitchFamily="34" charset="0"/>
                <a:ea typeface="Aptos" panose="020B0004020202020204" pitchFamily="34" charset="0"/>
                <a:cs typeface="Times New Roman" panose="02020603050405020304" pitchFamily="18" charset="0"/>
              </a:rPr>
              <a:t>Soziale Bedürfnisse (Soziale Eingebundenheit)</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Font typeface="+mj-lt"/>
              <a:buAutoNum type="arabicPeriod"/>
            </a:pPr>
            <a:r>
              <a:rPr lang="de-DE" sz="1800" kern="100" dirty="0">
                <a:effectLst/>
                <a:latin typeface="Aptos" panose="020B0004020202020204" pitchFamily="34" charset="0"/>
                <a:ea typeface="Aptos" panose="020B0004020202020204" pitchFamily="34" charset="0"/>
                <a:cs typeface="Times New Roman" panose="02020603050405020304" pitchFamily="18" charset="0"/>
              </a:rPr>
              <a:t>Individualbedürfnisse (Erfolg, Anerkennung, Wertschätzung, Macht, Status -&gt; individuelle Ausprägung)</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Font typeface="+mj-lt"/>
              <a:buAutoNum type="arabicPeriod"/>
            </a:pPr>
            <a:r>
              <a:rPr lang="de-DE" sz="1800" kern="100" dirty="0">
                <a:effectLst/>
                <a:latin typeface="Aptos" panose="020B0004020202020204" pitchFamily="34" charset="0"/>
                <a:ea typeface="Aptos" panose="020B0004020202020204" pitchFamily="34" charset="0"/>
                <a:cs typeface="Times New Roman" panose="02020603050405020304" pitchFamily="18" charset="0"/>
              </a:rPr>
              <a:t>Selbstverwirklichung (eigenen Leben einen Sinn geben -&gt; gewinnbringende persönliche Fähigkeiten, eigene Kreativität)</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de-DE" sz="1800" kern="100" dirty="0">
                <a:effectLst/>
                <a:latin typeface="Aptos" panose="020B0004020202020204" pitchFamily="34" charset="0"/>
                <a:ea typeface="Aptos" panose="020B0004020202020204" pitchFamily="34" charset="0"/>
                <a:cs typeface="Times New Roman" panose="02020603050405020304" pitchFamily="18" charset="0"/>
              </a:rPr>
              <a:t>Erst, wenn Stufe 1 verwirklicht wird, kann Stufe 2 verwirklicht werden.</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de-DE" sz="1800" kern="100" dirty="0">
                <a:effectLst/>
                <a:latin typeface="Aptos" panose="020B0004020202020204" pitchFamily="34" charset="0"/>
                <a:ea typeface="Aptos" panose="020B0004020202020204" pitchFamily="34" charset="0"/>
                <a:cs typeface="Times New Roman" panose="02020603050405020304" pitchFamily="18" charset="0"/>
              </a:rPr>
              <a:t>Stufe 1-3: Defizitbedürfnisse (</a:t>
            </a:r>
            <a:r>
              <a:rPr lang="de-DE" sz="1800" kern="100" dirty="0" err="1">
                <a:effectLst/>
                <a:latin typeface="Aptos" panose="020B0004020202020204" pitchFamily="34" charset="0"/>
                <a:ea typeface="Aptos" panose="020B0004020202020204" pitchFamily="34" charset="0"/>
                <a:cs typeface="Times New Roman" panose="02020603050405020304" pitchFamily="18" charset="0"/>
              </a:rPr>
              <a:t>Grundvorraussetzung</a:t>
            </a:r>
            <a:r>
              <a:rPr lang="de-DE" sz="1800" kern="100" dirty="0">
                <a:effectLst/>
                <a:latin typeface="Aptos" panose="020B0004020202020204" pitchFamily="34" charset="0"/>
                <a:ea typeface="Aptos" panose="020B0004020202020204" pitchFamily="34" charset="0"/>
                <a:cs typeface="Times New Roman" panose="02020603050405020304" pitchFamily="18" charset="0"/>
              </a:rPr>
              <a:t> für Glück und Zufriedenheit)</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de-DE" sz="1800" kern="100" dirty="0">
                <a:effectLst/>
                <a:latin typeface="Aptos" panose="020B0004020202020204" pitchFamily="34" charset="0"/>
                <a:ea typeface="Aptos" panose="020B0004020202020204" pitchFamily="34" charset="0"/>
                <a:cs typeface="Times New Roman" panose="02020603050405020304" pitchFamily="18" charset="0"/>
              </a:rPr>
              <a:t>Stufe 4-5: Wachstumsbedürfnisse (können nie vollkommen erfüllt sein)</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de-DE" sz="1800" kern="100" dirty="0">
                <a:effectLst/>
                <a:latin typeface="Aptos" panose="020B0004020202020204" pitchFamily="34" charset="0"/>
                <a:ea typeface="Aptos" panose="020B0004020202020204" pitchFamily="34" charset="0"/>
                <a:cs typeface="Times New Roman" panose="02020603050405020304" pitchFamily="18" charset="0"/>
              </a:rPr>
              <a:t>Kritik: fehlende empirische Datengrundlage, Einschränkung auf westliche Kulturkreise, strenge Hierarchie, Unerfüllbarkeit der Hierarchie</a:t>
            </a:r>
            <a:endParaRPr lang="en-DE"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DE" dirty="0"/>
          </a:p>
        </p:txBody>
      </p:sp>
    </p:spTree>
    <p:extLst>
      <p:ext uri="{BB962C8B-B14F-4D97-AF65-F5344CB8AC3E}">
        <p14:creationId xmlns:p14="http://schemas.microsoft.com/office/powerpoint/2010/main" val="3311825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11/12/25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993888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11/12/25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284425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11/12/25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8492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11/12/25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68790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11/12/25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160652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11/12/25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39352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11/12/25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90164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11/12/25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924702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11/12/25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71231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11/12/25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04556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11/12/25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777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el und Inhalt">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a:xfrm>
            <a:off x="11100594" y="6633356"/>
            <a:ext cx="913606" cy="106363"/>
          </a:xfrm>
          <a:prstGeom prst="rect">
            <a:avLst/>
          </a:prstGeom>
        </p:spPr>
        <p:txBody>
          <a:bodyPr/>
          <a:lstStyle>
            <a:lvl1pPr algn="r">
              <a:defRPr sz="900">
                <a:latin typeface="+mn-lt"/>
              </a:defRPr>
            </a:lvl1pPr>
          </a:lstStyle>
          <a:p>
            <a:pPr>
              <a:defRPr/>
            </a:pPr>
            <a:fld id="{67001AD2-8E33-460C-B366-F9F101126BF9}" type="slidenum">
              <a:rPr lang="de-DE" altLang="de-DE" smtClean="0"/>
              <a:pPr>
                <a:defRPr/>
              </a:pPr>
              <a:t>‹#›</a:t>
            </a:fld>
            <a:endParaRPr lang="de-DE" altLang="de-DE" dirty="0"/>
          </a:p>
        </p:txBody>
      </p:sp>
      <p:sp>
        <p:nvSpPr>
          <p:cNvPr id="6" name="Fußzeilenplatzhalter 2"/>
          <p:cNvSpPr>
            <a:spLocks noGrp="1"/>
          </p:cNvSpPr>
          <p:nvPr>
            <p:ph type="ftr" sz="quarter" idx="11"/>
          </p:nvPr>
        </p:nvSpPr>
        <p:spPr>
          <a:xfrm>
            <a:off x="970942" y="6633369"/>
            <a:ext cx="10057606" cy="188913"/>
          </a:xfrm>
          <a:prstGeom prst="rect">
            <a:avLst/>
          </a:prstGeom>
        </p:spPr>
        <p:txBody>
          <a:bodyPr/>
          <a:lstStyle>
            <a:lvl1pPr algn="l">
              <a:defRPr sz="900" dirty="0">
                <a:solidFill>
                  <a:schemeClr val="tx2"/>
                </a:solidFill>
                <a:latin typeface="Arial Narrow" panose="020B0606020202030204" pitchFamily="34" charset="0"/>
              </a:defRPr>
            </a:lvl1pPr>
          </a:lstStyle>
          <a:p>
            <a:pPr>
              <a:defRPr/>
            </a:pPr>
            <a:endParaRPr lang="de-DE" dirty="0"/>
          </a:p>
        </p:txBody>
      </p:sp>
      <p:sp>
        <p:nvSpPr>
          <p:cNvPr id="8" name="Inhaltsplatzhalter 2"/>
          <p:cNvSpPr>
            <a:spLocks noGrp="1"/>
          </p:cNvSpPr>
          <p:nvPr>
            <p:ph idx="12"/>
          </p:nvPr>
        </p:nvSpPr>
        <p:spPr>
          <a:xfrm>
            <a:off x="947428" y="1485107"/>
            <a:ext cx="10178071" cy="4924425"/>
          </a:xfrm>
          <a:prstGeom prst="rect">
            <a:avLst/>
          </a:prstGeom>
        </p:spPr>
        <p:txBody>
          <a:bodyPr/>
          <a:lstStyle>
            <a:lvl1pPr marL="285750" indent="-285750">
              <a:buClr>
                <a:schemeClr val="accent1"/>
              </a:buClr>
              <a:buSzPct val="70000"/>
              <a:buFont typeface="Arial Narrow" panose="020B0606020202030204" pitchFamily="34" charset="0"/>
              <a:buChar char="►"/>
              <a:defRPr lang="de-DE" altLang="de-DE" sz="2200" kern="1200">
                <a:solidFill>
                  <a:srgbClr val="000000"/>
                </a:solidFill>
                <a:latin typeface="Arial Narrow" panose="020B0606020202030204" pitchFamily="34" charset="0"/>
                <a:ea typeface="+mn-ea"/>
                <a:cs typeface="+mn-cs"/>
                <a:sym typeface="Arial" panose="020B0604020202020204" pitchFamily="34" charset="0"/>
              </a:defRPr>
            </a:lvl1pPr>
            <a:lvl2pPr marL="327025" indent="-236538">
              <a:buClrTx/>
              <a:buSzPct val="100000"/>
              <a:buFont typeface="Arial" panose="020B0604020202020204" pitchFamily="34" charset="0"/>
              <a:buChar char="•"/>
              <a:defRPr lang="de-DE" sz="2200" kern="1200" dirty="0" smtClean="0">
                <a:solidFill>
                  <a:srgbClr val="000000"/>
                </a:solidFill>
                <a:latin typeface="Arial Narrow" panose="020B0606020202030204" pitchFamily="34" charset="0"/>
                <a:ea typeface="+mn-ea"/>
                <a:cs typeface="+mn-cs"/>
                <a:sym typeface="Arial" panose="020B0604020202020204" pitchFamily="34" charset="0"/>
              </a:defRPr>
            </a:lvl2pPr>
            <a:lvl3pPr marL="464344" indent="-241300">
              <a:buClrTx/>
              <a:buFont typeface="Arial" panose="020B0604020202020204" pitchFamily="34" charset="0"/>
              <a:buChar char="•"/>
              <a:defRPr sz="2200"/>
            </a:lvl3pPr>
            <a:lvl4pPr marL="598488" indent="-241300">
              <a:buClrTx/>
              <a:buFont typeface="Arial" panose="020B0604020202020204" pitchFamily="34" charset="0"/>
              <a:buChar char="•"/>
              <a:defRPr sz="2200"/>
            </a:lvl4pPr>
            <a:lvl5pPr marL="732632" indent="-238125">
              <a:buClrTx/>
              <a:buFont typeface="Arial" panose="020B0604020202020204" pitchFamily="34" charset="0"/>
              <a:buChar char="•"/>
              <a:defRPr sz="2200"/>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a:p>
            <a:pPr marL="571500" indent="-571500">
              <a:buClr>
                <a:schemeClr val="accent1"/>
              </a:buClr>
              <a:buSzPct val="70000"/>
              <a:buFont typeface="Arial Narrow" panose="020B0606020202030204" pitchFamily="34" charset="0"/>
              <a:buChar char="►"/>
              <a:defRPr/>
            </a:pPr>
            <a:endParaRPr lang="de-DE" altLang="de-DE" dirty="0"/>
          </a:p>
        </p:txBody>
      </p:sp>
      <p:sp>
        <p:nvSpPr>
          <p:cNvPr id="7" name="Titel 1"/>
          <p:cNvSpPr>
            <a:spLocks noGrp="1"/>
          </p:cNvSpPr>
          <p:nvPr>
            <p:ph type="title"/>
          </p:nvPr>
        </p:nvSpPr>
        <p:spPr>
          <a:xfrm>
            <a:off x="947428" y="98425"/>
            <a:ext cx="9436894" cy="719932"/>
          </a:xfrm>
          <a:prstGeom prst="rect">
            <a:avLst/>
          </a:prstGeom>
        </p:spPr>
        <p:txBody>
          <a:bodyPr anchor="b" anchorCtr="0"/>
          <a:lstStyle/>
          <a:p>
            <a:r>
              <a:rPr lang="de-DE" dirty="0"/>
              <a:t>Titelmasterformat durch Klicken bearbeiten</a:t>
            </a:r>
          </a:p>
        </p:txBody>
      </p:sp>
    </p:spTree>
    <p:extLst>
      <p:ext uri="{BB962C8B-B14F-4D97-AF65-F5344CB8AC3E}">
        <p14:creationId xmlns:p14="http://schemas.microsoft.com/office/powerpoint/2010/main" val="2618037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11/12/25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0129220"/>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8" r:id="rId6"/>
    <p:sldLayoutId id="2147483743" r:id="rId7"/>
    <p:sldLayoutId id="2147483744" r:id="rId8"/>
    <p:sldLayoutId id="2147483745" r:id="rId9"/>
    <p:sldLayoutId id="2147483747" r:id="rId10"/>
    <p:sldLayoutId id="2147483746" r:id="rId11"/>
    <p:sldLayoutId id="2147483750" r:id="rId12"/>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noProof="0" dirty="0"/>
          </a:p>
        </p:txBody>
      </p:sp>
      <p:pic>
        <p:nvPicPr>
          <p:cNvPr id="4" name="Picture 3" descr="A blue lines on a dark background&#10;&#10;AI-generated content may be incorrect.">
            <a:extLst>
              <a:ext uri="{FF2B5EF4-FFF2-40B4-BE49-F238E27FC236}">
                <a16:creationId xmlns:a16="http://schemas.microsoft.com/office/drawing/2014/main" id="{A5182469-B8E2-AB9B-42B3-DC0484D2D70F}"/>
              </a:ext>
            </a:extLst>
          </p:cNvPr>
          <p:cNvPicPr>
            <a:picLocks noChangeAspect="1"/>
          </p:cNvPicPr>
          <p:nvPr/>
        </p:nvPicPr>
        <p:blipFill>
          <a:blip r:embed="rId2">
            <a:alphaModFix/>
          </a:blip>
          <a:srcRect b="22145"/>
          <a:stretch/>
        </p:blipFill>
        <p:spPr>
          <a:xfrm>
            <a:off x="-1" y="10"/>
            <a:ext cx="12191999" cy="6857985"/>
          </a:xfrm>
          <a:prstGeom prst="rect">
            <a:avLst/>
          </a:prstGeom>
        </p:spPr>
      </p:pic>
      <p:sp>
        <p:nvSpPr>
          <p:cNvPr id="30" name="Rectangle 29">
            <a:extLst>
              <a:ext uri="{FF2B5EF4-FFF2-40B4-BE49-F238E27FC236}">
                <a16:creationId xmlns:a16="http://schemas.microsoft.com/office/drawing/2014/main" id="{D50741CA-59A3-4426-8205-D763C968E8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noProof="0" dirty="0"/>
          </a:p>
        </p:txBody>
      </p:sp>
      <p:sp>
        <p:nvSpPr>
          <p:cNvPr id="2" name="Title 1">
            <a:extLst>
              <a:ext uri="{FF2B5EF4-FFF2-40B4-BE49-F238E27FC236}">
                <a16:creationId xmlns:a16="http://schemas.microsoft.com/office/drawing/2014/main" id="{2C93CF3B-961D-13AC-E72A-4032C66CAA13}"/>
              </a:ext>
            </a:extLst>
          </p:cNvPr>
          <p:cNvSpPr>
            <a:spLocks noGrp="1"/>
          </p:cNvSpPr>
          <p:nvPr>
            <p:ph type="ctrTitle"/>
          </p:nvPr>
        </p:nvSpPr>
        <p:spPr>
          <a:xfrm>
            <a:off x="914399" y="2583874"/>
            <a:ext cx="9450847" cy="2884767"/>
          </a:xfrm>
        </p:spPr>
        <p:txBody>
          <a:bodyPr anchor="b">
            <a:normAutofit/>
          </a:bodyPr>
          <a:lstStyle/>
          <a:p>
            <a:r>
              <a:rPr lang="de-DE" noProof="0" dirty="0">
                <a:solidFill>
                  <a:srgbClr val="FFFFFF"/>
                </a:solidFill>
              </a:rPr>
              <a:t>Digitale Geräte verstehen</a:t>
            </a:r>
            <a:br>
              <a:rPr lang="de-DE" noProof="0" dirty="0">
                <a:solidFill>
                  <a:srgbClr val="FFFFFF"/>
                </a:solidFill>
              </a:rPr>
            </a:br>
            <a:r>
              <a:rPr lang="de-DE" sz="2800" noProof="0" dirty="0">
                <a:solidFill>
                  <a:srgbClr val="FFFFFF"/>
                </a:solidFill>
              </a:rPr>
              <a:t>Das EVAS-Prinzip und der Aufbau eines Computers</a:t>
            </a:r>
            <a:endParaRPr lang="de-DE" noProof="0" dirty="0">
              <a:solidFill>
                <a:srgbClr val="FFFFFF"/>
              </a:solidFill>
            </a:endParaRPr>
          </a:p>
        </p:txBody>
      </p:sp>
      <p:sp>
        <p:nvSpPr>
          <p:cNvPr id="3" name="Subtitle 2">
            <a:extLst>
              <a:ext uri="{FF2B5EF4-FFF2-40B4-BE49-F238E27FC236}">
                <a16:creationId xmlns:a16="http://schemas.microsoft.com/office/drawing/2014/main" id="{6EFB1C37-6E54-D2DE-70E2-2D0D340D9F18}"/>
              </a:ext>
            </a:extLst>
          </p:cNvPr>
          <p:cNvSpPr>
            <a:spLocks noGrp="1"/>
          </p:cNvSpPr>
          <p:nvPr>
            <p:ph type="subTitle" idx="1"/>
          </p:nvPr>
        </p:nvSpPr>
        <p:spPr>
          <a:xfrm>
            <a:off x="914401" y="956112"/>
            <a:ext cx="5296828" cy="1491242"/>
          </a:xfrm>
        </p:spPr>
        <p:txBody>
          <a:bodyPr anchor="t">
            <a:normAutofit/>
          </a:bodyPr>
          <a:lstStyle/>
          <a:p>
            <a:r>
              <a:rPr lang="de-DE" noProof="0" dirty="0">
                <a:solidFill>
                  <a:srgbClr val="FFFFFF"/>
                </a:solidFill>
              </a:rPr>
              <a:t>Daniel Unro</a:t>
            </a:r>
          </a:p>
        </p:txBody>
      </p:sp>
      <p:cxnSp>
        <p:nvCxnSpPr>
          <p:cNvPr id="31" name="Straight Connector 30">
            <a:extLst>
              <a:ext uri="{FF2B5EF4-FFF2-40B4-BE49-F238E27FC236}">
                <a16:creationId xmlns:a16="http://schemas.microsoft.com/office/drawing/2014/main" id="{B05D162C-996E-4B39-A3EF-DB9D0EEF2E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7529" y="5832424"/>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971151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noProof="0" dirty="0"/>
          </a:p>
        </p:txBody>
      </p:sp>
      <p:pic>
        <p:nvPicPr>
          <p:cNvPr id="1032" name="Picture 8" descr="Digitale Dauerpräsenz – Segen und Fluch zugleich? - Cosmoty.de">
            <a:extLst>
              <a:ext uri="{FF2B5EF4-FFF2-40B4-BE49-F238E27FC236}">
                <a16:creationId xmlns:a16="http://schemas.microsoft.com/office/drawing/2014/main" id="{A7C23AB7-2447-B26A-D52E-FF73CCA3B6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1429" y="0"/>
            <a:ext cx="10287000" cy="6858000"/>
          </a:xfrm>
          <a:prstGeom prst="rect">
            <a:avLst/>
          </a:prstGeom>
          <a:noFill/>
          <a:extLst>
            <a:ext uri="{909E8E84-426E-40DD-AFC4-6F175D3DCCD1}">
              <a14:hiddenFill xmlns:a14="http://schemas.microsoft.com/office/drawing/2010/main">
                <a:solidFill>
                  <a:srgbClr val="FFFFFF"/>
                </a:solidFill>
              </a14:hiddenFill>
            </a:ext>
          </a:extLst>
        </p:spPr>
      </p:pic>
      <p:cxnSp>
        <p:nvCxnSpPr>
          <p:cNvPr id="1046" name="Straight Connector 1045">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F5FBF4E6-3B0A-C243-01D8-E9A66F28DAB2}"/>
              </a:ext>
            </a:extLst>
          </p:cNvPr>
          <p:cNvSpPr/>
          <p:nvPr/>
        </p:nvSpPr>
        <p:spPr>
          <a:xfrm>
            <a:off x="1751576" y="-49095"/>
            <a:ext cx="1779705" cy="715564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noProof="0" dirty="0"/>
          </a:p>
        </p:txBody>
      </p:sp>
      <p:sp>
        <p:nvSpPr>
          <p:cNvPr id="2" name="Title 1">
            <a:extLst>
              <a:ext uri="{FF2B5EF4-FFF2-40B4-BE49-F238E27FC236}">
                <a16:creationId xmlns:a16="http://schemas.microsoft.com/office/drawing/2014/main" id="{5EDDC744-6146-20BE-9A1B-C84B0E95501B}"/>
              </a:ext>
            </a:extLst>
          </p:cNvPr>
          <p:cNvSpPr>
            <a:spLocks noGrp="1"/>
          </p:cNvSpPr>
          <p:nvPr>
            <p:ph type="title"/>
          </p:nvPr>
        </p:nvSpPr>
        <p:spPr>
          <a:xfrm>
            <a:off x="489215" y="1031001"/>
            <a:ext cx="5852160" cy="1097280"/>
          </a:xfrm>
        </p:spPr>
        <p:txBody>
          <a:bodyPr anchor="t">
            <a:normAutofit/>
          </a:bodyPr>
          <a:lstStyle/>
          <a:p>
            <a:r>
              <a:rPr lang="de-DE" noProof="0" dirty="0"/>
              <a:t>Inhalte</a:t>
            </a:r>
          </a:p>
        </p:txBody>
      </p:sp>
      <p:pic>
        <p:nvPicPr>
          <p:cNvPr id="8" name="Picture 7">
            <a:extLst>
              <a:ext uri="{FF2B5EF4-FFF2-40B4-BE49-F238E27FC236}">
                <a16:creationId xmlns:a16="http://schemas.microsoft.com/office/drawing/2014/main" id="{FFC98322-1876-B4D9-A597-D0070A2DAE0A}"/>
              </a:ext>
            </a:extLst>
          </p:cNvPr>
          <p:cNvPicPr>
            <a:picLocks noChangeAspect="1"/>
          </p:cNvPicPr>
          <p:nvPr/>
        </p:nvPicPr>
        <p:blipFill>
          <a:blip r:embed="rId3"/>
          <a:stretch>
            <a:fillRect/>
          </a:stretch>
        </p:blipFill>
        <p:spPr>
          <a:xfrm>
            <a:off x="133829" y="4174101"/>
            <a:ext cx="3281466" cy="2190378"/>
          </a:xfrm>
          <a:prstGeom prst="rect">
            <a:avLst/>
          </a:prstGeom>
          <a:effectLst/>
        </p:spPr>
      </p:pic>
      <p:sp>
        <p:nvSpPr>
          <p:cNvPr id="7" name="TextBox 6">
            <a:extLst>
              <a:ext uri="{FF2B5EF4-FFF2-40B4-BE49-F238E27FC236}">
                <a16:creationId xmlns:a16="http://schemas.microsoft.com/office/drawing/2014/main" id="{67271E3E-0983-5D36-1868-4E9C2B1E1AAC}"/>
              </a:ext>
            </a:extLst>
          </p:cNvPr>
          <p:cNvSpPr txBox="1"/>
          <p:nvPr/>
        </p:nvSpPr>
        <p:spPr>
          <a:xfrm>
            <a:off x="159969" y="6673334"/>
            <a:ext cx="3273531" cy="184666"/>
          </a:xfrm>
          <a:prstGeom prst="rect">
            <a:avLst/>
          </a:prstGeom>
          <a:noFill/>
        </p:spPr>
        <p:txBody>
          <a:bodyPr wrap="square" rtlCol="0">
            <a:spAutoFit/>
          </a:bodyPr>
          <a:lstStyle/>
          <a:p>
            <a:r>
              <a:rPr lang="de-DE" sz="600" noProof="0" dirty="0"/>
              <a:t>https://</a:t>
            </a:r>
            <a:r>
              <a:rPr lang="de-DE" sz="600" noProof="0" dirty="0" err="1"/>
              <a:t>www.cosmoty.de</a:t>
            </a:r>
            <a:r>
              <a:rPr lang="de-DE" sz="600" noProof="0" dirty="0"/>
              <a:t>/</a:t>
            </a:r>
            <a:r>
              <a:rPr lang="de-DE" sz="600" noProof="0" dirty="0" err="1"/>
              <a:t>wp</a:t>
            </a:r>
            <a:r>
              <a:rPr lang="de-DE" sz="600" noProof="0" dirty="0"/>
              <a:t>-content/</a:t>
            </a:r>
            <a:r>
              <a:rPr lang="de-DE" sz="600" noProof="0" dirty="0" err="1"/>
              <a:t>uploads</a:t>
            </a:r>
            <a:r>
              <a:rPr lang="de-DE" sz="600" noProof="0" dirty="0"/>
              <a:t>/2025/07/</a:t>
            </a:r>
            <a:r>
              <a:rPr lang="de-DE" sz="600" noProof="0" dirty="0" err="1"/>
              <a:t>entspannung</a:t>
            </a:r>
            <a:r>
              <a:rPr lang="de-DE" sz="600" noProof="0" dirty="0"/>
              <a:t>-digitales-</a:t>
            </a:r>
            <a:r>
              <a:rPr lang="de-DE" sz="600" noProof="0" dirty="0" err="1"/>
              <a:t>zeitalter.jpeg</a:t>
            </a:r>
            <a:endParaRPr lang="de-DE" sz="600" noProof="0" dirty="0"/>
          </a:p>
        </p:txBody>
      </p:sp>
      <p:sp>
        <p:nvSpPr>
          <p:cNvPr id="3" name="Content Placeholder 2">
            <a:extLst>
              <a:ext uri="{FF2B5EF4-FFF2-40B4-BE49-F238E27FC236}">
                <a16:creationId xmlns:a16="http://schemas.microsoft.com/office/drawing/2014/main" id="{B2C469FD-AD96-B0B5-66A7-F5A053AA340F}"/>
              </a:ext>
            </a:extLst>
          </p:cNvPr>
          <p:cNvSpPr>
            <a:spLocks noGrp="1"/>
          </p:cNvSpPr>
          <p:nvPr>
            <p:ph idx="1"/>
          </p:nvPr>
        </p:nvSpPr>
        <p:spPr>
          <a:xfrm>
            <a:off x="159969" y="1737247"/>
            <a:ext cx="3490062" cy="2941079"/>
          </a:xfrm>
          <a:prstGeom prst="round2DiagRect">
            <a:avLst/>
          </a:prstGeom>
        </p:spPr>
        <p:txBody>
          <a:bodyPr>
            <a:normAutofit fontScale="92500" lnSpcReduction="10000"/>
          </a:bodyPr>
          <a:lstStyle/>
          <a:p>
            <a:r>
              <a:rPr lang="de-DE" noProof="0" dirty="0"/>
              <a:t>Vorstellung</a:t>
            </a:r>
          </a:p>
          <a:p>
            <a:r>
              <a:rPr lang="de-DE" noProof="0" dirty="0"/>
              <a:t>EVA(S)-Prinzip</a:t>
            </a:r>
          </a:p>
          <a:p>
            <a:r>
              <a:rPr lang="de-DE" noProof="0" dirty="0"/>
              <a:t>Aufbau digitaler Geräte</a:t>
            </a:r>
          </a:p>
          <a:p>
            <a:r>
              <a:rPr lang="de-DE" noProof="0" dirty="0"/>
              <a:t>Komponenten &amp; </a:t>
            </a:r>
            <a:br>
              <a:rPr lang="de-DE" noProof="0" dirty="0"/>
            </a:br>
            <a:r>
              <a:rPr lang="de-DE" noProof="0" dirty="0"/>
              <a:t>Peripherie-Geräte</a:t>
            </a:r>
          </a:p>
          <a:p>
            <a:r>
              <a:rPr lang="de-DE" noProof="0" dirty="0"/>
              <a:t>Diskussion/Brainstorming</a:t>
            </a:r>
          </a:p>
        </p:txBody>
      </p:sp>
    </p:spTree>
    <p:extLst>
      <p:ext uri="{BB962C8B-B14F-4D97-AF65-F5344CB8AC3E}">
        <p14:creationId xmlns:p14="http://schemas.microsoft.com/office/powerpoint/2010/main" val="2828785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D6680-53EC-E86F-69EE-DE3E3103EEDC}"/>
              </a:ext>
            </a:extLst>
          </p:cNvPr>
          <p:cNvSpPr>
            <a:spLocks noGrp="1"/>
          </p:cNvSpPr>
          <p:nvPr>
            <p:ph type="title"/>
          </p:nvPr>
        </p:nvSpPr>
        <p:spPr/>
        <p:txBody>
          <a:bodyPr/>
          <a:lstStyle/>
          <a:p>
            <a:r>
              <a:rPr lang="de-DE" noProof="0" dirty="0"/>
              <a:t>Zu meiner Person</a:t>
            </a:r>
          </a:p>
        </p:txBody>
      </p:sp>
      <p:sp>
        <p:nvSpPr>
          <p:cNvPr id="3" name="Content Placeholder 2">
            <a:extLst>
              <a:ext uri="{FF2B5EF4-FFF2-40B4-BE49-F238E27FC236}">
                <a16:creationId xmlns:a16="http://schemas.microsoft.com/office/drawing/2014/main" id="{4034D9ED-C02F-F262-877E-BB53702C64F2}"/>
              </a:ext>
            </a:extLst>
          </p:cNvPr>
          <p:cNvSpPr>
            <a:spLocks noGrp="1"/>
          </p:cNvSpPr>
          <p:nvPr>
            <p:ph idx="1"/>
          </p:nvPr>
        </p:nvSpPr>
        <p:spPr/>
        <p:txBody>
          <a:bodyPr/>
          <a:lstStyle/>
          <a:p>
            <a:r>
              <a:rPr lang="de-DE" noProof="0" dirty="0"/>
              <a:t>Name: Daniel Unro</a:t>
            </a:r>
          </a:p>
          <a:p>
            <a:r>
              <a:rPr lang="de-DE" noProof="0" dirty="0"/>
              <a:t>Lehramt L3, Englisch &amp; Informatik (1. SE, kein 2. SE)</a:t>
            </a:r>
          </a:p>
          <a:p>
            <a:r>
              <a:rPr lang="de-DE" noProof="0" dirty="0"/>
              <a:t>Wissenschaftlicher Mitarbeiter an der Goethe-Universität in Frankfurt</a:t>
            </a:r>
            <a:br>
              <a:rPr lang="de-DE" noProof="0" dirty="0"/>
            </a:br>
            <a:r>
              <a:rPr lang="de-DE" noProof="0" dirty="0"/>
              <a:t>Begleite die Forschung zum Pilotschulfach “Digitale Welt” – schonmal gehört?</a:t>
            </a:r>
          </a:p>
          <a:p>
            <a:pPr marL="0" indent="0">
              <a:buNone/>
            </a:pPr>
            <a:endParaRPr lang="de-DE" noProof="0" dirty="0"/>
          </a:p>
        </p:txBody>
      </p:sp>
      <p:sp>
        <p:nvSpPr>
          <p:cNvPr id="4" name="Rounded Rectangle 3">
            <a:extLst>
              <a:ext uri="{FF2B5EF4-FFF2-40B4-BE49-F238E27FC236}">
                <a16:creationId xmlns:a16="http://schemas.microsoft.com/office/drawing/2014/main" id="{6CB51D36-CAC5-6EBF-A7C6-6F132F33D2FA}"/>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3868856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895EF-125B-2961-FB19-FDA7706A4BFD}"/>
              </a:ext>
            </a:extLst>
          </p:cNvPr>
          <p:cNvSpPr>
            <a:spLocks noGrp="1"/>
          </p:cNvSpPr>
          <p:nvPr>
            <p:ph type="title"/>
          </p:nvPr>
        </p:nvSpPr>
        <p:spPr/>
        <p:txBody>
          <a:bodyPr/>
          <a:lstStyle/>
          <a:p>
            <a:r>
              <a:rPr lang="de-DE" noProof="0" dirty="0"/>
              <a:t>Zu Euch</a:t>
            </a:r>
          </a:p>
        </p:txBody>
      </p:sp>
      <p:sp>
        <p:nvSpPr>
          <p:cNvPr id="3" name="Content Placeholder 2">
            <a:extLst>
              <a:ext uri="{FF2B5EF4-FFF2-40B4-BE49-F238E27FC236}">
                <a16:creationId xmlns:a16="http://schemas.microsoft.com/office/drawing/2014/main" id="{46F92A77-F094-0A7A-ED8D-54CDDD890991}"/>
              </a:ext>
            </a:extLst>
          </p:cNvPr>
          <p:cNvSpPr>
            <a:spLocks noGrp="1"/>
          </p:cNvSpPr>
          <p:nvPr>
            <p:ph idx="1"/>
          </p:nvPr>
        </p:nvSpPr>
        <p:spPr/>
        <p:txBody>
          <a:bodyPr/>
          <a:lstStyle/>
          <a:p>
            <a:r>
              <a:rPr lang="de-DE" noProof="0" dirty="0"/>
              <a:t>Welche Erfahrungen bezüglich des Themenfelds „Digitale Geräte“ im Unterricht habt ihr bereits? </a:t>
            </a:r>
          </a:p>
          <a:p>
            <a:r>
              <a:rPr lang="de-DE" noProof="0" dirty="0"/>
              <a:t>Wie wichtig ist das Themenfeld „Digitale Geräte“ in der Schule?</a:t>
            </a:r>
          </a:p>
        </p:txBody>
      </p:sp>
      <p:sp>
        <p:nvSpPr>
          <p:cNvPr id="4" name="Rounded Rectangle 3">
            <a:extLst>
              <a:ext uri="{FF2B5EF4-FFF2-40B4-BE49-F238E27FC236}">
                <a16:creationId xmlns:a16="http://schemas.microsoft.com/office/drawing/2014/main" id="{25A58A3D-AAA7-2022-5A21-37C8EEA8DF9F}"/>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4082684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FB186-24E2-6AC4-9271-E6C0D05E8063}"/>
              </a:ext>
            </a:extLst>
          </p:cNvPr>
          <p:cNvSpPr>
            <a:spLocks noGrp="1"/>
          </p:cNvSpPr>
          <p:nvPr>
            <p:ph type="title"/>
          </p:nvPr>
        </p:nvSpPr>
        <p:spPr>
          <a:xfrm>
            <a:off x="368215" y="1371601"/>
            <a:ext cx="11598765" cy="2586708"/>
          </a:xfrm>
        </p:spPr>
        <p:txBody>
          <a:bodyPr>
            <a:normAutofit/>
          </a:bodyPr>
          <a:lstStyle/>
          <a:p>
            <a:r>
              <a:rPr lang="de-DE" sz="3200" noProof="0" dirty="0"/>
              <a:t>Welche digitalen Kompetenzen brauchen eure Schüler*innen?</a:t>
            </a:r>
          </a:p>
        </p:txBody>
      </p:sp>
      <p:pic>
        <p:nvPicPr>
          <p:cNvPr id="8" name="Picture 7" descr="A qr code with a black and white background&#10;&#10;AI-generated content may be incorrect.">
            <a:extLst>
              <a:ext uri="{FF2B5EF4-FFF2-40B4-BE49-F238E27FC236}">
                <a16:creationId xmlns:a16="http://schemas.microsoft.com/office/drawing/2014/main" id="{4C8B5924-546B-0836-B503-AA368B502F13}"/>
              </a:ext>
            </a:extLst>
          </p:cNvPr>
          <p:cNvPicPr>
            <a:picLocks noChangeAspect="1"/>
          </p:cNvPicPr>
          <p:nvPr/>
        </p:nvPicPr>
        <p:blipFill>
          <a:blip r:embed="rId3"/>
          <a:stretch>
            <a:fillRect/>
          </a:stretch>
        </p:blipFill>
        <p:spPr>
          <a:xfrm>
            <a:off x="6096000" y="2054586"/>
            <a:ext cx="4488568" cy="44885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a:extLst>
              <a:ext uri="{FF2B5EF4-FFF2-40B4-BE49-F238E27FC236}">
                <a16:creationId xmlns:a16="http://schemas.microsoft.com/office/drawing/2014/main" id="{E4903979-1BBE-C7E9-A960-0D5F700F6269}"/>
              </a:ext>
            </a:extLst>
          </p:cNvPr>
          <p:cNvSpPr txBox="1"/>
          <p:nvPr/>
        </p:nvSpPr>
        <p:spPr>
          <a:xfrm>
            <a:off x="929887" y="2958035"/>
            <a:ext cx="4604442" cy="2000548"/>
          </a:xfrm>
          <a:prstGeom prst="rect">
            <a:avLst/>
          </a:prstGeom>
          <a:noFill/>
        </p:spPr>
        <p:txBody>
          <a:bodyPr wrap="square" rtlCol="0">
            <a:spAutoFit/>
          </a:bodyPr>
          <a:lstStyle/>
          <a:p>
            <a:r>
              <a:rPr lang="de-DE" sz="4000" noProof="0" dirty="0"/>
              <a:t>Menti-Umfrage:</a:t>
            </a:r>
          </a:p>
          <a:p>
            <a:r>
              <a:rPr lang="de-DE" sz="4000" noProof="0" dirty="0" err="1"/>
              <a:t>www.menti.com</a:t>
            </a:r>
            <a:r>
              <a:rPr lang="de-DE" sz="4000" noProof="0" dirty="0"/>
              <a:t>  </a:t>
            </a:r>
          </a:p>
          <a:p>
            <a:r>
              <a:rPr lang="de-DE" sz="4000" noProof="0" dirty="0"/>
              <a:t>Code: </a:t>
            </a:r>
            <a:r>
              <a:rPr lang="de-DE" sz="4400" b="1" noProof="0" dirty="0">
                <a:solidFill>
                  <a:srgbClr val="FF0000"/>
                </a:solidFill>
              </a:rPr>
              <a:t>8532 1915</a:t>
            </a:r>
            <a:endParaRPr lang="de-DE" sz="4000" b="1" noProof="0" dirty="0">
              <a:solidFill>
                <a:srgbClr val="FF0000"/>
              </a:solidFill>
            </a:endParaRPr>
          </a:p>
        </p:txBody>
      </p:sp>
      <p:sp>
        <p:nvSpPr>
          <p:cNvPr id="10" name="Rounded Rectangle 9">
            <a:extLst>
              <a:ext uri="{FF2B5EF4-FFF2-40B4-BE49-F238E27FC236}">
                <a16:creationId xmlns:a16="http://schemas.microsoft.com/office/drawing/2014/main" id="{4C180252-5A70-EBDD-975F-967CB9D3BC80}"/>
              </a:ext>
            </a:extLst>
          </p:cNvPr>
          <p:cNvSpPr/>
          <p:nvPr/>
        </p:nvSpPr>
        <p:spPr>
          <a:xfrm>
            <a:off x="625965" y="2664955"/>
            <a:ext cx="4799066" cy="2661885"/>
          </a:xfrm>
          <a:prstGeom prst="roundRect">
            <a:avLst/>
          </a:prstGeom>
          <a:solidFill>
            <a:srgbClr val="1973EB">
              <a:alpha val="1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noProof="0" dirty="0"/>
          </a:p>
        </p:txBody>
      </p:sp>
      <p:sp>
        <p:nvSpPr>
          <p:cNvPr id="11" name="Rounded Rectangle 10">
            <a:extLst>
              <a:ext uri="{FF2B5EF4-FFF2-40B4-BE49-F238E27FC236}">
                <a16:creationId xmlns:a16="http://schemas.microsoft.com/office/drawing/2014/main" id="{37D74B4F-6FEA-FA03-2247-C8053D9DF23C}"/>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3410592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8A937-4992-927E-D21F-F2D8B3D9B0B4}"/>
              </a:ext>
            </a:extLst>
          </p:cNvPr>
          <p:cNvSpPr>
            <a:spLocks noGrp="1"/>
          </p:cNvSpPr>
          <p:nvPr>
            <p:ph type="title"/>
          </p:nvPr>
        </p:nvSpPr>
        <p:spPr>
          <a:xfrm>
            <a:off x="640079" y="1371601"/>
            <a:ext cx="7429961" cy="1097280"/>
          </a:xfrm>
        </p:spPr>
        <p:txBody>
          <a:bodyPr>
            <a:normAutofit fontScale="90000"/>
          </a:bodyPr>
          <a:lstStyle/>
          <a:p>
            <a:r>
              <a:rPr lang="de-DE" noProof="0" dirty="0"/>
              <a:t>Kompetenzen in den Curricula von  </a:t>
            </a:r>
            <a:br>
              <a:rPr lang="de-DE" noProof="0" dirty="0"/>
            </a:br>
            <a:r>
              <a:rPr lang="de-DE" sz="4400" noProof="0" dirty="0"/>
              <a:t>Hessen &amp; Rheinland-Pfalz</a:t>
            </a:r>
            <a:endParaRPr lang="de-DE" noProof="0" dirty="0"/>
          </a:p>
        </p:txBody>
      </p:sp>
      <p:graphicFrame>
        <p:nvGraphicFramePr>
          <p:cNvPr id="4" name="Table 3">
            <a:extLst>
              <a:ext uri="{FF2B5EF4-FFF2-40B4-BE49-F238E27FC236}">
                <a16:creationId xmlns:a16="http://schemas.microsoft.com/office/drawing/2014/main" id="{C5226311-5735-E857-8834-391BF288E74A}"/>
              </a:ext>
            </a:extLst>
          </p:cNvPr>
          <p:cNvGraphicFramePr>
            <a:graphicFrameLocks noGrp="1"/>
          </p:cNvGraphicFramePr>
          <p:nvPr>
            <p:extLst>
              <p:ext uri="{D42A27DB-BD31-4B8C-83A1-F6EECF244321}">
                <p14:modId xmlns:p14="http://schemas.microsoft.com/office/powerpoint/2010/main" val="2060511540"/>
              </p:ext>
            </p:extLst>
          </p:nvPr>
        </p:nvGraphicFramePr>
        <p:xfrm>
          <a:off x="1780386" y="2938434"/>
          <a:ext cx="8406889" cy="3281860"/>
        </p:xfrm>
        <a:graphic>
          <a:graphicData uri="http://schemas.openxmlformats.org/drawingml/2006/table">
            <a:tbl>
              <a:tblPr firstRow="1" bandRow="1">
                <a:tableStyleId>{5C22544A-7EE6-4342-B048-85BDC9FD1C3A}</a:tableStyleId>
              </a:tblPr>
              <a:tblGrid>
                <a:gridCol w="2101722">
                  <a:extLst>
                    <a:ext uri="{9D8B030D-6E8A-4147-A177-3AD203B41FA5}">
                      <a16:colId xmlns:a16="http://schemas.microsoft.com/office/drawing/2014/main" val="1562875787"/>
                    </a:ext>
                  </a:extLst>
                </a:gridCol>
                <a:gridCol w="1494907">
                  <a:extLst>
                    <a:ext uri="{9D8B030D-6E8A-4147-A177-3AD203B41FA5}">
                      <a16:colId xmlns:a16="http://schemas.microsoft.com/office/drawing/2014/main" val="2333624377"/>
                    </a:ext>
                  </a:extLst>
                </a:gridCol>
                <a:gridCol w="1742158">
                  <a:extLst>
                    <a:ext uri="{9D8B030D-6E8A-4147-A177-3AD203B41FA5}">
                      <a16:colId xmlns:a16="http://schemas.microsoft.com/office/drawing/2014/main" val="4111147004"/>
                    </a:ext>
                  </a:extLst>
                </a:gridCol>
                <a:gridCol w="3068102">
                  <a:extLst>
                    <a:ext uri="{9D8B030D-6E8A-4147-A177-3AD203B41FA5}">
                      <a16:colId xmlns:a16="http://schemas.microsoft.com/office/drawing/2014/main" val="1946961649"/>
                    </a:ext>
                  </a:extLst>
                </a:gridCol>
              </a:tblGrid>
              <a:tr h="331733">
                <a:tc>
                  <a:txBody>
                    <a:bodyPr/>
                    <a:lstStyle/>
                    <a:p>
                      <a:r>
                        <a:rPr lang="de-DE" noProof="0" dirty="0"/>
                        <a:t>Bundesland</a:t>
                      </a:r>
                    </a:p>
                  </a:txBody>
                  <a:tcPr/>
                </a:tc>
                <a:tc>
                  <a:txBody>
                    <a:bodyPr/>
                    <a:lstStyle/>
                    <a:p>
                      <a:r>
                        <a:rPr lang="de-DE" noProof="0" dirty="0"/>
                        <a:t>Schulfach</a:t>
                      </a:r>
                    </a:p>
                  </a:txBody>
                  <a:tcPr/>
                </a:tc>
                <a:tc>
                  <a:txBody>
                    <a:bodyPr/>
                    <a:lstStyle/>
                    <a:p>
                      <a:r>
                        <a:rPr lang="de-DE" noProof="0" dirty="0"/>
                        <a:t>Jahrgang</a:t>
                      </a:r>
                    </a:p>
                  </a:txBody>
                  <a:tcPr/>
                </a:tc>
                <a:tc>
                  <a:txBody>
                    <a:bodyPr/>
                    <a:lstStyle/>
                    <a:p>
                      <a:r>
                        <a:rPr lang="de-DE" noProof="0" dirty="0"/>
                        <a:t>Inhalte</a:t>
                      </a:r>
                    </a:p>
                  </a:txBody>
                  <a:tcPr/>
                </a:tc>
                <a:extLst>
                  <a:ext uri="{0D108BD9-81ED-4DB2-BD59-A6C34878D82A}">
                    <a16:rowId xmlns:a16="http://schemas.microsoft.com/office/drawing/2014/main" val="1318056220"/>
                  </a:ext>
                </a:extLst>
              </a:tr>
              <a:tr h="572579">
                <a:tc>
                  <a:txBody>
                    <a:bodyPr/>
                    <a:lstStyle/>
                    <a:p>
                      <a:r>
                        <a:rPr lang="de-DE" noProof="0" dirty="0"/>
                        <a:t>Hessen</a:t>
                      </a:r>
                    </a:p>
                  </a:txBody>
                  <a:tcPr/>
                </a:tc>
                <a:tc>
                  <a:txBody>
                    <a:bodyPr/>
                    <a:lstStyle/>
                    <a:p>
                      <a:r>
                        <a:rPr lang="de-DE" noProof="0" dirty="0"/>
                        <a:t>Digitale Welt</a:t>
                      </a:r>
                    </a:p>
                  </a:txBody>
                  <a:tcPr/>
                </a:tc>
                <a:tc>
                  <a:txBody>
                    <a:bodyPr/>
                    <a:lstStyle/>
                    <a:p>
                      <a:r>
                        <a:rPr lang="de-DE" noProof="0" dirty="0"/>
                        <a:t>5-6</a:t>
                      </a:r>
                    </a:p>
                  </a:txBody>
                  <a:tcPr/>
                </a:tc>
                <a:tc>
                  <a:txBody>
                    <a:bodyPr/>
                    <a:lstStyle/>
                    <a:p>
                      <a:r>
                        <a:rPr lang="de-DE" noProof="0" dirty="0"/>
                        <a:t>EVA(S)-Prinzip, Hardwarekomponenten</a:t>
                      </a:r>
                    </a:p>
                  </a:txBody>
                  <a:tcPr/>
                </a:tc>
                <a:extLst>
                  <a:ext uri="{0D108BD9-81ED-4DB2-BD59-A6C34878D82A}">
                    <a16:rowId xmlns:a16="http://schemas.microsoft.com/office/drawing/2014/main" val="1706830993"/>
                  </a:ext>
                </a:extLst>
              </a:tr>
              <a:tr h="572579">
                <a:tc>
                  <a:txBody>
                    <a:bodyPr/>
                    <a:lstStyle/>
                    <a:p>
                      <a:endParaRPr lang="de-DE" noProof="0" dirty="0"/>
                    </a:p>
                  </a:txBody>
                  <a:tcPr>
                    <a:solidFill>
                      <a:srgbClr val="CDD5F7"/>
                    </a:solidFill>
                  </a:tcPr>
                </a:tc>
                <a:tc>
                  <a:txBody>
                    <a:bodyPr/>
                    <a:lstStyle/>
                    <a:p>
                      <a:r>
                        <a:rPr lang="de-DE" noProof="0" dirty="0"/>
                        <a:t>Informatik</a:t>
                      </a:r>
                    </a:p>
                  </a:txBody>
                  <a:tcPr>
                    <a:solidFill>
                      <a:srgbClr val="CDD5F7"/>
                    </a:solidFill>
                  </a:tcPr>
                </a:tc>
                <a:tc>
                  <a:txBody>
                    <a:bodyPr/>
                    <a:lstStyle/>
                    <a:p>
                      <a:r>
                        <a:rPr lang="de-DE" noProof="0" dirty="0"/>
                        <a:t>9-10</a:t>
                      </a:r>
                    </a:p>
                  </a:txBody>
                  <a:tcPr>
                    <a:solidFill>
                      <a:srgbClr val="CDD5F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noProof="0" dirty="0"/>
                        <a:t>EVA(S)-Prinzip, Hardwarekomponenten</a:t>
                      </a:r>
                    </a:p>
                  </a:txBody>
                  <a:tcPr>
                    <a:solidFill>
                      <a:srgbClr val="CDD5F7"/>
                    </a:solidFill>
                  </a:tcPr>
                </a:tc>
                <a:extLst>
                  <a:ext uri="{0D108BD9-81ED-4DB2-BD59-A6C34878D82A}">
                    <a16:rowId xmlns:a16="http://schemas.microsoft.com/office/drawing/2014/main" val="761699426"/>
                  </a:ext>
                </a:extLst>
              </a:tr>
              <a:tr h="817970">
                <a:tc>
                  <a:txBody>
                    <a:bodyPr/>
                    <a:lstStyle/>
                    <a:p>
                      <a:r>
                        <a:rPr lang="de-DE" noProof="0" dirty="0"/>
                        <a:t>Rheinland-Pfalz</a:t>
                      </a:r>
                    </a:p>
                  </a:txBody>
                  <a:tcPr>
                    <a:solidFill>
                      <a:srgbClr val="E8EBFB"/>
                    </a:solidFill>
                  </a:tcPr>
                </a:tc>
                <a:tc>
                  <a:txBody>
                    <a:bodyPr/>
                    <a:lstStyle/>
                    <a:p>
                      <a:r>
                        <a:rPr lang="de-DE" noProof="0" dirty="0"/>
                        <a:t>Informatik</a:t>
                      </a:r>
                    </a:p>
                  </a:txBody>
                  <a:tcPr>
                    <a:solidFill>
                      <a:srgbClr val="E8EBFB"/>
                    </a:solidFill>
                  </a:tcPr>
                </a:tc>
                <a:tc>
                  <a:txBody>
                    <a:bodyPr/>
                    <a:lstStyle/>
                    <a:p>
                      <a:r>
                        <a:rPr lang="de-DE" noProof="0" dirty="0"/>
                        <a:t>Sek 1 &amp; Sek 2</a:t>
                      </a:r>
                    </a:p>
                  </a:txBody>
                  <a:tcPr>
                    <a:solidFill>
                      <a:srgbClr val="E8EBFB"/>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noProof="0" dirty="0"/>
                        <a:t>EVA(S)-Prinzip</a:t>
                      </a:r>
                    </a:p>
                  </a:txBody>
                  <a:tcPr>
                    <a:solidFill>
                      <a:srgbClr val="E8EBFB"/>
                    </a:solidFill>
                  </a:tcPr>
                </a:tc>
                <a:extLst>
                  <a:ext uri="{0D108BD9-81ED-4DB2-BD59-A6C34878D82A}">
                    <a16:rowId xmlns:a16="http://schemas.microsoft.com/office/drawing/2014/main" val="971293105"/>
                  </a:ext>
                </a:extLst>
              </a:tr>
              <a:tr h="817970">
                <a:tc>
                  <a:txBody>
                    <a:bodyPr/>
                    <a:lstStyle/>
                    <a:p>
                      <a:endParaRPr lang="de-DE" noProof="0" dirty="0"/>
                    </a:p>
                  </a:txBody>
                  <a:tcPr/>
                </a:tc>
                <a:tc>
                  <a:txBody>
                    <a:bodyPr/>
                    <a:lstStyle/>
                    <a:p>
                      <a:r>
                        <a:rPr lang="de-DE" noProof="0" dirty="0"/>
                        <a:t>Informatik</a:t>
                      </a:r>
                    </a:p>
                  </a:txBody>
                  <a:tcPr/>
                </a:tc>
                <a:tc>
                  <a:txBody>
                    <a:bodyPr/>
                    <a:lstStyle/>
                    <a:p>
                      <a:r>
                        <a:rPr lang="de-DE" noProof="0" dirty="0"/>
                        <a:t>Sek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noProof="0" dirty="0"/>
                        <a:t>Hardwarekomponenten</a:t>
                      </a:r>
                    </a:p>
                  </a:txBody>
                  <a:tcPr/>
                </a:tc>
                <a:extLst>
                  <a:ext uri="{0D108BD9-81ED-4DB2-BD59-A6C34878D82A}">
                    <a16:rowId xmlns:a16="http://schemas.microsoft.com/office/drawing/2014/main" val="3766383745"/>
                  </a:ext>
                </a:extLst>
              </a:tr>
            </a:tbl>
          </a:graphicData>
        </a:graphic>
      </p:graphicFrame>
      <p:sp>
        <p:nvSpPr>
          <p:cNvPr id="5" name="Rounded Rectangle 4">
            <a:extLst>
              <a:ext uri="{FF2B5EF4-FFF2-40B4-BE49-F238E27FC236}">
                <a16:creationId xmlns:a16="http://schemas.microsoft.com/office/drawing/2014/main" id="{22653FD1-8DFB-FE6C-EBC2-B9D9B4419F3F}"/>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3939402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5A296-43C0-F341-7628-304963956E67}"/>
              </a:ext>
            </a:extLst>
          </p:cNvPr>
          <p:cNvSpPr>
            <a:spLocks noGrp="1"/>
          </p:cNvSpPr>
          <p:nvPr>
            <p:ph type="title"/>
          </p:nvPr>
        </p:nvSpPr>
        <p:spPr/>
        <p:txBody>
          <a:bodyPr/>
          <a:lstStyle/>
          <a:p>
            <a:r>
              <a:rPr lang="de-DE" noProof="0" dirty="0"/>
              <a:t>Was ist der Unterschied zwischen:</a:t>
            </a:r>
          </a:p>
        </p:txBody>
      </p:sp>
      <p:sp>
        <p:nvSpPr>
          <p:cNvPr id="4" name="Rounded Rectangle 3">
            <a:extLst>
              <a:ext uri="{FF2B5EF4-FFF2-40B4-BE49-F238E27FC236}">
                <a16:creationId xmlns:a16="http://schemas.microsoft.com/office/drawing/2014/main" id="{F822F058-EF2A-B103-2340-E4F8A53095D3}"/>
              </a:ext>
            </a:extLst>
          </p:cNvPr>
          <p:cNvSpPr/>
          <p:nvPr/>
        </p:nvSpPr>
        <p:spPr>
          <a:xfrm>
            <a:off x="640079" y="3429000"/>
            <a:ext cx="4799066" cy="2661885"/>
          </a:xfrm>
          <a:prstGeom prst="roundRect">
            <a:avLst/>
          </a:prstGeom>
          <a:solidFill>
            <a:srgbClr val="1973EB">
              <a:alpha val="1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b="1" noProof="0" dirty="0">
                <a:solidFill>
                  <a:schemeClr val="tx1"/>
                </a:solidFill>
              </a:rPr>
              <a:t>Hardware</a:t>
            </a:r>
            <a:r>
              <a:rPr lang="de-DE" sz="2000" noProof="0" dirty="0">
                <a:solidFill>
                  <a:schemeClr val="tx1"/>
                </a:solidFill>
              </a:rPr>
              <a:t> ist der Oberbegriff für die </a:t>
            </a:r>
            <a:r>
              <a:rPr lang="de-DE" sz="2000" b="1" noProof="0" dirty="0">
                <a:solidFill>
                  <a:schemeClr val="tx1"/>
                </a:solidFill>
              </a:rPr>
              <a:t>physischen Komponenten </a:t>
            </a:r>
            <a:r>
              <a:rPr lang="de-DE" sz="2000" noProof="0" dirty="0">
                <a:solidFill>
                  <a:schemeClr val="tx1"/>
                </a:solidFill>
              </a:rPr>
              <a:t>(die elektronischen und mechanischen Bestandteile) eines datenverarbeitenden Systems, als Komplement zu Software.</a:t>
            </a:r>
          </a:p>
          <a:p>
            <a:pPr algn="ctr"/>
            <a:r>
              <a:rPr lang="de-DE" sz="2000" noProof="0" dirty="0">
                <a:solidFill>
                  <a:schemeClr val="tx1"/>
                </a:solidFill>
              </a:rPr>
              <a:t>(Quelle: Wikipedia)</a:t>
            </a:r>
          </a:p>
        </p:txBody>
      </p:sp>
      <p:sp>
        <p:nvSpPr>
          <p:cNvPr id="5" name="Rounded Rectangle 4">
            <a:extLst>
              <a:ext uri="{FF2B5EF4-FFF2-40B4-BE49-F238E27FC236}">
                <a16:creationId xmlns:a16="http://schemas.microsoft.com/office/drawing/2014/main" id="{61B7F8D7-22A8-9889-ED91-7B3BFE2AEE31}"/>
              </a:ext>
            </a:extLst>
          </p:cNvPr>
          <p:cNvSpPr/>
          <p:nvPr/>
        </p:nvSpPr>
        <p:spPr>
          <a:xfrm>
            <a:off x="6731942" y="3429000"/>
            <a:ext cx="4799066" cy="2661885"/>
          </a:xfrm>
          <a:prstGeom prst="roundRect">
            <a:avLst/>
          </a:prstGeom>
          <a:solidFill>
            <a:srgbClr val="1973EB">
              <a:alpha val="1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b="1" noProof="0" dirty="0">
                <a:solidFill>
                  <a:schemeClr val="tx1"/>
                </a:solidFill>
              </a:rPr>
              <a:t>Software</a:t>
            </a:r>
            <a:r>
              <a:rPr lang="de-DE" noProof="0" dirty="0">
                <a:solidFill>
                  <a:schemeClr val="tx1"/>
                </a:solidFill>
              </a:rPr>
              <a:t> ist ein Sammelbegriff für </a:t>
            </a:r>
            <a:r>
              <a:rPr lang="de-DE" b="1" noProof="0" dirty="0">
                <a:solidFill>
                  <a:schemeClr val="tx1"/>
                </a:solidFill>
              </a:rPr>
              <a:t>Computerprogramme</a:t>
            </a:r>
            <a:r>
              <a:rPr lang="de-DE" noProof="0" dirty="0">
                <a:solidFill>
                  <a:schemeClr val="tx1"/>
                </a:solidFill>
              </a:rPr>
              <a:t> und die zugehörigen Daten.</a:t>
            </a:r>
          </a:p>
          <a:p>
            <a:pPr algn="ctr"/>
            <a:r>
              <a:rPr lang="de-DE" noProof="0" dirty="0">
                <a:solidFill>
                  <a:schemeClr val="tx1"/>
                </a:solidFill>
              </a:rPr>
              <a:t>(Quelle: Wikipedia)</a:t>
            </a:r>
          </a:p>
          <a:p>
            <a:pPr algn="ctr"/>
            <a:endParaRPr lang="de-DE" noProof="0" dirty="0">
              <a:solidFill>
                <a:schemeClr val="tx1"/>
              </a:solidFill>
            </a:endParaRPr>
          </a:p>
        </p:txBody>
      </p:sp>
      <p:sp>
        <p:nvSpPr>
          <p:cNvPr id="6" name="Title 1">
            <a:extLst>
              <a:ext uri="{FF2B5EF4-FFF2-40B4-BE49-F238E27FC236}">
                <a16:creationId xmlns:a16="http://schemas.microsoft.com/office/drawing/2014/main" id="{D9F234A2-AC87-2553-A1CE-7CB3D57ED3B7}"/>
              </a:ext>
            </a:extLst>
          </p:cNvPr>
          <p:cNvSpPr txBox="1">
            <a:spLocks/>
          </p:cNvSpPr>
          <p:nvPr/>
        </p:nvSpPr>
        <p:spPr>
          <a:xfrm>
            <a:off x="660991" y="2755473"/>
            <a:ext cx="4778153" cy="742107"/>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pPr algn="ctr"/>
            <a:r>
              <a:rPr lang="de-DE" noProof="0" dirty="0"/>
              <a:t>Hardware</a:t>
            </a:r>
          </a:p>
        </p:txBody>
      </p:sp>
      <p:sp>
        <p:nvSpPr>
          <p:cNvPr id="7" name="Title 1">
            <a:extLst>
              <a:ext uri="{FF2B5EF4-FFF2-40B4-BE49-F238E27FC236}">
                <a16:creationId xmlns:a16="http://schemas.microsoft.com/office/drawing/2014/main" id="{BD35DB6D-8D21-A0B0-0574-79C300C78260}"/>
              </a:ext>
            </a:extLst>
          </p:cNvPr>
          <p:cNvSpPr txBox="1">
            <a:spLocks/>
          </p:cNvSpPr>
          <p:nvPr/>
        </p:nvSpPr>
        <p:spPr>
          <a:xfrm>
            <a:off x="6731941" y="2686893"/>
            <a:ext cx="4778153" cy="742107"/>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pPr algn="ctr"/>
            <a:r>
              <a:rPr lang="de-DE" noProof="0" dirty="0"/>
              <a:t>Software</a:t>
            </a:r>
          </a:p>
        </p:txBody>
      </p:sp>
      <p:sp>
        <p:nvSpPr>
          <p:cNvPr id="8" name="Rounded Rectangle 7">
            <a:extLst>
              <a:ext uri="{FF2B5EF4-FFF2-40B4-BE49-F238E27FC236}">
                <a16:creationId xmlns:a16="http://schemas.microsoft.com/office/drawing/2014/main" id="{6DC9D00F-9C89-944B-2BF5-052187DB239D}"/>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283875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linds(horizontal)">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blinds(horizontal)">
                                      <p:cBhvr>
                                        <p:cTn id="15" dur="500"/>
                                        <p:tgtEl>
                                          <p:spTgt spid="5">
                                            <p:txEl>
                                              <p:pRg st="0" end="0"/>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blinds(horizontal)">
                                      <p:cBhvr>
                                        <p:cTn id="18"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A75FC-43B1-6F01-FE50-28AB3A196A3B}"/>
              </a:ext>
            </a:extLst>
          </p:cNvPr>
          <p:cNvSpPr>
            <a:spLocks noGrp="1"/>
          </p:cNvSpPr>
          <p:nvPr>
            <p:ph type="title"/>
          </p:nvPr>
        </p:nvSpPr>
        <p:spPr/>
        <p:txBody>
          <a:bodyPr/>
          <a:lstStyle/>
          <a:p>
            <a:r>
              <a:rPr lang="de-DE" noProof="0" dirty="0"/>
              <a:t>Das EVA(S)-Prinzip</a:t>
            </a:r>
          </a:p>
        </p:txBody>
      </p:sp>
      <p:sp>
        <p:nvSpPr>
          <p:cNvPr id="3" name="Content Placeholder 2">
            <a:extLst>
              <a:ext uri="{FF2B5EF4-FFF2-40B4-BE49-F238E27FC236}">
                <a16:creationId xmlns:a16="http://schemas.microsoft.com/office/drawing/2014/main" id="{6C320334-1E4B-46BF-EB2C-02E831EC12D8}"/>
              </a:ext>
            </a:extLst>
          </p:cNvPr>
          <p:cNvSpPr>
            <a:spLocks noGrp="1"/>
          </p:cNvSpPr>
          <p:nvPr>
            <p:ph idx="1"/>
          </p:nvPr>
        </p:nvSpPr>
        <p:spPr/>
        <p:txBody>
          <a:bodyPr/>
          <a:lstStyle/>
          <a:p>
            <a:pPr marL="0" indent="0">
              <a:buNone/>
            </a:pPr>
            <a:r>
              <a:rPr lang="de-DE" noProof="0" dirty="0"/>
              <a:t>Alle digitalen Geräte und Computer sind nach dem EVA(S)-Prinzip aufgebaut. </a:t>
            </a:r>
          </a:p>
          <a:p>
            <a:pPr marL="0" indent="0">
              <a:buNone/>
            </a:pPr>
            <a:endParaRPr lang="de-DE" noProof="0" dirty="0"/>
          </a:p>
          <a:p>
            <a:pPr marL="0" indent="0">
              <a:buNone/>
            </a:pPr>
            <a:endParaRPr lang="de-DE" noProof="0" dirty="0"/>
          </a:p>
        </p:txBody>
      </p:sp>
      <p:sp>
        <p:nvSpPr>
          <p:cNvPr id="4" name="Rounded Rectangle 3">
            <a:extLst>
              <a:ext uri="{FF2B5EF4-FFF2-40B4-BE49-F238E27FC236}">
                <a16:creationId xmlns:a16="http://schemas.microsoft.com/office/drawing/2014/main" id="{2E66F5FD-3F6B-C05E-6EE9-7FAFB638007C}"/>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3816333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2D218-C0AF-B027-C711-096379CB76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1C7465-131A-DACB-061A-0A81A90A64C0}"/>
              </a:ext>
            </a:extLst>
          </p:cNvPr>
          <p:cNvSpPr>
            <a:spLocks noGrp="1"/>
          </p:cNvSpPr>
          <p:nvPr>
            <p:ph type="title"/>
          </p:nvPr>
        </p:nvSpPr>
        <p:spPr/>
        <p:txBody>
          <a:bodyPr/>
          <a:lstStyle/>
          <a:p>
            <a:r>
              <a:rPr lang="de-DE" u="sng" noProof="0" dirty="0">
                <a:solidFill>
                  <a:srgbClr val="FF0000"/>
                </a:solidFill>
              </a:rPr>
              <a:t>E</a:t>
            </a:r>
            <a:r>
              <a:rPr lang="de-DE" noProof="0" dirty="0"/>
              <a:t>VA(S): E steht für Eingabe</a:t>
            </a:r>
          </a:p>
        </p:txBody>
      </p:sp>
      <p:sp>
        <p:nvSpPr>
          <p:cNvPr id="3" name="Content Placeholder 2">
            <a:extLst>
              <a:ext uri="{FF2B5EF4-FFF2-40B4-BE49-F238E27FC236}">
                <a16:creationId xmlns:a16="http://schemas.microsoft.com/office/drawing/2014/main" id="{6954AA2D-A663-D95C-FEB3-7ABBFF8B8614}"/>
              </a:ext>
            </a:extLst>
          </p:cNvPr>
          <p:cNvSpPr>
            <a:spLocks noGrp="1"/>
          </p:cNvSpPr>
          <p:nvPr>
            <p:ph idx="1"/>
          </p:nvPr>
        </p:nvSpPr>
        <p:spPr>
          <a:xfrm>
            <a:off x="640080" y="2633472"/>
            <a:ext cx="4637665" cy="3566160"/>
          </a:xfrm>
        </p:spPr>
        <p:txBody>
          <a:bodyPr/>
          <a:lstStyle/>
          <a:p>
            <a:pPr marL="0" indent="0">
              <a:buNone/>
            </a:pPr>
            <a:r>
              <a:rPr lang="de-DE" noProof="0" dirty="0"/>
              <a:t>Bevor ein Computer an etwas arbeitet oder berechnet, benötigt er eine Eingabe. Diese Eingabe können wir machen und dafür können wir verschiedene Geräte nutzen. Somit erhält der Computer Informationen und Daten, mit denen er später arbeiten kann. </a:t>
            </a:r>
          </a:p>
          <a:p>
            <a:pPr marL="0" indent="0">
              <a:buNone/>
            </a:pPr>
            <a:endParaRPr lang="de-DE" noProof="0" dirty="0"/>
          </a:p>
        </p:txBody>
      </p:sp>
      <p:pic>
        <p:nvPicPr>
          <p:cNvPr id="4" name="Picture 2" descr="Premium Vector | Continuous line of computer keyboard and mouse">
            <a:extLst>
              <a:ext uri="{FF2B5EF4-FFF2-40B4-BE49-F238E27FC236}">
                <a16:creationId xmlns:a16="http://schemas.microsoft.com/office/drawing/2014/main" id="{08378E06-7993-7FFB-6057-74170E0C793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79381" y="2781065"/>
            <a:ext cx="5451627" cy="3270974"/>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Rounded Rectangle 4">
            <a:extLst>
              <a:ext uri="{FF2B5EF4-FFF2-40B4-BE49-F238E27FC236}">
                <a16:creationId xmlns:a16="http://schemas.microsoft.com/office/drawing/2014/main" id="{A04C9EB7-BB6B-66F7-D8C5-FE8D50D11275}"/>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1326080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8F247-C3D4-FF83-6A32-DED00D0DEF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0B1C06-B51B-2CD5-F24B-2F020829FCF8}"/>
              </a:ext>
            </a:extLst>
          </p:cNvPr>
          <p:cNvSpPr>
            <a:spLocks noGrp="1"/>
          </p:cNvSpPr>
          <p:nvPr>
            <p:ph type="title"/>
          </p:nvPr>
        </p:nvSpPr>
        <p:spPr/>
        <p:txBody>
          <a:bodyPr/>
          <a:lstStyle/>
          <a:p>
            <a:r>
              <a:rPr lang="de-DE" noProof="0" dirty="0"/>
              <a:t>E</a:t>
            </a:r>
            <a:r>
              <a:rPr lang="de-DE" u="sng" noProof="0" dirty="0">
                <a:solidFill>
                  <a:srgbClr val="FF0000"/>
                </a:solidFill>
              </a:rPr>
              <a:t>V</a:t>
            </a:r>
            <a:r>
              <a:rPr lang="de-DE" noProof="0" dirty="0"/>
              <a:t>A(S): V steht für Verarbeitung</a:t>
            </a:r>
          </a:p>
        </p:txBody>
      </p:sp>
      <p:sp>
        <p:nvSpPr>
          <p:cNvPr id="3" name="Content Placeholder 2">
            <a:extLst>
              <a:ext uri="{FF2B5EF4-FFF2-40B4-BE49-F238E27FC236}">
                <a16:creationId xmlns:a16="http://schemas.microsoft.com/office/drawing/2014/main" id="{6A216327-D055-FBCC-9BF7-72F444981C83}"/>
              </a:ext>
            </a:extLst>
          </p:cNvPr>
          <p:cNvSpPr>
            <a:spLocks noGrp="1"/>
          </p:cNvSpPr>
          <p:nvPr>
            <p:ph idx="1"/>
          </p:nvPr>
        </p:nvSpPr>
        <p:spPr>
          <a:xfrm>
            <a:off x="6701509" y="2468881"/>
            <a:ext cx="4983173" cy="3566160"/>
          </a:xfrm>
        </p:spPr>
        <p:txBody>
          <a:bodyPr/>
          <a:lstStyle/>
          <a:p>
            <a:pPr marL="0" indent="0">
              <a:buNone/>
            </a:pPr>
            <a:r>
              <a:rPr lang="de-DE" noProof="0" dirty="0"/>
              <a:t>Nachdem wir dem Computer Informationen oder Daten übergeben haben, kann der Computer mit diesen Daten Berechnungen ausführen und Aufgaben erledigen. Diesen Schritt nennen wir Verarbeitung.</a:t>
            </a:r>
          </a:p>
          <a:p>
            <a:pPr marL="0" indent="0">
              <a:buNone/>
            </a:pPr>
            <a:endParaRPr lang="de-DE" noProof="0" dirty="0"/>
          </a:p>
        </p:txBody>
      </p:sp>
      <p:pic>
        <p:nvPicPr>
          <p:cNvPr id="5" name="Picture 2" descr="Microprocessor, cpu, processor isolated on white background. Vector  illustration in a sketch style. Stock-Vektorgrafik | Adobe Stock">
            <a:extLst>
              <a:ext uri="{FF2B5EF4-FFF2-40B4-BE49-F238E27FC236}">
                <a16:creationId xmlns:a16="http://schemas.microsoft.com/office/drawing/2014/main" id="{88C1C863-0090-E0B1-F98B-7AD32AF9F27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76961" y="2468881"/>
            <a:ext cx="3662018" cy="3662018"/>
          </a:xfrm>
          <a:prstGeom prst="rect">
            <a:avLst/>
          </a:prstGeom>
          <a:noFill/>
          <a:effectLst/>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2356C2D-27C9-6802-1001-32105623D4BF}"/>
              </a:ext>
            </a:extLst>
          </p:cNvPr>
          <p:cNvSpPr/>
          <p:nvPr/>
        </p:nvSpPr>
        <p:spPr>
          <a:xfrm>
            <a:off x="1024864" y="5210239"/>
            <a:ext cx="220929" cy="92066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noProof="0" dirty="0"/>
          </a:p>
        </p:txBody>
      </p:sp>
      <p:sp>
        <p:nvSpPr>
          <p:cNvPr id="7" name="Rounded Rectangle 6">
            <a:extLst>
              <a:ext uri="{FF2B5EF4-FFF2-40B4-BE49-F238E27FC236}">
                <a16:creationId xmlns:a16="http://schemas.microsoft.com/office/drawing/2014/main" id="{824A264D-E5FF-0B18-7D39-9C68E8FD7D7A}"/>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3380502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F5FFE-BB7F-C0B9-E21E-F7FE9462A4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08EDD3-B97F-991C-FD80-6FEFAC9EE50E}"/>
              </a:ext>
            </a:extLst>
          </p:cNvPr>
          <p:cNvSpPr>
            <a:spLocks noGrp="1"/>
          </p:cNvSpPr>
          <p:nvPr>
            <p:ph type="title"/>
          </p:nvPr>
        </p:nvSpPr>
        <p:spPr/>
        <p:txBody>
          <a:bodyPr/>
          <a:lstStyle/>
          <a:p>
            <a:r>
              <a:rPr lang="de-DE" noProof="0" dirty="0"/>
              <a:t>EV</a:t>
            </a:r>
            <a:r>
              <a:rPr lang="de-DE" u="sng" noProof="0" dirty="0">
                <a:solidFill>
                  <a:srgbClr val="FF0000"/>
                </a:solidFill>
              </a:rPr>
              <a:t>A</a:t>
            </a:r>
            <a:r>
              <a:rPr lang="de-DE" noProof="0" dirty="0"/>
              <a:t>(S): A steht für Ausgabe</a:t>
            </a:r>
          </a:p>
        </p:txBody>
      </p:sp>
      <p:sp>
        <p:nvSpPr>
          <p:cNvPr id="3" name="Content Placeholder 2">
            <a:extLst>
              <a:ext uri="{FF2B5EF4-FFF2-40B4-BE49-F238E27FC236}">
                <a16:creationId xmlns:a16="http://schemas.microsoft.com/office/drawing/2014/main" id="{DFA062FF-A88E-699A-4C89-9139CDF57228}"/>
              </a:ext>
            </a:extLst>
          </p:cNvPr>
          <p:cNvSpPr>
            <a:spLocks noGrp="1"/>
          </p:cNvSpPr>
          <p:nvPr>
            <p:ph idx="1"/>
          </p:nvPr>
        </p:nvSpPr>
        <p:spPr>
          <a:xfrm>
            <a:off x="754840" y="2370690"/>
            <a:ext cx="4983173" cy="3566160"/>
          </a:xfrm>
        </p:spPr>
        <p:txBody>
          <a:bodyPr/>
          <a:lstStyle/>
          <a:p>
            <a:pPr marL="0" indent="0">
              <a:buNone/>
            </a:pPr>
            <a:r>
              <a:rPr lang="de-DE" noProof="0" dirty="0"/>
              <a:t>Nachdem wir dem Computer Informationen oder Daten übergeben haben, kann der Computer mit diesen Daten Berechnungen ausführen und Aufgaben erledigen. Diesen Schritt nennen wir Verarbeitung.</a:t>
            </a:r>
          </a:p>
          <a:p>
            <a:pPr marL="0" indent="0">
              <a:buNone/>
            </a:pPr>
            <a:endParaRPr lang="de-DE" noProof="0" dirty="0"/>
          </a:p>
        </p:txBody>
      </p:sp>
      <p:pic>
        <p:nvPicPr>
          <p:cNvPr id="6" name="Picture 2" descr="1,400+ Lcd Monitor Drawing Stock Illustrations, Royalty-Free Vector  Graphics &amp; Clip Art - iStock">
            <a:extLst>
              <a:ext uri="{FF2B5EF4-FFF2-40B4-BE49-F238E27FC236}">
                <a16:creationId xmlns:a16="http://schemas.microsoft.com/office/drawing/2014/main" id="{C2A697C6-1D3A-6EF3-4E85-EF19E0AB4D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2311" y="2206170"/>
            <a:ext cx="3886200" cy="31750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8E57344E-B130-D476-711F-C6168BA8E04B}"/>
              </a:ext>
            </a:extLst>
          </p:cNvPr>
          <p:cNvSpPr/>
          <p:nvPr/>
        </p:nvSpPr>
        <p:spPr>
          <a:xfrm>
            <a:off x="773489" y="5068103"/>
            <a:ext cx="2060028" cy="73572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de-DE" noProof="0" dirty="0"/>
              <a:t>Benutzer*in</a:t>
            </a:r>
          </a:p>
        </p:txBody>
      </p:sp>
      <p:sp>
        <p:nvSpPr>
          <p:cNvPr id="8" name="Rectangle 7">
            <a:extLst>
              <a:ext uri="{FF2B5EF4-FFF2-40B4-BE49-F238E27FC236}">
                <a16:creationId xmlns:a16="http://schemas.microsoft.com/office/drawing/2014/main" id="{CFC4537B-7912-CB79-6057-1603A06959B2}"/>
              </a:ext>
            </a:extLst>
          </p:cNvPr>
          <p:cNvSpPr/>
          <p:nvPr/>
        </p:nvSpPr>
        <p:spPr>
          <a:xfrm>
            <a:off x="5191170" y="5074712"/>
            <a:ext cx="2060028" cy="73572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de-DE" noProof="0" dirty="0"/>
              <a:t>Digitales Gerät</a:t>
            </a:r>
          </a:p>
        </p:txBody>
      </p:sp>
      <p:sp>
        <p:nvSpPr>
          <p:cNvPr id="9" name="Right Arrow 8">
            <a:extLst>
              <a:ext uri="{FF2B5EF4-FFF2-40B4-BE49-F238E27FC236}">
                <a16:creationId xmlns:a16="http://schemas.microsoft.com/office/drawing/2014/main" id="{A9793F2F-1A18-68EE-1C01-E89431B9AF06}"/>
              </a:ext>
            </a:extLst>
          </p:cNvPr>
          <p:cNvSpPr/>
          <p:nvPr/>
        </p:nvSpPr>
        <p:spPr>
          <a:xfrm>
            <a:off x="3056507" y="4768253"/>
            <a:ext cx="2028497" cy="61291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noProof="0" dirty="0"/>
              <a:t>Eingabe</a:t>
            </a:r>
          </a:p>
        </p:txBody>
      </p:sp>
      <p:sp>
        <p:nvSpPr>
          <p:cNvPr id="10" name="Right Arrow 9">
            <a:extLst>
              <a:ext uri="{FF2B5EF4-FFF2-40B4-BE49-F238E27FC236}">
                <a16:creationId xmlns:a16="http://schemas.microsoft.com/office/drawing/2014/main" id="{37699F9F-8DE2-9215-EA71-9A0E0A1D330D}"/>
              </a:ext>
            </a:extLst>
          </p:cNvPr>
          <p:cNvSpPr/>
          <p:nvPr/>
        </p:nvSpPr>
        <p:spPr>
          <a:xfrm flipH="1">
            <a:off x="3056507" y="5503977"/>
            <a:ext cx="2028497" cy="61291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noProof="0" dirty="0"/>
              <a:t>Ausgabe</a:t>
            </a:r>
          </a:p>
        </p:txBody>
      </p:sp>
      <p:sp>
        <p:nvSpPr>
          <p:cNvPr id="11" name="Rounded Rectangle 10">
            <a:extLst>
              <a:ext uri="{FF2B5EF4-FFF2-40B4-BE49-F238E27FC236}">
                <a16:creationId xmlns:a16="http://schemas.microsoft.com/office/drawing/2014/main" id="{1A3A63F2-E4EC-523E-EA57-2E4C9D856F7A}"/>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2125568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9E8D3-3FB9-4227-EB43-4AEEC7CD18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412CDD-5188-82A3-DDB3-0CFC88057060}"/>
              </a:ext>
            </a:extLst>
          </p:cNvPr>
          <p:cNvSpPr>
            <a:spLocks noGrp="1"/>
          </p:cNvSpPr>
          <p:nvPr>
            <p:ph type="title"/>
          </p:nvPr>
        </p:nvSpPr>
        <p:spPr/>
        <p:txBody>
          <a:bodyPr/>
          <a:lstStyle/>
          <a:p>
            <a:r>
              <a:rPr lang="de-DE" noProof="0" dirty="0"/>
              <a:t>EVA(</a:t>
            </a:r>
            <a:r>
              <a:rPr lang="de-DE" u="sng" noProof="0" dirty="0">
                <a:solidFill>
                  <a:srgbClr val="FF0000"/>
                </a:solidFill>
              </a:rPr>
              <a:t>S</a:t>
            </a:r>
            <a:r>
              <a:rPr lang="de-DE" noProof="0" dirty="0"/>
              <a:t>): S steht für Speicherung</a:t>
            </a:r>
          </a:p>
        </p:txBody>
      </p:sp>
      <p:sp>
        <p:nvSpPr>
          <p:cNvPr id="3" name="Content Placeholder 2">
            <a:extLst>
              <a:ext uri="{FF2B5EF4-FFF2-40B4-BE49-F238E27FC236}">
                <a16:creationId xmlns:a16="http://schemas.microsoft.com/office/drawing/2014/main" id="{BFBFD8A0-C7C2-1B6F-666F-1EC551344F8B}"/>
              </a:ext>
            </a:extLst>
          </p:cNvPr>
          <p:cNvSpPr>
            <a:spLocks noGrp="1"/>
          </p:cNvSpPr>
          <p:nvPr>
            <p:ph idx="1"/>
          </p:nvPr>
        </p:nvSpPr>
        <p:spPr>
          <a:xfrm>
            <a:off x="6301895" y="2537250"/>
            <a:ext cx="4983173" cy="2678147"/>
          </a:xfrm>
        </p:spPr>
        <p:txBody>
          <a:bodyPr>
            <a:normAutofit/>
          </a:bodyPr>
          <a:lstStyle/>
          <a:p>
            <a:pPr marL="0" indent="0">
              <a:buNone/>
            </a:pPr>
            <a:r>
              <a:rPr lang="de-DE" noProof="0" dirty="0"/>
              <a:t>Es kann sein, dass der Computer beim Arbeiten oder Berechnen auch etwas speichert. Es kann auch passieren, dass der Computer für das Berechnen bereits gespeicherte Dateien benötigt. Hierfür gibt es die Speicherung.</a:t>
            </a:r>
          </a:p>
        </p:txBody>
      </p:sp>
      <p:pic>
        <p:nvPicPr>
          <p:cNvPr id="6" name="Picture 4" descr="Hard Drive Line Drawing Vector Images (over 110)">
            <a:extLst>
              <a:ext uri="{FF2B5EF4-FFF2-40B4-BE49-F238E27FC236}">
                <a16:creationId xmlns:a16="http://schemas.microsoft.com/office/drawing/2014/main" id="{6B8EE5B0-0123-75EC-AA44-7987C4FBC3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6245" y="2537250"/>
            <a:ext cx="2535887" cy="3336693"/>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a:extLst>
              <a:ext uri="{FF2B5EF4-FFF2-40B4-BE49-F238E27FC236}">
                <a16:creationId xmlns:a16="http://schemas.microsoft.com/office/drawing/2014/main" id="{3956A971-AC67-5F08-0C4F-297FADA2798D}"/>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37020978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7A923-FC73-31BB-8C63-B093C95B53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60D3AC-8789-08DD-B65E-FB1F523F9524}"/>
              </a:ext>
            </a:extLst>
          </p:cNvPr>
          <p:cNvSpPr>
            <a:spLocks noGrp="1"/>
          </p:cNvSpPr>
          <p:nvPr>
            <p:ph type="title"/>
          </p:nvPr>
        </p:nvSpPr>
        <p:spPr>
          <a:xfrm>
            <a:off x="640079" y="1138395"/>
            <a:ext cx="10890929" cy="1097280"/>
          </a:xfrm>
        </p:spPr>
        <p:txBody>
          <a:bodyPr/>
          <a:lstStyle/>
          <a:p>
            <a:r>
              <a:rPr lang="de-DE" noProof="0" dirty="0"/>
              <a:t>Komponenten eines digitalen Geräts</a:t>
            </a:r>
          </a:p>
        </p:txBody>
      </p:sp>
      <p:sp>
        <p:nvSpPr>
          <p:cNvPr id="3" name="Content Placeholder 2">
            <a:extLst>
              <a:ext uri="{FF2B5EF4-FFF2-40B4-BE49-F238E27FC236}">
                <a16:creationId xmlns:a16="http://schemas.microsoft.com/office/drawing/2014/main" id="{A06992EB-7463-8813-ED46-FDE84732B0C4}"/>
              </a:ext>
            </a:extLst>
          </p:cNvPr>
          <p:cNvSpPr>
            <a:spLocks noGrp="1"/>
          </p:cNvSpPr>
          <p:nvPr>
            <p:ph idx="1"/>
          </p:nvPr>
        </p:nvSpPr>
        <p:spPr>
          <a:xfrm>
            <a:off x="754839" y="1955219"/>
            <a:ext cx="10512533" cy="996633"/>
          </a:xfrm>
        </p:spPr>
        <p:txBody>
          <a:bodyPr>
            <a:normAutofit/>
          </a:bodyPr>
          <a:lstStyle/>
          <a:p>
            <a:pPr marL="0" indent="0">
              <a:buNone/>
            </a:pPr>
            <a:r>
              <a:rPr lang="de-DE" noProof="0" dirty="0"/>
              <a:t>Baut (in Gruppen) einen Rechner auseinander und versucht, die folgenden Komponenten des Rechners zu identifizieren (falls im Rechner verbaut):</a:t>
            </a:r>
          </a:p>
        </p:txBody>
      </p:sp>
      <p:sp>
        <p:nvSpPr>
          <p:cNvPr id="7" name="Rounded Rectangle 6">
            <a:extLst>
              <a:ext uri="{FF2B5EF4-FFF2-40B4-BE49-F238E27FC236}">
                <a16:creationId xmlns:a16="http://schemas.microsoft.com/office/drawing/2014/main" id="{E837D2A3-BB3B-5123-82B5-F186F3E63E62}"/>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
        <p:nvSpPr>
          <p:cNvPr id="4" name="Content Placeholder 2">
            <a:extLst>
              <a:ext uri="{FF2B5EF4-FFF2-40B4-BE49-F238E27FC236}">
                <a16:creationId xmlns:a16="http://schemas.microsoft.com/office/drawing/2014/main" id="{F61EA6BF-A2E7-388B-0E3D-9403E45E7721}"/>
              </a:ext>
            </a:extLst>
          </p:cNvPr>
          <p:cNvSpPr txBox="1">
            <a:spLocks/>
          </p:cNvSpPr>
          <p:nvPr/>
        </p:nvSpPr>
        <p:spPr>
          <a:xfrm>
            <a:off x="754839" y="2804564"/>
            <a:ext cx="4553591" cy="292239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DE" sz="3200" b="1" noProof="0" dirty="0"/>
              <a:t>Netzteil</a:t>
            </a:r>
          </a:p>
          <a:p>
            <a:pPr marL="0" indent="0" algn="ctr">
              <a:buFont typeface="Arial" panose="020B0604020202020204" pitchFamily="34" charset="0"/>
              <a:buNone/>
            </a:pPr>
            <a:r>
              <a:rPr lang="de-DE" sz="3200" b="1" noProof="0" dirty="0"/>
              <a:t>Mainboard</a:t>
            </a:r>
          </a:p>
          <a:p>
            <a:pPr marL="0" indent="0" algn="ctr">
              <a:buFont typeface="Arial" panose="020B0604020202020204" pitchFamily="34" charset="0"/>
              <a:buNone/>
            </a:pPr>
            <a:r>
              <a:rPr lang="de-DE" sz="3200" b="1" noProof="0" dirty="0"/>
              <a:t>Prozessor</a:t>
            </a:r>
          </a:p>
          <a:p>
            <a:pPr marL="0" indent="0" algn="ctr">
              <a:buFont typeface="Arial" panose="020B0604020202020204" pitchFamily="34" charset="0"/>
              <a:buNone/>
            </a:pPr>
            <a:r>
              <a:rPr lang="de-DE" sz="3200" b="1" noProof="0" dirty="0"/>
              <a:t>Grafikkarte</a:t>
            </a:r>
          </a:p>
        </p:txBody>
      </p:sp>
      <p:sp>
        <p:nvSpPr>
          <p:cNvPr id="5" name="Content Placeholder 2">
            <a:extLst>
              <a:ext uri="{FF2B5EF4-FFF2-40B4-BE49-F238E27FC236}">
                <a16:creationId xmlns:a16="http://schemas.microsoft.com/office/drawing/2014/main" id="{959B4B43-5A04-47F9-5892-4CC3D76FFE30}"/>
              </a:ext>
            </a:extLst>
          </p:cNvPr>
          <p:cNvSpPr txBox="1">
            <a:spLocks/>
          </p:cNvSpPr>
          <p:nvPr/>
        </p:nvSpPr>
        <p:spPr>
          <a:xfrm>
            <a:off x="6473419" y="2804564"/>
            <a:ext cx="4553591" cy="292239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DE" sz="3200" b="1" noProof="0" dirty="0"/>
              <a:t>Arbeitsspeicher</a:t>
            </a:r>
          </a:p>
          <a:p>
            <a:pPr marL="0" indent="0" algn="ctr">
              <a:buFont typeface="Arial" panose="020B0604020202020204" pitchFamily="34" charset="0"/>
              <a:buNone/>
            </a:pPr>
            <a:r>
              <a:rPr lang="de-DE" sz="3200" b="1" noProof="0" dirty="0"/>
              <a:t>CD-Laufwerk</a:t>
            </a:r>
          </a:p>
          <a:p>
            <a:pPr marL="0" indent="0" algn="ctr">
              <a:buFont typeface="Arial" panose="020B0604020202020204" pitchFamily="34" charset="0"/>
              <a:buNone/>
            </a:pPr>
            <a:r>
              <a:rPr lang="de-DE" sz="3200" b="1" noProof="0" dirty="0"/>
              <a:t>I/O-Board</a:t>
            </a:r>
          </a:p>
          <a:p>
            <a:pPr marL="0" indent="0" algn="ctr">
              <a:buFont typeface="Arial" panose="020B0604020202020204" pitchFamily="34" charset="0"/>
              <a:buNone/>
            </a:pPr>
            <a:r>
              <a:rPr lang="de-DE" sz="3200" b="1" noProof="0" dirty="0"/>
              <a:t>Festplatte</a:t>
            </a:r>
          </a:p>
        </p:txBody>
      </p:sp>
      <p:sp>
        <p:nvSpPr>
          <p:cNvPr id="6" name="Content Placeholder 2">
            <a:extLst>
              <a:ext uri="{FF2B5EF4-FFF2-40B4-BE49-F238E27FC236}">
                <a16:creationId xmlns:a16="http://schemas.microsoft.com/office/drawing/2014/main" id="{76A55835-82E6-6AFD-12FA-8343F1B3A641}"/>
              </a:ext>
            </a:extLst>
          </p:cNvPr>
          <p:cNvSpPr txBox="1">
            <a:spLocks/>
          </p:cNvSpPr>
          <p:nvPr/>
        </p:nvSpPr>
        <p:spPr>
          <a:xfrm>
            <a:off x="754838" y="5628161"/>
            <a:ext cx="10512533" cy="996633"/>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dirty="0"/>
              <a:t>Wenn ihr eine Komponente identifiziert habt, diskutiert, welche Funktion(en) diese Komponente hat. Ihr könnt euch auch auf das EVA(S)-Prinzip beziehen.</a:t>
            </a:r>
          </a:p>
        </p:txBody>
      </p:sp>
      <p:sp>
        <p:nvSpPr>
          <p:cNvPr id="8" name="Rounded Rectangle 7">
            <a:extLst>
              <a:ext uri="{FF2B5EF4-FFF2-40B4-BE49-F238E27FC236}">
                <a16:creationId xmlns:a16="http://schemas.microsoft.com/office/drawing/2014/main" id="{5769B029-26BE-087D-2DF0-9D633C1F207A}"/>
              </a:ext>
            </a:extLst>
          </p:cNvPr>
          <p:cNvSpPr/>
          <p:nvPr/>
        </p:nvSpPr>
        <p:spPr>
          <a:xfrm>
            <a:off x="1773567" y="2890485"/>
            <a:ext cx="2614325" cy="2696865"/>
          </a:xfrm>
          <a:prstGeom prst="roundRect">
            <a:avLst/>
          </a:prstGeom>
          <a:solidFill>
            <a:srgbClr val="1973EB">
              <a:alpha val="1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noProof="0" dirty="0"/>
          </a:p>
        </p:txBody>
      </p:sp>
      <p:sp>
        <p:nvSpPr>
          <p:cNvPr id="9" name="Rounded Rectangle 8">
            <a:extLst>
              <a:ext uri="{FF2B5EF4-FFF2-40B4-BE49-F238E27FC236}">
                <a16:creationId xmlns:a16="http://schemas.microsoft.com/office/drawing/2014/main" id="{A8D2488A-3BC2-B78B-B1CD-580D53C63400}"/>
              </a:ext>
            </a:extLst>
          </p:cNvPr>
          <p:cNvSpPr/>
          <p:nvPr/>
        </p:nvSpPr>
        <p:spPr>
          <a:xfrm>
            <a:off x="7105521" y="2867930"/>
            <a:ext cx="3312912" cy="2696865"/>
          </a:xfrm>
          <a:prstGeom prst="roundRect">
            <a:avLst/>
          </a:prstGeom>
          <a:solidFill>
            <a:srgbClr val="1973EB">
              <a:alpha val="1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noProof="0" dirty="0"/>
          </a:p>
        </p:txBody>
      </p:sp>
    </p:spTree>
    <p:extLst>
      <p:ext uri="{BB962C8B-B14F-4D97-AF65-F5344CB8AC3E}">
        <p14:creationId xmlns:p14="http://schemas.microsoft.com/office/powerpoint/2010/main" val="911556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1BDE2-6083-EB21-A5C7-63B978FAF5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7AEA4F-CF96-6FD2-D176-64101E832B1B}"/>
              </a:ext>
            </a:extLst>
          </p:cNvPr>
          <p:cNvSpPr>
            <a:spLocks noGrp="1"/>
          </p:cNvSpPr>
          <p:nvPr>
            <p:ph type="title"/>
          </p:nvPr>
        </p:nvSpPr>
        <p:spPr/>
        <p:txBody>
          <a:bodyPr/>
          <a:lstStyle/>
          <a:p>
            <a:r>
              <a:rPr lang="de-DE" noProof="0" dirty="0"/>
              <a:t>Unsere Komponenten und das EVAS-Prinzip</a:t>
            </a:r>
          </a:p>
        </p:txBody>
      </p:sp>
      <p:sp>
        <p:nvSpPr>
          <p:cNvPr id="3" name="Content Placeholder 2">
            <a:extLst>
              <a:ext uri="{FF2B5EF4-FFF2-40B4-BE49-F238E27FC236}">
                <a16:creationId xmlns:a16="http://schemas.microsoft.com/office/drawing/2014/main" id="{FA06C301-A92D-8BE5-9FBF-C292A56D2572}"/>
              </a:ext>
            </a:extLst>
          </p:cNvPr>
          <p:cNvSpPr>
            <a:spLocks noGrp="1"/>
          </p:cNvSpPr>
          <p:nvPr>
            <p:ph idx="1"/>
          </p:nvPr>
        </p:nvSpPr>
        <p:spPr>
          <a:xfrm>
            <a:off x="816209" y="2470723"/>
            <a:ext cx="10714799" cy="2678147"/>
          </a:xfrm>
        </p:spPr>
        <p:txBody>
          <a:bodyPr>
            <a:normAutofit/>
          </a:bodyPr>
          <a:lstStyle/>
          <a:p>
            <a:pPr marL="0" indent="0">
              <a:buNone/>
            </a:pPr>
            <a:r>
              <a:rPr lang="de-DE" noProof="0" dirty="0"/>
              <a:t>In welche Kategorie(</a:t>
            </a:r>
            <a:r>
              <a:rPr lang="de-DE" noProof="0" dirty="0" err="1"/>
              <a:t>n</a:t>
            </a:r>
            <a:r>
              <a:rPr lang="de-DE" noProof="0" dirty="0"/>
              <a:t>) des EVAS-Prinzips würdet ihr die gezeigten Komponenten einordnen?</a:t>
            </a:r>
          </a:p>
        </p:txBody>
      </p:sp>
      <p:sp>
        <p:nvSpPr>
          <p:cNvPr id="7" name="Rounded Rectangle 6">
            <a:extLst>
              <a:ext uri="{FF2B5EF4-FFF2-40B4-BE49-F238E27FC236}">
                <a16:creationId xmlns:a16="http://schemas.microsoft.com/office/drawing/2014/main" id="{91240220-6019-1A0D-0116-99061E36F0FE}"/>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graphicFrame>
        <p:nvGraphicFramePr>
          <p:cNvPr id="4" name="Table 3">
            <a:extLst>
              <a:ext uri="{FF2B5EF4-FFF2-40B4-BE49-F238E27FC236}">
                <a16:creationId xmlns:a16="http://schemas.microsoft.com/office/drawing/2014/main" id="{69E59E93-0AA5-3717-BECB-21D8F847A077}"/>
              </a:ext>
            </a:extLst>
          </p:cNvPr>
          <p:cNvGraphicFramePr>
            <a:graphicFrameLocks noGrp="1"/>
          </p:cNvGraphicFramePr>
          <p:nvPr>
            <p:extLst>
              <p:ext uri="{D42A27DB-BD31-4B8C-83A1-F6EECF244321}">
                <p14:modId xmlns:p14="http://schemas.microsoft.com/office/powerpoint/2010/main" val="1465072726"/>
              </p:ext>
            </p:extLst>
          </p:nvPr>
        </p:nvGraphicFramePr>
        <p:xfrm>
          <a:off x="2032000" y="3125336"/>
          <a:ext cx="8128000" cy="3337560"/>
        </p:xfrm>
        <a:graphic>
          <a:graphicData uri="http://schemas.openxmlformats.org/drawingml/2006/table">
            <a:tbl>
              <a:tblPr firstRow="1" bandRow="1">
                <a:tableStyleId>{5C22544A-7EE6-4342-B048-85BDC9FD1C3A}</a:tableStyleId>
              </a:tblPr>
              <a:tblGrid>
                <a:gridCol w="2650464">
                  <a:extLst>
                    <a:ext uri="{9D8B030D-6E8A-4147-A177-3AD203B41FA5}">
                      <a16:colId xmlns:a16="http://schemas.microsoft.com/office/drawing/2014/main" val="2599976577"/>
                    </a:ext>
                  </a:extLst>
                </a:gridCol>
                <a:gridCol w="5477536">
                  <a:extLst>
                    <a:ext uri="{9D8B030D-6E8A-4147-A177-3AD203B41FA5}">
                      <a16:colId xmlns:a16="http://schemas.microsoft.com/office/drawing/2014/main" val="2079905817"/>
                    </a:ext>
                  </a:extLst>
                </a:gridCol>
              </a:tblGrid>
              <a:tr h="370840">
                <a:tc>
                  <a:txBody>
                    <a:bodyPr/>
                    <a:lstStyle/>
                    <a:p>
                      <a:pPr algn="ctr"/>
                      <a:r>
                        <a:rPr lang="de-DE" noProof="0" dirty="0"/>
                        <a:t>Komponente</a:t>
                      </a:r>
                    </a:p>
                  </a:txBody>
                  <a:tcPr/>
                </a:tc>
                <a:tc>
                  <a:txBody>
                    <a:bodyPr/>
                    <a:lstStyle/>
                    <a:p>
                      <a:pPr algn="ctr"/>
                      <a:r>
                        <a:rPr lang="de-DE" noProof="0" dirty="0"/>
                        <a:t>Prinzip(</a:t>
                      </a:r>
                      <a:r>
                        <a:rPr lang="de-DE" noProof="0" dirty="0" err="1"/>
                        <a:t>ien</a:t>
                      </a:r>
                      <a:r>
                        <a:rPr lang="de-DE" noProof="0" dirty="0"/>
                        <a:t>)</a:t>
                      </a:r>
                    </a:p>
                  </a:txBody>
                  <a:tcPr/>
                </a:tc>
                <a:extLst>
                  <a:ext uri="{0D108BD9-81ED-4DB2-BD59-A6C34878D82A}">
                    <a16:rowId xmlns:a16="http://schemas.microsoft.com/office/drawing/2014/main" val="232595457"/>
                  </a:ext>
                </a:extLst>
              </a:tr>
              <a:tr h="370840">
                <a:tc>
                  <a:txBody>
                    <a:bodyPr/>
                    <a:lstStyle/>
                    <a:p>
                      <a:pPr algn="ctr"/>
                      <a:r>
                        <a:rPr lang="de-DE" noProof="0" dirty="0"/>
                        <a:t>Netzteil</a:t>
                      </a:r>
                    </a:p>
                  </a:txBody>
                  <a:tcPr/>
                </a:tc>
                <a:tc>
                  <a:txBody>
                    <a:bodyPr/>
                    <a:lstStyle/>
                    <a:p>
                      <a:pPr algn="ctr"/>
                      <a:endParaRPr lang="de-DE" noProof="0" dirty="0"/>
                    </a:p>
                  </a:txBody>
                  <a:tcPr/>
                </a:tc>
                <a:extLst>
                  <a:ext uri="{0D108BD9-81ED-4DB2-BD59-A6C34878D82A}">
                    <a16:rowId xmlns:a16="http://schemas.microsoft.com/office/drawing/2014/main" val="256179919"/>
                  </a:ext>
                </a:extLst>
              </a:tr>
              <a:tr h="370840">
                <a:tc>
                  <a:txBody>
                    <a:bodyPr/>
                    <a:lstStyle/>
                    <a:p>
                      <a:pPr algn="ctr"/>
                      <a:r>
                        <a:rPr lang="de-DE" noProof="0" dirty="0"/>
                        <a:t>Mainboard</a:t>
                      </a:r>
                    </a:p>
                  </a:txBody>
                  <a:tcPr/>
                </a:tc>
                <a:tc>
                  <a:txBody>
                    <a:bodyPr/>
                    <a:lstStyle/>
                    <a:p>
                      <a:pPr algn="ctr"/>
                      <a:endParaRPr lang="de-DE" noProof="0" dirty="0"/>
                    </a:p>
                  </a:txBody>
                  <a:tcPr/>
                </a:tc>
                <a:extLst>
                  <a:ext uri="{0D108BD9-81ED-4DB2-BD59-A6C34878D82A}">
                    <a16:rowId xmlns:a16="http://schemas.microsoft.com/office/drawing/2014/main" val="2018186262"/>
                  </a:ext>
                </a:extLst>
              </a:tr>
              <a:tr h="370840">
                <a:tc>
                  <a:txBody>
                    <a:bodyPr/>
                    <a:lstStyle/>
                    <a:p>
                      <a:pPr algn="ctr"/>
                      <a:r>
                        <a:rPr lang="de-DE" noProof="0" dirty="0"/>
                        <a:t>Prozessor</a:t>
                      </a:r>
                    </a:p>
                  </a:txBody>
                  <a:tcPr/>
                </a:tc>
                <a:tc>
                  <a:txBody>
                    <a:bodyPr/>
                    <a:lstStyle/>
                    <a:p>
                      <a:pPr algn="ctr"/>
                      <a:endParaRPr lang="de-DE" noProof="0" dirty="0"/>
                    </a:p>
                  </a:txBody>
                  <a:tcPr/>
                </a:tc>
                <a:extLst>
                  <a:ext uri="{0D108BD9-81ED-4DB2-BD59-A6C34878D82A}">
                    <a16:rowId xmlns:a16="http://schemas.microsoft.com/office/drawing/2014/main" val="2955407668"/>
                  </a:ext>
                </a:extLst>
              </a:tr>
              <a:tr h="370840">
                <a:tc>
                  <a:txBody>
                    <a:bodyPr/>
                    <a:lstStyle/>
                    <a:p>
                      <a:pPr algn="ctr"/>
                      <a:r>
                        <a:rPr lang="de-DE" noProof="0" dirty="0"/>
                        <a:t>Grafikkarte</a:t>
                      </a:r>
                    </a:p>
                  </a:txBody>
                  <a:tcPr/>
                </a:tc>
                <a:tc>
                  <a:txBody>
                    <a:bodyPr/>
                    <a:lstStyle/>
                    <a:p>
                      <a:pPr algn="ctr"/>
                      <a:endParaRPr lang="de-DE" noProof="0" dirty="0"/>
                    </a:p>
                  </a:txBody>
                  <a:tcPr/>
                </a:tc>
                <a:extLst>
                  <a:ext uri="{0D108BD9-81ED-4DB2-BD59-A6C34878D82A}">
                    <a16:rowId xmlns:a16="http://schemas.microsoft.com/office/drawing/2014/main" val="2092104502"/>
                  </a:ext>
                </a:extLst>
              </a:tr>
              <a:tr h="370840">
                <a:tc>
                  <a:txBody>
                    <a:bodyPr/>
                    <a:lstStyle/>
                    <a:p>
                      <a:pPr algn="ctr"/>
                      <a:r>
                        <a:rPr lang="de-DE" noProof="0" dirty="0"/>
                        <a:t>Arbeitsspeicher</a:t>
                      </a:r>
                    </a:p>
                  </a:txBody>
                  <a:tcPr/>
                </a:tc>
                <a:tc>
                  <a:txBody>
                    <a:bodyPr/>
                    <a:lstStyle/>
                    <a:p>
                      <a:pPr algn="ctr"/>
                      <a:endParaRPr lang="de-DE" noProof="0" dirty="0"/>
                    </a:p>
                  </a:txBody>
                  <a:tcPr/>
                </a:tc>
                <a:extLst>
                  <a:ext uri="{0D108BD9-81ED-4DB2-BD59-A6C34878D82A}">
                    <a16:rowId xmlns:a16="http://schemas.microsoft.com/office/drawing/2014/main" val="194442196"/>
                  </a:ext>
                </a:extLst>
              </a:tr>
              <a:tr h="370840">
                <a:tc>
                  <a:txBody>
                    <a:bodyPr/>
                    <a:lstStyle/>
                    <a:p>
                      <a:pPr algn="ctr"/>
                      <a:r>
                        <a:rPr lang="de-DE" noProof="0" dirty="0"/>
                        <a:t>CD-Laufwerk</a:t>
                      </a:r>
                    </a:p>
                  </a:txBody>
                  <a:tcPr/>
                </a:tc>
                <a:tc>
                  <a:txBody>
                    <a:bodyPr/>
                    <a:lstStyle/>
                    <a:p>
                      <a:pPr algn="ctr"/>
                      <a:endParaRPr lang="de-DE" noProof="0" dirty="0"/>
                    </a:p>
                  </a:txBody>
                  <a:tcPr/>
                </a:tc>
                <a:extLst>
                  <a:ext uri="{0D108BD9-81ED-4DB2-BD59-A6C34878D82A}">
                    <a16:rowId xmlns:a16="http://schemas.microsoft.com/office/drawing/2014/main" val="3017829582"/>
                  </a:ext>
                </a:extLst>
              </a:tr>
              <a:tr h="370840">
                <a:tc>
                  <a:txBody>
                    <a:bodyPr/>
                    <a:lstStyle/>
                    <a:p>
                      <a:pPr algn="ctr"/>
                      <a:r>
                        <a:rPr lang="de-DE" noProof="0" dirty="0"/>
                        <a:t>I/O-Board</a:t>
                      </a:r>
                    </a:p>
                  </a:txBody>
                  <a:tcPr/>
                </a:tc>
                <a:tc>
                  <a:txBody>
                    <a:bodyPr/>
                    <a:lstStyle/>
                    <a:p>
                      <a:pPr algn="ctr"/>
                      <a:endParaRPr lang="de-DE" noProof="0" dirty="0"/>
                    </a:p>
                  </a:txBody>
                  <a:tcPr/>
                </a:tc>
                <a:extLst>
                  <a:ext uri="{0D108BD9-81ED-4DB2-BD59-A6C34878D82A}">
                    <a16:rowId xmlns:a16="http://schemas.microsoft.com/office/drawing/2014/main" val="1010253265"/>
                  </a:ext>
                </a:extLst>
              </a:tr>
              <a:tr h="370840">
                <a:tc>
                  <a:txBody>
                    <a:bodyPr/>
                    <a:lstStyle/>
                    <a:p>
                      <a:pPr algn="ctr"/>
                      <a:r>
                        <a:rPr lang="de-DE" noProof="0" dirty="0"/>
                        <a:t>Festplatte</a:t>
                      </a:r>
                    </a:p>
                  </a:txBody>
                  <a:tcPr/>
                </a:tc>
                <a:tc>
                  <a:txBody>
                    <a:bodyPr/>
                    <a:lstStyle/>
                    <a:p>
                      <a:pPr algn="ctr"/>
                      <a:endParaRPr lang="de-DE" noProof="0" dirty="0"/>
                    </a:p>
                  </a:txBody>
                  <a:tcPr/>
                </a:tc>
                <a:extLst>
                  <a:ext uri="{0D108BD9-81ED-4DB2-BD59-A6C34878D82A}">
                    <a16:rowId xmlns:a16="http://schemas.microsoft.com/office/drawing/2014/main" val="2524262944"/>
                  </a:ext>
                </a:extLst>
              </a:tr>
            </a:tbl>
          </a:graphicData>
        </a:graphic>
      </p:graphicFrame>
    </p:spTree>
    <p:extLst>
      <p:ext uri="{BB962C8B-B14F-4D97-AF65-F5344CB8AC3E}">
        <p14:creationId xmlns:p14="http://schemas.microsoft.com/office/powerpoint/2010/main" val="1500076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8FCE9A-63DF-1878-B282-30D85594C3D8}"/>
              </a:ext>
            </a:extLst>
          </p:cNvPr>
          <p:cNvSpPr>
            <a:spLocks noGrp="1"/>
          </p:cNvSpPr>
          <p:nvPr>
            <p:ph type="title"/>
          </p:nvPr>
        </p:nvSpPr>
        <p:spPr>
          <a:xfrm>
            <a:off x="640080" y="1302091"/>
            <a:ext cx="3291840" cy="2770216"/>
          </a:xfrm>
        </p:spPr>
        <p:txBody>
          <a:bodyPr vert="horz" lIns="91440" tIns="45720" rIns="91440" bIns="45720" rtlCol="0" anchor="t">
            <a:normAutofit/>
          </a:bodyPr>
          <a:lstStyle/>
          <a:p>
            <a:pPr>
              <a:lnSpc>
                <a:spcPct val="90000"/>
              </a:lnSpc>
            </a:pPr>
            <a:r>
              <a:rPr lang="en-US" sz="3700" dirty="0" err="1"/>
              <a:t>Fundamentale</a:t>
            </a:r>
            <a:r>
              <a:rPr lang="en-US" sz="3700" dirty="0"/>
              <a:t> </a:t>
            </a:r>
            <a:r>
              <a:rPr lang="en-US" sz="3700" dirty="0" err="1"/>
              <a:t>Komponenten</a:t>
            </a:r>
            <a:br>
              <a:rPr lang="en-US" sz="3700" dirty="0"/>
            </a:br>
            <a:endParaRPr lang="en-US" sz="3700" dirty="0"/>
          </a:p>
        </p:txBody>
      </p:sp>
      <p:cxnSp>
        <p:nvCxnSpPr>
          <p:cNvPr id="13" name="Straight Connector 12">
            <a:extLst>
              <a:ext uri="{FF2B5EF4-FFF2-40B4-BE49-F238E27FC236}">
                <a16:creationId xmlns:a16="http://schemas.microsoft.com/office/drawing/2014/main" id="{59D7B6BE-A4E0-4483-BEC5-493AC3E5D2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4596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4" name="Grafik 13">
            <a:extLst>
              <a:ext uri="{FF2B5EF4-FFF2-40B4-BE49-F238E27FC236}">
                <a16:creationId xmlns:a16="http://schemas.microsoft.com/office/drawing/2014/main" id="{FCCD77AE-766A-F02D-F06A-9558A1327E08}"/>
              </a:ext>
            </a:extLst>
          </p:cNvPr>
          <p:cNvPicPr>
            <a:picLocks noChangeAspect="1"/>
          </p:cNvPicPr>
          <p:nvPr/>
        </p:nvPicPr>
        <p:blipFill>
          <a:blip r:embed="rId2"/>
          <a:stretch>
            <a:fillRect/>
          </a:stretch>
        </p:blipFill>
        <p:spPr>
          <a:xfrm>
            <a:off x="5972841" y="966978"/>
            <a:ext cx="5943601" cy="4873752"/>
          </a:xfrm>
          <a:prstGeom prst="rect">
            <a:avLst/>
          </a:prstGeom>
        </p:spPr>
      </p:pic>
      <p:sp>
        <p:nvSpPr>
          <p:cNvPr id="5" name="Rounded Rectangle 4">
            <a:extLst>
              <a:ext uri="{FF2B5EF4-FFF2-40B4-BE49-F238E27FC236}">
                <a16:creationId xmlns:a16="http://schemas.microsoft.com/office/drawing/2014/main" id="{2E97F64E-5F49-C46E-C50E-971D3E050BCB}"/>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
        <p:nvSpPr>
          <p:cNvPr id="6" name="Rectangle 5">
            <a:extLst>
              <a:ext uri="{FF2B5EF4-FFF2-40B4-BE49-F238E27FC236}">
                <a16:creationId xmlns:a16="http://schemas.microsoft.com/office/drawing/2014/main" id="{561FD62D-AFD9-0401-586F-EA83067CEC29}"/>
              </a:ext>
            </a:extLst>
          </p:cNvPr>
          <p:cNvSpPr/>
          <p:nvPr/>
        </p:nvSpPr>
        <p:spPr>
          <a:xfrm>
            <a:off x="9984757" y="3565546"/>
            <a:ext cx="1931685" cy="22215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7DE80092-0D9C-8A6C-A737-3DD2982A2B66}"/>
              </a:ext>
            </a:extLst>
          </p:cNvPr>
          <p:cNvSpPr/>
          <p:nvPr/>
        </p:nvSpPr>
        <p:spPr>
          <a:xfrm>
            <a:off x="405036" y="4860435"/>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Prozessor</a:t>
            </a:r>
            <a:endParaRPr lang="en-US" dirty="0"/>
          </a:p>
        </p:txBody>
      </p:sp>
      <p:sp>
        <p:nvSpPr>
          <p:cNvPr id="10" name="Rounded Rectangle 9">
            <a:extLst>
              <a:ext uri="{FF2B5EF4-FFF2-40B4-BE49-F238E27FC236}">
                <a16:creationId xmlns:a16="http://schemas.microsoft.com/office/drawing/2014/main" id="{DBE55406-A5F2-9A98-D81E-CF4ADDB553F9}"/>
              </a:ext>
            </a:extLst>
          </p:cNvPr>
          <p:cNvSpPr/>
          <p:nvPr/>
        </p:nvSpPr>
        <p:spPr>
          <a:xfrm>
            <a:off x="2445957" y="4860435"/>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Speicher</a:t>
            </a:r>
          </a:p>
        </p:txBody>
      </p:sp>
      <p:sp>
        <p:nvSpPr>
          <p:cNvPr id="12" name="Rounded Rectangle 11">
            <a:extLst>
              <a:ext uri="{FF2B5EF4-FFF2-40B4-BE49-F238E27FC236}">
                <a16:creationId xmlns:a16="http://schemas.microsoft.com/office/drawing/2014/main" id="{8539D9AB-D1C4-A2EB-12AB-A6F9A9AF35ED}"/>
              </a:ext>
            </a:extLst>
          </p:cNvPr>
          <p:cNvSpPr/>
          <p:nvPr/>
        </p:nvSpPr>
        <p:spPr>
          <a:xfrm>
            <a:off x="4486878" y="4860435"/>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Eingabeeinheit</a:t>
            </a:r>
            <a:endParaRPr lang="en-US" dirty="0"/>
          </a:p>
        </p:txBody>
      </p:sp>
      <p:sp>
        <p:nvSpPr>
          <p:cNvPr id="14" name="Rounded Rectangle 13">
            <a:extLst>
              <a:ext uri="{FF2B5EF4-FFF2-40B4-BE49-F238E27FC236}">
                <a16:creationId xmlns:a16="http://schemas.microsoft.com/office/drawing/2014/main" id="{286021BB-A4B4-A3C5-3C80-2FB291323192}"/>
              </a:ext>
            </a:extLst>
          </p:cNvPr>
          <p:cNvSpPr/>
          <p:nvPr/>
        </p:nvSpPr>
        <p:spPr>
          <a:xfrm>
            <a:off x="405036" y="5787109"/>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Ausgabeeinheit</a:t>
            </a:r>
            <a:endParaRPr lang="en-US" dirty="0"/>
          </a:p>
        </p:txBody>
      </p:sp>
      <p:sp>
        <p:nvSpPr>
          <p:cNvPr id="15" name="Rounded Rectangle 14">
            <a:extLst>
              <a:ext uri="{FF2B5EF4-FFF2-40B4-BE49-F238E27FC236}">
                <a16:creationId xmlns:a16="http://schemas.microsoft.com/office/drawing/2014/main" id="{7D24A898-C2AF-EEDA-7D31-D345225F4026}"/>
              </a:ext>
            </a:extLst>
          </p:cNvPr>
          <p:cNvSpPr/>
          <p:nvPr/>
        </p:nvSpPr>
        <p:spPr>
          <a:xfrm>
            <a:off x="2445957" y="5787109"/>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Arbeitsspeicher</a:t>
            </a:r>
            <a:endParaRPr lang="en-US" dirty="0"/>
          </a:p>
        </p:txBody>
      </p:sp>
      <p:sp>
        <p:nvSpPr>
          <p:cNvPr id="16" name="Rounded Rectangle 15">
            <a:extLst>
              <a:ext uri="{FF2B5EF4-FFF2-40B4-BE49-F238E27FC236}">
                <a16:creationId xmlns:a16="http://schemas.microsoft.com/office/drawing/2014/main" id="{D069D028-4B58-7A69-1F46-CA9CB3FBB793}"/>
              </a:ext>
            </a:extLst>
          </p:cNvPr>
          <p:cNvSpPr/>
          <p:nvPr/>
        </p:nvSpPr>
        <p:spPr>
          <a:xfrm>
            <a:off x="4486878" y="5783964"/>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Mainboard</a:t>
            </a:r>
          </a:p>
        </p:txBody>
      </p:sp>
    </p:spTree>
    <p:extLst>
      <p:ext uri="{BB962C8B-B14F-4D97-AF65-F5344CB8AC3E}">
        <p14:creationId xmlns:p14="http://schemas.microsoft.com/office/powerpoint/2010/main" val="695093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0A51181-6A5C-4AF7-BF50-D3C0594E1F35}"/>
            </a:ext>
          </a:extLst>
        </p:cNvPr>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227F38E-C9B3-9ADD-0DA8-8201B4FBE7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9BD028E8-CEB0-01A5-1042-1279042390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1B8708-8FBC-AC43-FBF3-D1F68E558A61}"/>
              </a:ext>
            </a:extLst>
          </p:cNvPr>
          <p:cNvSpPr>
            <a:spLocks noGrp="1"/>
          </p:cNvSpPr>
          <p:nvPr>
            <p:ph type="title"/>
          </p:nvPr>
        </p:nvSpPr>
        <p:spPr>
          <a:xfrm>
            <a:off x="640080" y="1302091"/>
            <a:ext cx="3291840" cy="2770216"/>
          </a:xfrm>
        </p:spPr>
        <p:txBody>
          <a:bodyPr vert="horz" lIns="91440" tIns="45720" rIns="91440" bIns="45720" rtlCol="0" anchor="t">
            <a:normAutofit/>
          </a:bodyPr>
          <a:lstStyle/>
          <a:p>
            <a:pPr>
              <a:lnSpc>
                <a:spcPct val="90000"/>
              </a:lnSpc>
            </a:pPr>
            <a:r>
              <a:rPr lang="en-US" sz="3700" dirty="0" err="1"/>
              <a:t>Fundamentale</a:t>
            </a:r>
            <a:r>
              <a:rPr lang="en-US" sz="3700" dirty="0"/>
              <a:t> </a:t>
            </a:r>
            <a:r>
              <a:rPr lang="en-US" sz="3700" dirty="0" err="1"/>
              <a:t>Komponenten</a:t>
            </a:r>
            <a:br>
              <a:rPr lang="en-US" sz="3700" dirty="0"/>
            </a:br>
            <a:endParaRPr lang="en-US" sz="3700" dirty="0"/>
          </a:p>
        </p:txBody>
      </p:sp>
      <p:cxnSp>
        <p:nvCxnSpPr>
          <p:cNvPr id="13" name="Straight Connector 12">
            <a:extLst>
              <a:ext uri="{FF2B5EF4-FFF2-40B4-BE49-F238E27FC236}">
                <a16:creationId xmlns:a16="http://schemas.microsoft.com/office/drawing/2014/main" id="{85FD678D-91F3-8D93-F19E-679AB70C2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4596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4" name="Grafik 13">
            <a:extLst>
              <a:ext uri="{FF2B5EF4-FFF2-40B4-BE49-F238E27FC236}">
                <a16:creationId xmlns:a16="http://schemas.microsoft.com/office/drawing/2014/main" id="{74BF0A5E-51DE-590C-E303-6457E8E61CE1}"/>
              </a:ext>
            </a:extLst>
          </p:cNvPr>
          <p:cNvPicPr>
            <a:picLocks noChangeAspect="1"/>
          </p:cNvPicPr>
          <p:nvPr/>
        </p:nvPicPr>
        <p:blipFill>
          <a:blip r:embed="rId2"/>
          <a:stretch>
            <a:fillRect/>
          </a:stretch>
        </p:blipFill>
        <p:spPr>
          <a:xfrm>
            <a:off x="5972841" y="966978"/>
            <a:ext cx="5943601" cy="4873752"/>
          </a:xfrm>
          <a:prstGeom prst="rect">
            <a:avLst/>
          </a:prstGeom>
        </p:spPr>
      </p:pic>
      <p:sp>
        <p:nvSpPr>
          <p:cNvPr id="5" name="Rounded Rectangle 4">
            <a:extLst>
              <a:ext uri="{FF2B5EF4-FFF2-40B4-BE49-F238E27FC236}">
                <a16:creationId xmlns:a16="http://schemas.microsoft.com/office/drawing/2014/main" id="{2196B7FA-F5AC-0626-FD11-83987CE0E16A}"/>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
        <p:nvSpPr>
          <p:cNvPr id="6" name="Rectangle 5">
            <a:extLst>
              <a:ext uri="{FF2B5EF4-FFF2-40B4-BE49-F238E27FC236}">
                <a16:creationId xmlns:a16="http://schemas.microsoft.com/office/drawing/2014/main" id="{EA0F226A-A61F-96F9-71A5-2E10FD69110A}"/>
              </a:ext>
            </a:extLst>
          </p:cNvPr>
          <p:cNvSpPr/>
          <p:nvPr/>
        </p:nvSpPr>
        <p:spPr>
          <a:xfrm>
            <a:off x="9984757" y="3565546"/>
            <a:ext cx="1931685" cy="22215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0101685B-7054-DDFB-2A89-850622D21C79}"/>
              </a:ext>
            </a:extLst>
          </p:cNvPr>
          <p:cNvSpPr/>
          <p:nvPr/>
        </p:nvSpPr>
        <p:spPr>
          <a:xfrm>
            <a:off x="7757057" y="5124322"/>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Prozessor</a:t>
            </a:r>
            <a:endParaRPr lang="en-US" dirty="0"/>
          </a:p>
        </p:txBody>
      </p:sp>
      <p:sp>
        <p:nvSpPr>
          <p:cNvPr id="10" name="Rounded Rectangle 9">
            <a:extLst>
              <a:ext uri="{FF2B5EF4-FFF2-40B4-BE49-F238E27FC236}">
                <a16:creationId xmlns:a16="http://schemas.microsoft.com/office/drawing/2014/main" id="{1C419848-94AC-3407-5378-5C113546EED4}"/>
              </a:ext>
            </a:extLst>
          </p:cNvPr>
          <p:cNvSpPr/>
          <p:nvPr/>
        </p:nvSpPr>
        <p:spPr>
          <a:xfrm>
            <a:off x="7757057" y="1190561"/>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Speicher</a:t>
            </a:r>
          </a:p>
        </p:txBody>
      </p:sp>
      <p:sp>
        <p:nvSpPr>
          <p:cNvPr id="12" name="Rounded Rectangle 11">
            <a:extLst>
              <a:ext uri="{FF2B5EF4-FFF2-40B4-BE49-F238E27FC236}">
                <a16:creationId xmlns:a16="http://schemas.microsoft.com/office/drawing/2014/main" id="{C7BC3A53-1646-CFD4-FD0F-6408E8123236}"/>
              </a:ext>
            </a:extLst>
          </p:cNvPr>
          <p:cNvSpPr/>
          <p:nvPr/>
        </p:nvSpPr>
        <p:spPr>
          <a:xfrm>
            <a:off x="5909846" y="2563657"/>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Eingabeeinheit</a:t>
            </a:r>
            <a:endParaRPr lang="en-US" dirty="0"/>
          </a:p>
        </p:txBody>
      </p:sp>
      <p:sp>
        <p:nvSpPr>
          <p:cNvPr id="14" name="Rounded Rectangle 13">
            <a:extLst>
              <a:ext uri="{FF2B5EF4-FFF2-40B4-BE49-F238E27FC236}">
                <a16:creationId xmlns:a16="http://schemas.microsoft.com/office/drawing/2014/main" id="{C3AFC8A7-6222-E30E-6BA9-93C5693F2319}"/>
              </a:ext>
            </a:extLst>
          </p:cNvPr>
          <p:cNvSpPr/>
          <p:nvPr/>
        </p:nvSpPr>
        <p:spPr>
          <a:xfrm>
            <a:off x="9492974" y="2563657"/>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Ausgabeeinheit</a:t>
            </a:r>
            <a:endParaRPr lang="en-US" dirty="0"/>
          </a:p>
        </p:txBody>
      </p:sp>
      <p:sp>
        <p:nvSpPr>
          <p:cNvPr id="15" name="Rounded Rectangle 14">
            <a:extLst>
              <a:ext uri="{FF2B5EF4-FFF2-40B4-BE49-F238E27FC236}">
                <a16:creationId xmlns:a16="http://schemas.microsoft.com/office/drawing/2014/main" id="{C23DAD46-37CE-C97E-B927-06EC3943C292}"/>
              </a:ext>
            </a:extLst>
          </p:cNvPr>
          <p:cNvSpPr/>
          <p:nvPr/>
        </p:nvSpPr>
        <p:spPr>
          <a:xfrm>
            <a:off x="6920778" y="3883094"/>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Arbeitsspeicher</a:t>
            </a:r>
            <a:endParaRPr lang="en-US" dirty="0"/>
          </a:p>
        </p:txBody>
      </p:sp>
      <p:sp>
        <p:nvSpPr>
          <p:cNvPr id="16" name="Rounded Rectangle 15">
            <a:extLst>
              <a:ext uri="{FF2B5EF4-FFF2-40B4-BE49-F238E27FC236}">
                <a16:creationId xmlns:a16="http://schemas.microsoft.com/office/drawing/2014/main" id="{C6B1B394-1ED2-6619-9739-CB96242D6D33}"/>
              </a:ext>
            </a:extLst>
          </p:cNvPr>
          <p:cNvSpPr/>
          <p:nvPr/>
        </p:nvSpPr>
        <p:spPr>
          <a:xfrm>
            <a:off x="7708758" y="2563657"/>
            <a:ext cx="1847211" cy="52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Mainboard</a:t>
            </a:r>
          </a:p>
        </p:txBody>
      </p:sp>
    </p:spTree>
    <p:extLst>
      <p:ext uri="{BB962C8B-B14F-4D97-AF65-F5344CB8AC3E}">
        <p14:creationId xmlns:p14="http://schemas.microsoft.com/office/powerpoint/2010/main" val="228825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348FB-3470-F7A1-0946-F8F5EFB2CB1E}"/>
              </a:ext>
            </a:extLst>
          </p:cNvPr>
          <p:cNvSpPr>
            <a:spLocks noGrp="1"/>
          </p:cNvSpPr>
          <p:nvPr>
            <p:ph type="title"/>
          </p:nvPr>
        </p:nvSpPr>
        <p:spPr>
          <a:xfrm>
            <a:off x="603258" y="1169083"/>
            <a:ext cx="10890929" cy="1097280"/>
          </a:xfrm>
        </p:spPr>
        <p:txBody>
          <a:bodyPr/>
          <a:lstStyle/>
          <a:p>
            <a:r>
              <a:rPr lang="en-US" dirty="0" err="1"/>
              <a:t>Peripherie-Geräte</a:t>
            </a:r>
            <a:endParaRPr lang="en-US" dirty="0"/>
          </a:p>
        </p:txBody>
      </p:sp>
      <p:sp>
        <p:nvSpPr>
          <p:cNvPr id="4" name="Rounded Rectangle 3">
            <a:extLst>
              <a:ext uri="{FF2B5EF4-FFF2-40B4-BE49-F238E27FC236}">
                <a16:creationId xmlns:a16="http://schemas.microsoft.com/office/drawing/2014/main" id="{A9C50185-FEB1-0481-3809-2C2C9F007760}"/>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
        <p:nvSpPr>
          <p:cNvPr id="5" name="Rounded Rectangle 4">
            <a:extLst>
              <a:ext uri="{FF2B5EF4-FFF2-40B4-BE49-F238E27FC236}">
                <a16:creationId xmlns:a16="http://schemas.microsoft.com/office/drawing/2014/main" id="{562C66E8-CE1B-410E-7E11-E4BCE9DBF483}"/>
              </a:ext>
            </a:extLst>
          </p:cNvPr>
          <p:cNvSpPr/>
          <p:nvPr/>
        </p:nvSpPr>
        <p:spPr>
          <a:xfrm>
            <a:off x="3228016" y="2222299"/>
            <a:ext cx="6034426" cy="3613905"/>
          </a:xfrm>
          <a:prstGeom prst="roundRect">
            <a:avLst/>
          </a:prstGeom>
          <a:solidFill>
            <a:srgbClr val="1973EB">
              <a:alpha val="1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2000" b="1" dirty="0">
                <a:solidFill>
                  <a:schemeClr val="tx1"/>
                </a:solidFill>
              </a:rPr>
              <a:t>Ein Peripheriegerät ist eine Komponente oder ein Gerät, welches sich außerhalb der Zentraleinheit eines Computers befindet. Vereinfacht kann zwischen im Computer verbauten (internen) und mit diesem durch ein Kabel oder Funk verbundenen Peripheriegeräten unterschieden werden.</a:t>
            </a:r>
          </a:p>
          <a:p>
            <a:pPr algn="ctr"/>
            <a:r>
              <a:rPr lang="de-DE" sz="2000" b="1" noProof="0" dirty="0">
                <a:solidFill>
                  <a:schemeClr val="tx1"/>
                </a:solidFill>
              </a:rPr>
              <a:t>(Quelle: Wikipedia)</a:t>
            </a:r>
            <a:endParaRPr lang="de-DE" sz="2000" noProof="0" dirty="0">
              <a:solidFill>
                <a:schemeClr val="tx1"/>
              </a:solidFill>
            </a:endParaRPr>
          </a:p>
        </p:txBody>
      </p:sp>
    </p:spTree>
    <p:extLst>
      <p:ext uri="{BB962C8B-B14F-4D97-AF65-F5344CB8AC3E}">
        <p14:creationId xmlns:p14="http://schemas.microsoft.com/office/powerpoint/2010/main" val="263914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blinds(horizontal)">
                                      <p:cBhvr>
                                        <p:cTn id="10"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EB6FBE1-0F6E-0CBF-FE90-0146F30975E3}"/>
              </a:ext>
            </a:extLst>
          </p:cNvPr>
          <p:cNvSpPr>
            <a:spLocks noGrp="1"/>
          </p:cNvSpPr>
          <p:nvPr>
            <p:ph type="sldNum" sz="quarter" idx="10"/>
          </p:nvPr>
        </p:nvSpPr>
        <p:spPr/>
        <p:txBody>
          <a:bodyPr/>
          <a:lstStyle/>
          <a:p>
            <a:pPr>
              <a:defRPr/>
            </a:pPr>
            <a:fld id="{67001AD2-8E33-460C-B366-F9F101126BF9}" type="slidenum">
              <a:rPr lang="de-DE" altLang="de-DE" smtClean="0"/>
              <a:pPr>
                <a:defRPr/>
              </a:pPr>
              <a:t>18</a:t>
            </a:fld>
            <a:endParaRPr lang="de-DE" altLang="de-DE" dirty="0"/>
          </a:p>
        </p:txBody>
      </p:sp>
      <p:sp>
        <p:nvSpPr>
          <p:cNvPr id="3" name="Content Placeholder 2">
            <a:extLst>
              <a:ext uri="{FF2B5EF4-FFF2-40B4-BE49-F238E27FC236}">
                <a16:creationId xmlns:a16="http://schemas.microsoft.com/office/drawing/2014/main" id="{5E8F71E1-1FC6-71B2-7AD7-8CCD9123F9B3}"/>
              </a:ext>
            </a:extLst>
          </p:cNvPr>
          <p:cNvSpPr>
            <a:spLocks noGrp="1"/>
          </p:cNvSpPr>
          <p:nvPr>
            <p:ph idx="12"/>
          </p:nvPr>
        </p:nvSpPr>
        <p:spPr>
          <a:xfrm>
            <a:off x="405036" y="1165988"/>
            <a:ext cx="11279646" cy="4924425"/>
          </a:xfrm>
        </p:spPr>
        <p:txBody>
          <a:bodyPr/>
          <a:lstStyle/>
          <a:p>
            <a:pPr marL="0" indent="0">
              <a:buNone/>
            </a:pPr>
            <a:r>
              <a:rPr lang="en-DE"/>
              <a:t>Welche </a:t>
            </a:r>
            <a:r>
              <a:rPr lang="de-DE" dirty="0"/>
              <a:t>(Peripherie-)</a:t>
            </a:r>
            <a:r>
              <a:rPr lang="en-DE"/>
              <a:t>Geräte </a:t>
            </a:r>
            <a:r>
              <a:rPr lang="en-DE" dirty="0"/>
              <a:t>oder Hardwarekomponente gehören zu welcher Kategorie des EVA(S)-Prinzips?</a:t>
            </a:r>
          </a:p>
        </p:txBody>
      </p:sp>
      <p:sp>
        <p:nvSpPr>
          <p:cNvPr id="4" name="Title 3">
            <a:extLst>
              <a:ext uri="{FF2B5EF4-FFF2-40B4-BE49-F238E27FC236}">
                <a16:creationId xmlns:a16="http://schemas.microsoft.com/office/drawing/2014/main" id="{CE96DFB3-A5FC-A9DB-3B7C-1823734B79F6}"/>
              </a:ext>
            </a:extLst>
          </p:cNvPr>
          <p:cNvSpPr>
            <a:spLocks noGrp="1"/>
          </p:cNvSpPr>
          <p:nvPr>
            <p:ph type="title"/>
          </p:nvPr>
        </p:nvSpPr>
        <p:spPr>
          <a:xfrm>
            <a:off x="947428" y="359635"/>
            <a:ext cx="9436894" cy="719932"/>
          </a:xfrm>
        </p:spPr>
        <p:txBody>
          <a:bodyPr/>
          <a:lstStyle/>
          <a:p>
            <a:r>
              <a:rPr lang="en-DE" dirty="0"/>
              <a:t>EVA(S)-Prinzip</a:t>
            </a:r>
          </a:p>
        </p:txBody>
      </p:sp>
      <p:graphicFrame>
        <p:nvGraphicFramePr>
          <p:cNvPr id="5" name="Table 4">
            <a:extLst>
              <a:ext uri="{FF2B5EF4-FFF2-40B4-BE49-F238E27FC236}">
                <a16:creationId xmlns:a16="http://schemas.microsoft.com/office/drawing/2014/main" id="{A542EAA2-EEC6-7927-D709-AA53EE201A52}"/>
              </a:ext>
            </a:extLst>
          </p:cNvPr>
          <p:cNvGraphicFramePr>
            <a:graphicFrameLocks noGrp="1"/>
          </p:cNvGraphicFramePr>
          <p:nvPr>
            <p:extLst>
              <p:ext uri="{D42A27DB-BD31-4B8C-83A1-F6EECF244321}">
                <p14:modId xmlns:p14="http://schemas.microsoft.com/office/powerpoint/2010/main" val="3953635038"/>
              </p:ext>
            </p:extLst>
          </p:nvPr>
        </p:nvGraphicFramePr>
        <p:xfrm>
          <a:off x="839415" y="1713078"/>
          <a:ext cx="10405156" cy="5071053"/>
        </p:xfrm>
        <a:graphic>
          <a:graphicData uri="http://schemas.openxmlformats.org/drawingml/2006/table">
            <a:tbl>
              <a:tblPr firstRow="1" bandRow="1">
                <a:tableStyleId>{5C22544A-7EE6-4342-B048-85BDC9FD1C3A}</a:tableStyleId>
              </a:tblPr>
              <a:tblGrid>
                <a:gridCol w="2601289">
                  <a:extLst>
                    <a:ext uri="{9D8B030D-6E8A-4147-A177-3AD203B41FA5}">
                      <a16:colId xmlns:a16="http://schemas.microsoft.com/office/drawing/2014/main" val="1006079948"/>
                    </a:ext>
                  </a:extLst>
                </a:gridCol>
                <a:gridCol w="2601289">
                  <a:extLst>
                    <a:ext uri="{9D8B030D-6E8A-4147-A177-3AD203B41FA5}">
                      <a16:colId xmlns:a16="http://schemas.microsoft.com/office/drawing/2014/main" val="1350295206"/>
                    </a:ext>
                  </a:extLst>
                </a:gridCol>
                <a:gridCol w="2601289">
                  <a:extLst>
                    <a:ext uri="{9D8B030D-6E8A-4147-A177-3AD203B41FA5}">
                      <a16:colId xmlns:a16="http://schemas.microsoft.com/office/drawing/2014/main" val="969916409"/>
                    </a:ext>
                  </a:extLst>
                </a:gridCol>
                <a:gridCol w="2601289">
                  <a:extLst>
                    <a:ext uri="{9D8B030D-6E8A-4147-A177-3AD203B41FA5}">
                      <a16:colId xmlns:a16="http://schemas.microsoft.com/office/drawing/2014/main" val="2569883530"/>
                    </a:ext>
                  </a:extLst>
                </a:gridCol>
              </a:tblGrid>
              <a:tr h="586587">
                <a:tc>
                  <a:txBody>
                    <a:bodyPr/>
                    <a:lstStyle/>
                    <a:p>
                      <a:pPr algn="ctr"/>
                      <a:r>
                        <a:rPr lang="en-DE" sz="2400" dirty="0"/>
                        <a:t>Eingabe</a:t>
                      </a:r>
                    </a:p>
                  </a:txBody>
                  <a:tcPr marL="45720" marR="45720" marT="22860" marB="22860"/>
                </a:tc>
                <a:tc>
                  <a:txBody>
                    <a:bodyPr/>
                    <a:lstStyle/>
                    <a:p>
                      <a:pPr algn="ctr"/>
                      <a:r>
                        <a:rPr lang="en-DE" sz="2400" dirty="0"/>
                        <a:t>Verarbeitung</a:t>
                      </a:r>
                    </a:p>
                  </a:txBody>
                  <a:tcPr marL="45720" marR="45720" marT="22860" marB="22860"/>
                </a:tc>
                <a:tc>
                  <a:txBody>
                    <a:bodyPr/>
                    <a:lstStyle/>
                    <a:p>
                      <a:pPr algn="ctr"/>
                      <a:r>
                        <a:rPr lang="en-DE" sz="2400" dirty="0"/>
                        <a:t>Ausgabe</a:t>
                      </a:r>
                    </a:p>
                  </a:txBody>
                  <a:tcPr marL="45720" marR="45720" marT="22860" marB="22860"/>
                </a:tc>
                <a:tc>
                  <a:txBody>
                    <a:bodyPr/>
                    <a:lstStyle/>
                    <a:p>
                      <a:pPr algn="ctr"/>
                      <a:r>
                        <a:rPr lang="en-DE" sz="2400" dirty="0"/>
                        <a:t>Speicherung</a:t>
                      </a:r>
                    </a:p>
                  </a:txBody>
                  <a:tcPr marL="45720" marR="45720" marT="22860" marB="22860"/>
                </a:tc>
                <a:extLst>
                  <a:ext uri="{0D108BD9-81ED-4DB2-BD59-A6C34878D82A}">
                    <a16:rowId xmlns:a16="http://schemas.microsoft.com/office/drawing/2014/main" val="1757622824"/>
                  </a:ext>
                </a:extLst>
              </a:tr>
              <a:tr h="517177">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extLst>
                  <a:ext uri="{0D108BD9-81ED-4DB2-BD59-A6C34878D82A}">
                    <a16:rowId xmlns:a16="http://schemas.microsoft.com/office/drawing/2014/main" val="4140386555"/>
                  </a:ext>
                </a:extLst>
              </a:tr>
              <a:tr h="517177">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extLst>
                  <a:ext uri="{0D108BD9-81ED-4DB2-BD59-A6C34878D82A}">
                    <a16:rowId xmlns:a16="http://schemas.microsoft.com/office/drawing/2014/main" val="262253399"/>
                  </a:ext>
                </a:extLst>
              </a:tr>
              <a:tr h="517177">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extLst>
                  <a:ext uri="{0D108BD9-81ED-4DB2-BD59-A6C34878D82A}">
                    <a16:rowId xmlns:a16="http://schemas.microsoft.com/office/drawing/2014/main" val="3866957853"/>
                  </a:ext>
                </a:extLst>
              </a:tr>
              <a:tr h="586587">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extLst>
                  <a:ext uri="{0D108BD9-81ED-4DB2-BD59-A6C34878D82A}">
                    <a16:rowId xmlns:a16="http://schemas.microsoft.com/office/drawing/2014/main" val="119506731"/>
                  </a:ext>
                </a:extLst>
              </a:tr>
              <a:tr h="586587">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extLst>
                  <a:ext uri="{0D108BD9-81ED-4DB2-BD59-A6C34878D82A}">
                    <a16:rowId xmlns:a16="http://schemas.microsoft.com/office/drawing/2014/main" val="3148627794"/>
                  </a:ext>
                </a:extLst>
              </a:tr>
              <a:tr h="586587">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extLst>
                  <a:ext uri="{0D108BD9-81ED-4DB2-BD59-A6C34878D82A}">
                    <a16:rowId xmlns:a16="http://schemas.microsoft.com/office/drawing/2014/main" val="3491906936"/>
                  </a:ext>
                </a:extLst>
              </a:tr>
              <a:tr h="586587">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extLst>
                  <a:ext uri="{0D108BD9-81ED-4DB2-BD59-A6C34878D82A}">
                    <a16:rowId xmlns:a16="http://schemas.microsoft.com/office/drawing/2014/main" val="2620765262"/>
                  </a:ext>
                </a:extLst>
              </a:tr>
              <a:tr h="586587">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tc>
                  <a:txBody>
                    <a:bodyPr/>
                    <a:lstStyle/>
                    <a:p>
                      <a:endParaRPr lang="en-DE" sz="3000" dirty="0"/>
                    </a:p>
                  </a:txBody>
                  <a:tcPr marL="45720" marR="45720" marT="22860" marB="22860"/>
                </a:tc>
                <a:extLst>
                  <a:ext uri="{0D108BD9-81ED-4DB2-BD59-A6C34878D82A}">
                    <a16:rowId xmlns:a16="http://schemas.microsoft.com/office/drawing/2014/main" val="2204698766"/>
                  </a:ext>
                </a:extLst>
              </a:tr>
            </a:tbl>
          </a:graphicData>
        </a:graphic>
      </p:graphicFrame>
      <p:sp>
        <p:nvSpPr>
          <p:cNvPr id="6" name="Rounded Rectangle 5">
            <a:extLst>
              <a:ext uri="{FF2B5EF4-FFF2-40B4-BE49-F238E27FC236}">
                <a16:creationId xmlns:a16="http://schemas.microsoft.com/office/drawing/2014/main" id="{DC6F9225-B5B5-E270-2CDA-013766DAD3A4}"/>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37879004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4FC2F-9BC1-7C97-4130-50F6BDF16C04}"/>
            </a:ext>
          </a:extLst>
        </p:cNvPr>
        <p:cNvGrpSpPr/>
        <p:nvPr/>
      </p:nvGrpSpPr>
      <p:grpSpPr>
        <a:xfrm>
          <a:off x="0" y="0"/>
          <a:ext cx="0" cy="0"/>
          <a:chOff x="0" y="0"/>
          <a:chExt cx="0" cy="0"/>
        </a:xfrm>
      </p:grpSpPr>
      <p:sp>
        <p:nvSpPr>
          <p:cNvPr id="4" name="Rounded Rectangle 3">
            <a:extLst>
              <a:ext uri="{FF2B5EF4-FFF2-40B4-BE49-F238E27FC236}">
                <a16:creationId xmlns:a16="http://schemas.microsoft.com/office/drawing/2014/main" id="{FDD672B6-DC67-9434-83E4-A793B6AF6D96}"/>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pic>
        <p:nvPicPr>
          <p:cNvPr id="7" name="Inhaltsplatzhalter 5">
            <a:extLst>
              <a:ext uri="{FF2B5EF4-FFF2-40B4-BE49-F238E27FC236}">
                <a16:creationId xmlns:a16="http://schemas.microsoft.com/office/drawing/2014/main" id="{11AB93B6-7BAA-CEFC-ADC4-B39B5BE582BD}"/>
              </a:ext>
            </a:extLst>
          </p:cNvPr>
          <p:cNvPicPr>
            <a:picLocks noChangeAspect="1"/>
          </p:cNvPicPr>
          <p:nvPr/>
        </p:nvPicPr>
        <p:blipFill>
          <a:blip r:embed="rId3"/>
          <a:stretch>
            <a:fillRect/>
          </a:stretch>
        </p:blipFill>
        <p:spPr>
          <a:xfrm>
            <a:off x="2353321" y="1188348"/>
            <a:ext cx="7464443" cy="5011284"/>
          </a:xfrm>
          <a:prstGeom prst="rect">
            <a:avLst/>
          </a:prstGeom>
        </p:spPr>
      </p:pic>
      <p:sp>
        <p:nvSpPr>
          <p:cNvPr id="8" name="Textfeld 6">
            <a:extLst>
              <a:ext uri="{FF2B5EF4-FFF2-40B4-BE49-F238E27FC236}">
                <a16:creationId xmlns:a16="http://schemas.microsoft.com/office/drawing/2014/main" id="{8EEE8A56-9FFF-4F01-D92B-154A862B385F}"/>
              </a:ext>
            </a:extLst>
          </p:cNvPr>
          <p:cNvSpPr txBox="1"/>
          <p:nvPr/>
        </p:nvSpPr>
        <p:spPr>
          <a:xfrm>
            <a:off x="2866265" y="6213608"/>
            <a:ext cx="7464443" cy="338554"/>
          </a:xfrm>
          <a:prstGeom prst="rect">
            <a:avLst/>
          </a:prstGeom>
          <a:noFill/>
        </p:spPr>
        <p:txBody>
          <a:bodyPr wrap="square" rtlCol="0">
            <a:spAutoFit/>
          </a:bodyPr>
          <a:lstStyle/>
          <a:p>
            <a:r>
              <a:rPr lang="de-DE" sz="1600" dirty="0">
                <a:solidFill>
                  <a:schemeClr val="tx2">
                    <a:lumMod val="50000"/>
                  </a:schemeClr>
                </a:solidFill>
                <a:latin typeface="+mn-lt"/>
              </a:rPr>
              <a:t>https://upload.wikimedia.org/wikipedia/commons/f/f2/EVA-Prinzip.svg</a:t>
            </a:r>
          </a:p>
        </p:txBody>
      </p:sp>
    </p:spTree>
    <p:extLst>
      <p:ext uri="{BB962C8B-B14F-4D97-AF65-F5344CB8AC3E}">
        <p14:creationId xmlns:p14="http://schemas.microsoft.com/office/powerpoint/2010/main" val="2646773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A284C79E-5917-476E-EEFB-B10C8A846907}"/>
              </a:ext>
            </a:extLst>
          </p:cNvPr>
          <p:cNvSpPr>
            <a:spLocks noGrp="1"/>
          </p:cNvSpPr>
          <p:nvPr>
            <p:ph type="sldNum" sz="quarter" idx="10"/>
          </p:nvPr>
        </p:nvSpPr>
        <p:spPr/>
        <p:txBody>
          <a:bodyPr/>
          <a:lstStyle/>
          <a:p>
            <a:pPr>
              <a:defRPr/>
            </a:pPr>
            <a:fld id="{67001AD2-8E33-460C-B366-F9F101126BF9}" type="slidenum">
              <a:rPr lang="de-DE" altLang="de-DE" smtClean="0"/>
              <a:pPr>
                <a:defRPr/>
              </a:pPr>
              <a:t>20</a:t>
            </a:fld>
            <a:endParaRPr lang="de-DE" altLang="de-DE" dirty="0"/>
          </a:p>
        </p:txBody>
      </p:sp>
      <p:sp>
        <p:nvSpPr>
          <p:cNvPr id="8" name="Textfeld 7">
            <a:extLst>
              <a:ext uri="{FF2B5EF4-FFF2-40B4-BE49-F238E27FC236}">
                <a16:creationId xmlns:a16="http://schemas.microsoft.com/office/drawing/2014/main" id="{FDF36A73-94D0-D345-E9A4-76710A754E25}"/>
              </a:ext>
            </a:extLst>
          </p:cNvPr>
          <p:cNvSpPr txBox="1"/>
          <p:nvPr/>
        </p:nvSpPr>
        <p:spPr>
          <a:xfrm>
            <a:off x="872922" y="1004607"/>
            <a:ext cx="2852063" cy="646331"/>
          </a:xfrm>
          <a:prstGeom prst="rect">
            <a:avLst/>
          </a:prstGeom>
          <a:noFill/>
        </p:spPr>
        <p:txBody>
          <a:bodyPr wrap="none" rtlCol="0">
            <a:spAutoFit/>
          </a:bodyPr>
          <a:lstStyle/>
          <a:p>
            <a:r>
              <a:rPr lang="de-DE" dirty="0">
                <a:solidFill>
                  <a:schemeClr val="bg1"/>
                </a:solidFill>
              </a:rPr>
              <a:t>Gesellschaftlich-kulturelle</a:t>
            </a:r>
            <a:br>
              <a:rPr lang="de-DE" dirty="0">
                <a:solidFill>
                  <a:schemeClr val="bg1"/>
                </a:solidFill>
              </a:rPr>
            </a:br>
            <a:r>
              <a:rPr lang="de-DE" dirty="0">
                <a:solidFill>
                  <a:schemeClr val="bg1"/>
                </a:solidFill>
              </a:rPr>
              <a:t>Perspektive</a:t>
            </a:r>
          </a:p>
        </p:txBody>
      </p:sp>
      <p:pic>
        <p:nvPicPr>
          <p:cNvPr id="6" name="Grafik 5" descr="Benutzer mit einfarbiger Füllung">
            <a:extLst>
              <a:ext uri="{FF2B5EF4-FFF2-40B4-BE49-F238E27FC236}">
                <a16:creationId xmlns:a16="http://schemas.microsoft.com/office/drawing/2014/main" id="{8D1F951A-0FE7-D1E8-7016-31E23099B2F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63352" y="1076089"/>
            <a:ext cx="457200" cy="457200"/>
          </a:xfrm>
          <a:prstGeom prst="rect">
            <a:avLst/>
          </a:prstGeom>
        </p:spPr>
      </p:pic>
      <p:pic>
        <p:nvPicPr>
          <p:cNvPr id="12" name="Grafik 11">
            <a:extLst>
              <a:ext uri="{FF2B5EF4-FFF2-40B4-BE49-F238E27FC236}">
                <a16:creationId xmlns:a16="http://schemas.microsoft.com/office/drawing/2014/main" id="{AB6BE617-8421-F731-A915-A4BFD645A0EA}"/>
              </a:ext>
            </a:extLst>
          </p:cNvPr>
          <p:cNvPicPr>
            <a:picLocks noChangeAspect="1"/>
          </p:cNvPicPr>
          <p:nvPr/>
        </p:nvPicPr>
        <p:blipFill>
          <a:blip r:embed="rId5"/>
          <a:stretch>
            <a:fillRect/>
          </a:stretch>
        </p:blipFill>
        <p:spPr>
          <a:xfrm>
            <a:off x="5581631" y="1004607"/>
            <a:ext cx="5038172" cy="4368358"/>
          </a:xfrm>
          <a:prstGeom prst="rect">
            <a:avLst/>
          </a:prstGeom>
        </p:spPr>
      </p:pic>
      <p:sp>
        <p:nvSpPr>
          <p:cNvPr id="13" name="Textfeld 12">
            <a:extLst>
              <a:ext uri="{FF2B5EF4-FFF2-40B4-BE49-F238E27FC236}">
                <a16:creationId xmlns:a16="http://schemas.microsoft.com/office/drawing/2014/main" id="{D4338FB5-945C-B1DD-C12A-C0C03FC5BC6C}"/>
              </a:ext>
            </a:extLst>
          </p:cNvPr>
          <p:cNvSpPr txBox="1"/>
          <p:nvPr/>
        </p:nvSpPr>
        <p:spPr>
          <a:xfrm>
            <a:off x="5110148" y="5372965"/>
            <a:ext cx="5966698" cy="246221"/>
          </a:xfrm>
          <a:prstGeom prst="rect">
            <a:avLst/>
          </a:prstGeom>
          <a:noFill/>
        </p:spPr>
        <p:txBody>
          <a:bodyPr wrap="none" rtlCol="0">
            <a:spAutoFit/>
          </a:bodyPr>
          <a:lstStyle/>
          <a:p>
            <a:r>
              <a:rPr lang="de-DE" sz="1000" dirty="0">
                <a:solidFill>
                  <a:schemeClr val="tx2">
                    <a:lumMod val="50000"/>
                  </a:schemeClr>
                </a:solidFill>
              </a:rPr>
              <a:t>https://upload.wikimedia.org/</a:t>
            </a:r>
            <a:r>
              <a:rPr lang="de-DE" sz="1000" dirty="0" err="1">
                <a:solidFill>
                  <a:schemeClr val="tx2">
                    <a:lumMod val="50000"/>
                  </a:schemeClr>
                </a:solidFill>
              </a:rPr>
              <a:t>wikipedia</a:t>
            </a:r>
            <a:r>
              <a:rPr lang="de-DE" sz="1000" dirty="0">
                <a:solidFill>
                  <a:schemeClr val="tx2">
                    <a:lumMod val="50000"/>
                  </a:schemeClr>
                </a:solidFill>
              </a:rPr>
              <a:t>/</a:t>
            </a:r>
            <a:r>
              <a:rPr lang="de-DE" sz="1000" dirty="0" err="1">
                <a:solidFill>
                  <a:schemeClr val="tx2">
                    <a:lumMod val="50000"/>
                  </a:schemeClr>
                </a:solidFill>
              </a:rPr>
              <a:t>commons</a:t>
            </a:r>
            <a:r>
              <a:rPr lang="de-DE" sz="1000" dirty="0">
                <a:solidFill>
                  <a:schemeClr val="tx2">
                    <a:lumMod val="50000"/>
                  </a:schemeClr>
                </a:solidFill>
              </a:rPr>
              <a:t>/9/98/</a:t>
            </a:r>
            <a:r>
              <a:rPr lang="de-DE" sz="1000" dirty="0" err="1">
                <a:solidFill>
                  <a:schemeClr val="tx2">
                    <a:lumMod val="50000"/>
                  </a:schemeClr>
                </a:solidFill>
              </a:rPr>
              <a:t>Einfache_Bedürfnishierarchie_nach_Maslow.svg</a:t>
            </a:r>
            <a:endParaRPr lang="de-DE" sz="1000" dirty="0">
              <a:solidFill>
                <a:schemeClr val="tx2">
                  <a:lumMod val="50000"/>
                </a:schemeClr>
              </a:solidFill>
            </a:endParaRPr>
          </a:p>
        </p:txBody>
      </p:sp>
      <p:sp>
        <p:nvSpPr>
          <p:cNvPr id="3" name="Right Brace 2">
            <a:extLst>
              <a:ext uri="{FF2B5EF4-FFF2-40B4-BE49-F238E27FC236}">
                <a16:creationId xmlns:a16="http://schemas.microsoft.com/office/drawing/2014/main" id="{9E999FFE-6F04-6B40-ADF5-C688B6B0BD60}"/>
              </a:ext>
            </a:extLst>
          </p:cNvPr>
          <p:cNvSpPr/>
          <p:nvPr/>
        </p:nvSpPr>
        <p:spPr bwMode="auto">
          <a:xfrm>
            <a:off x="9524875" y="1004607"/>
            <a:ext cx="762264" cy="2296546"/>
          </a:xfrm>
          <a:prstGeom prst="rightBrace">
            <a:avLst/>
          </a:prstGeom>
          <a:solidFill>
            <a:srgbClr val="FFFFFF"/>
          </a:solidFill>
          <a:ln w="50800" cap="flat" cmpd="sng" algn="ctr">
            <a:solidFill>
              <a:srgbClr val="004F8F"/>
            </a:solidFill>
            <a:prstDash val="solid"/>
            <a:bevel/>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20" tIns="45720" rIns="45720" bIns="45720" numCol="1" rtlCol="0" anchor="t" anchorCtr="0" compatLnSpc="1">
            <a:prstTxWarp prst="textNoShape">
              <a:avLst/>
            </a:prstTxWarp>
            <a:spAutoFit/>
          </a:bodyPr>
          <a:lstStyle/>
          <a:p>
            <a:pPr defTabSz="457200" fontAlgn="base" hangingPunct="0">
              <a:spcBef>
                <a:spcPct val="0"/>
              </a:spcBef>
              <a:spcAft>
                <a:spcPct val="0"/>
              </a:spcAft>
            </a:pPr>
            <a:endParaRPr lang="en-DE" sz="1400">
              <a:solidFill>
                <a:srgbClr val="004F8F"/>
              </a:solidFill>
              <a:latin typeface="Georgia" panose="02040502050405020303" pitchFamily="18" charset="0"/>
              <a:ea typeface="Georgia" panose="02040502050405020303" pitchFamily="18" charset="0"/>
              <a:cs typeface="Georgia" panose="02040502050405020303" pitchFamily="18" charset="0"/>
              <a:sym typeface="Georgia" panose="02040502050405020303" pitchFamily="18" charset="0"/>
            </a:endParaRPr>
          </a:p>
        </p:txBody>
      </p:sp>
      <p:sp>
        <p:nvSpPr>
          <p:cNvPr id="7" name="Left Brace 6">
            <a:extLst>
              <a:ext uri="{FF2B5EF4-FFF2-40B4-BE49-F238E27FC236}">
                <a16:creationId xmlns:a16="http://schemas.microsoft.com/office/drawing/2014/main" id="{5C833C4D-8F78-A676-0271-32B040F7DF51}"/>
              </a:ext>
            </a:extLst>
          </p:cNvPr>
          <p:cNvSpPr/>
          <p:nvPr/>
        </p:nvSpPr>
        <p:spPr bwMode="auto">
          <a:xfrm>
            <a:off x="4661415" y="3429000"/>
            <a:ext cx="871588" cy="1943964"/>
          </a:xfrm>
          <a:prstGeom prst="leftBrace">
            <a:avLst>
              <a:gd name="adj1" fmla="val 8333"/>
              <a:gd name="adj2" fmla="val 52770"/>
            </a:avLst>
          </a:prstGeom>
          <a:solidFill>
            <a:srgbClr val="FFFFFF"/>
          </a:solidFill>
          <a:ln w="50800" cap="flat" cmpd="sng" algn="ctr">
            <a:solidFill>
              <a:srgbClr val="004F8F"/>
            </a:solidFill>
            <a:prstDash val="solid"/>
            <a:bevel/>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20" tIns="45720" rIns="45720" bIns="45720" numCol="1" rtlCol="0" anchor="t" anchorCtr="0" compatLnSpc="1">
            <a:prstTxWarp prst="textNoShape">
              <a:avLst/>
            </a:prstTxWarp>
            <a:spAutoFit/>
          </a:bodyPr>
          <a:lstStyle/>
          <a:p>
            <a:pPr defTabSz="457200" fontAlgn="base" hangingPunct="0">
              <a:spcBef>
                <a:spcPct val="0"/>
              </a:spcBef>
              <a:spcAft>
                <a:spcPct val="0"/>
              </a:spcAft>
            </a:pPr>
            <a:endParaRPr lang="en-DE" sz="1400">
              <a:solidFill>
                <a:srgbClr val="004F8F"/>
              </a:solidFill>
              <a:latin typeface="Georgia" panose="02040502050405020303" pitchFamily="18" charset="0"/>
              <a:ea typeface="Georgia" panose="02040502050405020303" pitchFamily="18" charset="0"/>
              <a:cs typeface="Georgia" panose="02040502050405020303" pitchFamily="18" charset="0"/>
              <a:sym typeface="Georgia" panose="02040502050405020303" pitchFamily="18" charset="0"/>
            </a:endParaRPr>
          </a:p>
        </p:txBody>
      </p:sp>
      <p:sp>
        <p:nvSpPr>
          <p:cNvPr id="11" name="TextBox 10">
            <a:extLst>
              <a:ext uri="{FF2B5EF4-FFF2-40B4-BE49-F238E27FC236}">
                <a16:creationId xmlns:a16="http://schemas.microsoft.com/office/drawing/2014/main" id="{82A49136-C1A6-75B3-F034-E443115B5B7B}"/>
              </a:ext>
            </a:extLst>
          </p:cNvPr>
          <p:cNvSpPr txBox="1"/>
          <p:nvPr/>
        </p:nvSpPr>
        <p:spPr>
          <a:xfrm>
            <a:off x="10287139" y="1768159"/>
            <a:ext cx="1807679" cy="769441"/>
          </a:xfrm>
          <a:prstGeom prst="rect">
            <a:avLst/>
          </a:prstGeom>
          <a:noFill/>
        </p:spPr>
        <p:txBody>
          <a:bodyPr wrap="square" rtlCol="0">
            <a:spAutoFit/>
          </a:bodyPr>
          <a:lstStyle/>
          <a:p>
            <a:r>
              <a:rPr lang="en-DE" sz="2200" dirty="0">
                <a:solidFill>
                  <a:schemeClr val="tx2">
                    <a:lumMod val="50000"/>
                  </a:schemeClr>
                </a:solidFill>
              </a:rPr>
              <a:t>Wachstums-Bedürfnisse</a:t>
            </a:r>
          </a:p>
        </p:txBody>
      </p:sp>
      <p:sp>
        <p:nvSpPr>
          <p:cNvPr id="14" name="TextBox 13">
            <a:extLst>
              <a:ext uri="{FF2B5EF4-FFF2-40B4-BE49-F238E27FC236}">
                <a16:creationId xmlns:a16="http://schemas.microsoft.com/office/drawing/2014/main" id="{B6FC762D-0A94-9A05-F409-413C359CD70B}"/>
              </a:ext>
            </a:extLst>
          </p:cNvPr>
          <p:cNvSpPr txBox="1"/>
          <p:nvPr/>
        </p:nvSpPr>
        <p:spPr>
          <a:xfrm>
            <a:off x="3279061" y="4101582"/>
            <a:ext cx="2196244" cy="769441"/>
          </a:xfrm>
          <a:prstGeom prst="rect">
            <a:avLst/>
          </a:prstGeom>
          <a:noFill/>
        </p:spPr>
        <p:txBody>
          <a:bodyPr wrap="square" rtlCol="0">
            <a:spAutoFit/>
          </a:bodyPr>
          <a:lstStyle/>
          <a:p>
            <a:r>
              <a:rPr lang="en-DE" sz="2200">
                <a:solidFill>
                  <a:schemeClr val="tx2">
                    <a:lumMod val="50000"/>
                  </a:schemeClr>
                </a:solidFill>
              </a:rPr>
              <a:t>Defizitbe</a:t>
            </a:r>
            <a:r>
              <a:rPr lang="de-DE" sz="2200" dirty="0">
                <a:solidFill>
                  <a:schemeClr val="tx2">
                    <a:lumMod val="50000"/>
                  </a:schemeClr>
                </a:solidFill>
              </a:rPr>
              <a:t>-</a:t>
            </a:r>
            <a:r>
              <a:rPr lang="en-DE" sz="2200">
                <a:solidFill>
                  <a:schemeClr val="tx2">
                    <a:lumMod val="50000"/>
                  </a:schemeClr>
                </a:solidFill>
              </a:rPr>
              <a:t>dürfnisse</a:t>
            </a:r>
            <a:endParaRPr lang="en-DE" sz="2200" dirty="0">
              <a:solidFill>
                <a:schemeClr val="tx2">
                  <a:lumMod val="50000"/>
                </a:schemeClr>
              </a:solidFill>
            </a:endParaRPr>
          </a:p>
        </p:txBody>
      </p:sp>
      <p:sp>
        <p:nvSpPr>
          <p:cNvPr id="15" name="Title 14">
            <a:extLst>
              <a:ext uri="{FF2B5EF4-FFF2-40B4-BE49-F238E27FC236}">
                <a16:creationId xmlns:a16="http://schemas.microsoft.com/office/drawing/2014/main" id="{7726F3F1-CA81-544A-21C3-EAD96324A021}"/>
              </a:ext>
            </a:extLst>
          </p:cNvPr>
          <p:cNvSpPr>
            <a:spLocks noGrp="1"/>
          </p:cNvSpPr>
          <p:nvPr>
            <p:ph type="title"/>
          </p:nvPr>
        </p:nvSpPr>
        <p:spPr>
          <a:xfrm>
            <a:off x="569009" y="1096510"/>
            <a:ext cx="9436894" cy="1241876"/>
          </a:xfrm>
        </p:spPr>
        <p:txBody>
          <a:bodyPr>
            <a:normAutofit fontScale="90000"/>
          </a:bodyPr>
          <a:lstStyle/>
          <a:p>
            <a:r>
              <a:rPr lang="en-US" dirty="0" err="1"/>
              <a:t>Weshalb</a:t>
            </a:r>
            <a:r>
              <a:rPr lang="en-US" dirty="0"/>
              <a:t> </a:t>
            </a:r>
            <a:r>
              <a:rPr lang="en-US" dirty="0" err="1"/>
              <a:t>nutzen</a:t>
            </a:r>
            <a:r>
              <a:rPr lang="en-US" dirty="0"/>
              <a:t> </a:t>
            </a:r>
            <a:r>
              <a:rPr lang="en-US" dirty="0" err="1"/>
              <a:t>wir</a:t>
            </a:r>
            <a:r>
              <a:rPr lang="en-US" dirty="0"/>
              <a:t> </a:t>
            </a:r>
            <a:br>
              <a:rPr lang="en-US" dirty="0"/>
            </a:br>
            <a:r>
              <a:rPr lang="en-US" dirty="0" err="1"/>
              <a:t>digitale</a:t>
            </a:r>
            <a:r>
              <a:rPr lang="en-US" dirty="0"/>
              <a:t> </a:t>
            </a:r>
            <a:r>
              <a:rPr lang="en-US" dirty="0" err="1"/>
              <a:t>Geräte</a:t>
            </a:r>
            <a:r>
              <a:rPr lang="en-US" dirty="0"/>
              <a:t>?</a:t>
            </a:r>
          </a:p>
        </p:txBody>
      </p:sp>
      <p:sp>
        <p:nvSpPr>
          <p:cNvPr id="18" name="Rounded Rectangle 17">
            <a:extLst>
              <a:ext uri="{FF2B5EF4-FFF2-40B4-BE49-F238E27FC236}">
                <a16:creationId xmlns:a16="http://schemas.microsoft.com/office/drawing/2014/main" id="{C73146B4-B065-DB24-13C2-171C4FD165B7}"/>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4026868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11"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26544-984B-656D-9E29-19499994020E}"/>
              </a:ext>
            </a:extLst>
          </p:cNvPr>
          <p:cNvSpPr>
            <a:spLocks noGrp="1"/>
          </p:cNvSpPr>
          <p:nvPr>
            <p:ph type="title"/>
          </p:nvPr>
        </p:nvSpPr>
        <p:spPr/>
        <p:txBody>
          <a:bodyPr/>
          <a:lstStyle/>
          <a:p>
            <a:r>
              <a:rPr lang="de-DE" noProof="0" dirty="0"/>
              <a:t>Diskussion/Brainstorming</a:t>
            </a:r>
          </a:p>
        </p:txBody>
      </p:sp>
      <p:sp>
        <p:nvSpPr>
          <p:cNvPr id="3" name="Content Placeholder 2">
            <a:extLst>
              <a:ext uri="{FF2B5EF4-FFF2-40B4-BE49-F238E27FC236}">
                <a16:creationId xmlns:a16="http://schemas.microsoft.com/office/drawing/2014/main" id="{F3702E30-F9E9-C1F9-B98A-803604061E95}"/>
              </a:ext>
            </a:extLst>
          </p:cNvPr>
          <p:cNvSpPr>
            <a:spLocks noGrp="1"/>
          </p:cNvSpPr>
          <p:nvPr>
            <p:ph idx="1"/>
          </p:nvPr>
        </p:nvSpPr>
        <p:spPr/>
        <p:txBody>
          <a:bodyPr>
            <a:normAutofit/>
          </a:bodyPr>
          <a:lstStyle/>
          <a:p>
            <a:pPr marL="0" indent="0">
              <a:buNone/>
            </a:pPr>
            <a:r>
              <a:rPr lang="de-DE" noProof="0" dirty="0"/>
              <a:t>Zum Abschluss würde ich gerne zu einer offenen Runde einladen, in der folgende Fragen besprochen werden:</a:t>
            </a:r>
          </a:p>
          <a:p>
            <a:r>
              <a:rPr lang="de-DE" noProof="0" dirty="0"/>
              <a:t>Konntet ihr Ideen/Ansätze für euren eigenen Unterricht gewinnen? Wenn ja, welche?</a:t>
            </a:r>
          </a:p>
          <a:p>
            <a:pPr marL="0" indent="0">
              <a:buNone/>
            </a:pPr>
            <a:endParaRPr lang="de-DE" dirty="0"/>
          </a:p>
          <a:p>
            <a:pPr marL="0" indent="0">
              <a:buNone/>
            </a:pPr>
            <a:r>
              <a:rPr lang="de-DE" noProof="0" dirty="0"/>
              <a:t>Diskutiert kurz in Kleingruppen, danach im Plenum.</a:t>
            </a:r>
          </a:p>
        </p:txBody>
      </p:sp>
      <p:sp>
        <p:nvSpPr>
          <p:cNvPr id="4" name="Rounded Rectangle 3">
            <a:extLst>
              <a:ext uri="{FF2B5EF4-FFF2-40B4-BE49-F238E27FC236}">
                <a16:creationId xmlns:a16="http://schemas.microsoft.com/office/drawing/2014/main" id="{B985452E-D1F0-7A46-F1FC-67208290CABB}"/>
              </a:ext>
            </a:extLst>
          </p:cNvPr>
          <p:cNvSpPr/>
          <p:nvPr/>
        </p:nvSpPr>
        <p:spPr>
          <a:xfrm>
            <a:off x="0" y="-147287"/>
            <a:ext cx="12192000" cy="5461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de-DE" noProof="0" dirty="0"/>
              <a:t>Digitale Geräte verstehen – DAS EVA(S)-Prinzip und der Aufbau eines Computers – Daniel Unro</a:t>
            </a:r>
          </a:p>
        </p:txBody>
      </p:sp>
    </p:spTree>
    <p:extLst>
      <p:ext uri="{BB962C8B-B14F-4D97-AF65-F5344CB8AC3E}">
        <p14:creationId xmlns:p14="http://schemas.microsoft.com/office/powerpoint/2010/main" val="2042715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58A4DA-06F4-F977-82D8-719B14846F08}"/>
              </a:ext>
            </a:extLst>
          </p:cNvPr>
          <p:cNvSpPr>
            <a:spLocks noGrp="1"/>
          </p:cNvSpPr>
          <p:nvPr>
            <p:ph type="title"/>
          </p:nvPr>
        </p:nvSpPr>
        <p:spPr>
          <a:xfrm>
            <a:off x="643573" y="1371600"/>
            <a:ext cx="3250069" cy="2696866"/>
          </a:xfrm>
        </p:spPr>
        <p:txBody>
          <a:bodyPr vert="horz" lIns="91440" tIns="45720" rIns="91440" bIns="45720" rtlCol="0" anchor="t">
            <a:normAutofit/>
          </a:bodyPr>
          <a:lstStyle/>
          <a:p>
            <a:pPr>
              <a:lnSpc>
                <a:spcPct val="90000"/>
              </a:lnSpc>
            </a:pPr>
            <a:r>
              <a:rPr lang="en-US" sz="3700"/>
              <a:t>Wer mir noch bei meiner eigenen Forschung helfen mag… </a:t>
            </a:r>
            <a:r>
              <a:rPr lang="en-US" sz="3700">
                <a:sym typeface="Wingdings" pitchFamily="2" charset="2"/>
              </a:rPr>
              <a:t>:)</a:t>
            </a:r>
            <a:endParaRPr lang="en-US" sz="3700"/>
          </a:p>
        </p:txBody>
      </p:sp>
      <p:cxnSp>
        <p:nvCxnSpPr>
          <p:cNvPr id="14" name="Straight Connector 13">
            <a:extLst>
              <a:ext uri="{FF2B5EF4-FFF2-40B4-BE49-F238E27FC236}">
                <a16:creationId xmlns:a16="http://schemas.microsoft.com/office/drawing/2014/main" id="{8CED01B4-40F2-4CAE-8062-1D4CE8454C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2835"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id="{53ADF792-6F5D-3981-C980-0AF14E627AD1}"/>
              </a:ext>
            </a:extLst>
          </p:cNvPr>
          <p:cNvPicPr>
            <a:picLocks noGrp="1" noChangeAspect="1"/>
          </p:cNvPicPr>
          <p:nvPr>
            <p:ph idx="1"/>
          </p:nvPr>
        </p:nvPicPr>
        <p:blipFill>
          <a:blip r:embed="rId2"/>
          <a:stretch>
            <a:fillRect/>
          </a:stretch>
        </p:blipFill>
        <p:spPr>
          <a:xfrm>
            <a:off x="6037326" y="166220"/>
            <a:ext cx="4522068" cy="6540252"/>
          </a:xfrm>
          <a:prstGeom prst="rect">
            <a:avLst/>
          </a:prstGeom>
        </p:spPr>
      </p:pic>
    </p:spTree>
    <p:extLst>
      <p:ext uri="{BB962C8B-B14F-4D97-AF65-F5344CB8AC3E}">
        <p14:creationId xmlns:p14="http://schemas.microsoft.com/office/powerpoint/2010/main" val="3423940594"/>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1841</TotalTime>
  <Words>1201</Words>
  <Application>Microsoft Macintosh PowerPoint</Application>
  <PresentationFormat>Widescreen</PresentationFormat>
  <Paragraphs>151</Paragraphs>
  <Slides>22</Slides>
  <Notes>3</Notes>
  <HiddenSlides>3</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Aptos</vt:lpstr>
      <vt:lpstr>Arial</vt:lpstr>
      <vt:lpstr>Arial Narrow</vt:lpstr>
      <vt:lpstr>Georgia</vt:lpstr>
      <vt:lpstr>Grandview Display</vt:lpstr>
      <vt:lpstr>Wingdings</vt:lpstr>
      <vt:lpstr>DashVTI</vt:lpstr>
      <vt:lpstr>Digitale Geräte verstehen Das EVAS-Prinzip und der Aufbau eines Computers</vt:lpstr>
      <vt:lpstr>Inhalte</vt:lpstr>
      <vt:lpstr>Zu meiner Person</vt:lpstr>
      <vt:lpstr>Zu Euch</vt:lpstr>
      <vt:lpstr>Welche digitalen Kompetenzen brauchen eure Schüler*innen?</vt:lpstr>
      <vt:lpstr>Kompetenzen in den Curricula von   Hessen &amp; Rheinland-Pfalz</vt:lpstr>
      <vt:lpstr>Was ist der Unterschied zwischen:</vt:lpstr>
      <vt:lpstr>Das EVA(S)-Prinzip</vt:lpstr>
      <vt:lpstr>EVA(S): E steht für Eingabe</vt:lpstr>
      <vt:lpstr>EVA(S): V steht für Verarbeitung</vt:lpstr>
      <vt:lpstr>EVA(S): A steht für Ausgabe</vt:lpstr>
      <vt:lpstr>EVA(S): S steht für Speicherung</vt:lpstr>
      <vt:lpstr>Komponenten eines digitalen Geräts</vt:lpstr>
      <vt:lpstr>Unsere Komponenten und das EVAS-Prinzip</vt:lpstr>
      <vt:lpstr>Fundamentale Komponenten </vt:lpstr>
      <vt:lpstr>Fundamentale Komponenten </vt:lpstr>
      <vt:lpstr>Peripherie-Geräte</vt:lpstr>
      <vt:lpstr>EVA(S)-Prinzip</vt:lpstr>
      <vt:lpstr>PowerPoint Presentation</vt:lpstr>
      <vt:lpstr>Weshalb nutzen wir  digitale Geräte?</vt:lpstr>
      <vt:lpstr>Diskussion/Brainstorming</vt:lpstr>
      <vt:lpstr>Wer mir noch bei meiner eigenen Forschung helfen mag…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33wta6dya2@goetheuniversitaet.onmicrosoft.com</dc:creator>
  <cp:lastModifiedBy>33wta6dya2@goetheuniversitaet.onmicrosoft.com</cp:lastModifiedBy>
  <cp:revision>25</cp:revision>
  <dcterms:created xsi:type="dcterms:W3CDTF">2024-10-28T14:40:19Z</dcterms:created>
  <dcterms:modified xsi:type="dcterms:W3CDTF">2025-11-12T08:54:05Z</dcterms:modified>
</cp:coreProperties>
</file>