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83" r:id="rId3"/>
    <p:sldId id="257" r:id="rId4"/>
    <p:sldId id="258" r:id="rId5"/>
    <p:sldId id="274" r:id="rId6"/>
    <p:sldId id="259" r:id="rId7"/>
    <p:sldId id="261" r:id="rId8"/>
    <p:sldId id="265" r:id="rId9"/>
    <p:sldId id="260" r:id="rId10"/>
    <p:sldId id="280" r:id="rId11"/>
    <p:sldId id="282" r:id="rId12"/>
    <p:sldId id="273" r:id="rId13"/>
    <p:sldId id="275" r:id="rId14"/>
    <p:sldId id="271" r:id="rId15"/>
    <p:sldId id="264" r:id="rId16"/>
    <p:sldId id="263" r:id="rId17"/>
    <p:sldId id="276" r:id="rId18"/>
    <p:sldId id="284" r:id="rId19"/>
    <p:sldId id="277" r:id="rId20"/>
    <p:sldId id="28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3" d="100"/>
          <a:sy n="103" d="100"/>
        </p:scale>
        <p:origin x="85"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de-DE"/>
              <a:t>Mastertitelformat bearbeiten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‹Nr.›</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de-DE"/>
              <a:t>Mastertitelformat bearbeiten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de-DE"/>
              <a:t>Mastertitelformat bearbeiten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abild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de-DE"/>
              <a:t>Mastertitelformat bearbeiten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de-DE"/>
              <a:t>Mastertitelformat bearbeiten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de-DE"/>
              <a:t>Mastertitelformat bearbeiten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de-DE"/>
              <a:t>Mastertitelformat bearbeiten</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de-DE"/>
              <a:t>Mastertitelformat bearbeiten</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ncho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5/23/2024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he.edumaps.de/17031/252691/761mq71am3" TargetMode="External"/><Relationship Id="rId2" Type="http://schemas.openxmlformats.org/officeDocument/2006/relationships/hyperlink" Target="https://he.edumaps.de/17037/213316/a534wg173h" TargetMode="External"/><Relationship Id="rId1" Type="http://schemas.openxmlformats.org/officeDocument/2006/relationships/slideLayout" Target="../slideLayouts/slideLayout2.xml"/><Relationship Id="rId4" Type="http://schemas.openxmlformats.org/officeDocument/2006/relationships/hyperlink" Target="https://he.edumaps.de/26523/206219/xbd18jnew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hurermodell.ch/"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41EFD0-462B-42E9-AC98-222B86CAAAF1}"/>
              </a:ext>
            </a:extLst>
          </p:cNvPr>
          <p:cNvSpPr>
            <a:spLocks noGrp="1"/>
          </p:cNvSpPr>
          <p:nvPr>
            <p:ph type="ctrTitle"/>
          </p:nvPr>
        </p:nvSpPr>
        <p:spPr>
          <a:xfrm>
            <a:off x="2692398" y="1449093"/>
            <a:ext cx="6815669" cy="2053524"/>
          </a:xfrm>
        </p:spPr>
        <p:txBody>
          <a:bodyPr/>
          <a:lstStyle/>
          <a:p>
            <a:r>
              <a:rPr lang="de-DE" sz="4400" dirty="0" smtClean="0">
                <a:latin typeface="Rockwell" panose="02060603020205020403" pitchFamily="18" charset="0"/>
                <a:ea typeface="Yu Gothic" panose="020B0400000000000000" pitchFamily="34" charset="-128"/>
              </a:rPr>
              <a:t>Teil </a:t>
            </a:r>
            <a:r>
              <a:rPr lang="de-DE" sz="4400" dirty="0" smtClean="0">
                <a:latin typeface="Rockwell" panose="02060603020205020403" pitchFamily="18" charset="0"/>
                <a:ea typeface="Yu Gothic" panose="020B0400000000000000" pitchFamily="34" charset="-128"/>
              </a:rPr>
              <a:t>A: </a:t>
            </a:r>
            <a:r>
              <a:rPr lang="de-DE" sz="4400" dirty="0" smtClean="0">
                <a:latin typeface="Rockwell" panose="02060603020205020403" pitchFamily="18" charset="0"/>
                <a:ea typeface="Yu Gothic" panose="020B0400000000000000" pitchFamily="34" charset="-128"/>
              </a:rPr>
              <a:t/>
            </a:r>
            <a:br>
              <a:rPr lang="de-DE" sz="4400" dirty="0" smtClean="0">
                <a:latin typeface="Rockwell" panose="02060603020205020403" pitchFamily="18" charset="0"/>
                <a:ea typeface="Yu Gothic" panose="020B0400000000000000" pitchFamily="34" charset="-128"/>
              </a:rPr>
            </a:br>
            <a:r>
              <a:rPr lang="de-DE" sz="4400" dirty="0" err="1" smtClean="0">
                <a:latin typeface="Rockwell" panose="02060603020205020403" pitchFamily="18" charset="0"/>
                <a:ea typeface="Yu Gothic" panose="020B0400000000000000" pitchFamily="34" charset="-128"/>
              </a:rPr>
              <a:t>Unlearn</a:t>
            </a:r>
            <a:r>
              <a:rPr lang="de-DE" sz="4400" dirty="0" smtClean="0">
                <a:latin typeface="Rockwell" panose="02060603020205020403" pitchFamily="18" charset="0"/>
                <a:ea typeface="Yu Gothic" panose="020B0400000000000000" pitchFamily="34" charset="-128"/>
              </a:rPr>
              <a:t> </a:t>
            </a:r>
            <a:r>
              <a:rPr lang="de-DE" sz="4400" dirty="0" err="1">
                <a:latin typeface="Rockwell" panose="02060603020205020403" pitchFamily="18" charset="0"/>
                <a:ea typeface="Yu Gothic" panose="020B0400000000000000" pitchFamily="34" charset="-128"/>
              </a:rPr>
              <a:t>school</a:t>
            </a:r>
            <a:r>
              <a:rPr lang="de-DE" sz="4400" dirty="0">
                <a:latin typeface="Rockwell" panose="02060603020205020403" pitchFamily="18" charset="0"/>
                <a:ea typeface="Yu Gothic" panose="020B0400000000000000" pitchFamily="34" charset="-128"/>
              </a:rPr>
              <a:t>! Vom EG zur „Belle Etage</a:t>
            </a:r>
            <a:r>
              <a:rPr lang="de-DE" sz="4400" dirty="0" smtClean="0">
                <a:latin typeface="Rockwell" panose="02060603020205020403" pitchFamily="18" charset="0"/>
                <a:ea typeface="Yu Gothic" panose="020B0400000000000000" pitchFamily="34" charset="-128"/>
              </a:rPr>
              <a:t>“ </a:t>
            </a:r>
            <a:endParaRPr lang="de-DE" sz="4400" dirty="0">
              <a:latin typeface="Rockwell" panose="02060603020205020403" pitchFamily="18" charset="0"/>
              <a:ea typeface="Yu Gothic" panose="020B0400000000000000" pitchFamily="34" charset="-128"/>
            </a:endParaRPr>
          </a:p>
        </p:txBody>
      </p:sp>
      <p:sp>
        <p:nvSpPr>
          <p:cNvPr id="3" name="Untertitel 2">
            <a:extLst>
              <a:ext uri="{FF2B5EF4-FFF2-40B4-BE49-F238E27FC236}">
                <a16:creationId xmlns:a16="http://schemas.microsoft.com/office/drawing/2014/main" id="{D811D01A-8CE9-4408-AC89-A663FC2A51A4}"/>
              </a:ext>
            </a:extLst>
          </p:cNvPr>
          <p:cNvSpPr>
            <a:spLocks noGrp="1"/>
          </p:cNvSpPr>
          <p:nvPr>
            <p:ph type="subTitle" idx="1"/>
          </p:nvPr>
        </p:nvSpPr>
        <p:spPr>
          <a:xfrm>
            <a:off x="2692398" y="3657597"/>
            <a:ext cx="6815669" cy="1673820"/>
          </a:xfrm>
        </p:spPr>
        <p:txBody>
          <a:bodyPr>
            <a:normAutofit/>
          </a:bodyPr>
          <a:lstStyle/>
          <a:p>
            <a:r>
              <a:rPr lang="de-DE" sz="1600" dirty="0">
                <a:latin typeface="Rockwell" panose="02060603020205020403" pitchFamily="18" charset="0"/>
              </a:rPr>
              <a:t>Eingeladene Personen:</a:t>
            </a:r>
          </a:p>
          <a:p>
            <a:r>
              <a:rPr lang="de-DE" dirty="0">
                <a:latin typeface="Rockwell" panose="02060603020205020403" pitchFamily="18" charset="0"/>
              </a:rPr>
              <a:t>Lucy</a:t>
            </a:r>
            <a:r>
              <a:rPr lang="de-DE">
                <a:latin typeface="Rockwell" panose="02060603020205020403" pitchFamily="18" charset="0"/>
              </a:rPr>
              <a:t>, </a:t>
            </a:r>
            <a:r>
              <a:rPr lang="de-DE" smtClean="0">
                <a:latin typeface="Rockwell" panose="02060603020205020403" pitchFamily="18" charset="0"/>
              </a:rPr>
              <a:t>Felix, (Julia), </a:t>
            </a:r>
            <a:r>
              <a:rPr lang="de-DE" dirty="0">
                <a:latin typeface="Rockwell" panose="02060603020205020403" pitchFamily="18" charset="0"/>
              </a:rPr>
              <a:t>Nina, Ioana, Karina, Yvonne, </a:t>
            </a:r>
            <a:r>
              <a:rPr lang="de-DE" dirty="0" smtClean="0">
                <a:latin typeface="Rockwell" panose="02060603020205020403" pitchFamily="18" charset="0"/>
              </a:rPr>
              <a:t>Nil, Britta</a:t>
            </a:r>
            <a:r>
              <a:rPr lang="de-DE" dirty="0">
                <a:latin typeface="Rockwell" panose="02060603020205020403" pitchFamily="18" charset="0"/>
              </a:rPr>
              <a:t>, Mehtap, Roxanne, Davide, Marc, </a:t>
            </a:r>
            <a:r>
              <a:rPr lang="de-DE" dirty="0" smtClean="0">
                <a:latin typeface="Rockwell" panose="02060603020205020403" pitchFamily="18" charset="0"/>
              </a:rPr>
              <a:t>Dela</a:t>
            </a:r>
          </a:p>
          <a:p>
            <a:r>
              <a:rPr lang="de-DE" dirty="0" smtClean="0">
                <a:latin typeface="Rockwell" panose="02060603020205020403" pitchFamily="18" charset="0"/>
              </a:rPr>
              <a:t>16.05.2024, 12.30-15.30 Uhr, Raum 0.06</a:t>
            </a:r>
            <a:endParaRPr lang="de-DE" dirty="0">
              <a:latin typeface="Rockwell" panose="02060603020205020403" pitchFamily="18" charset="0"/>
            </a:endParaRPr>
          </a:p>
          <a:p>
            <a:endParaRPr lang="de-DE" dirty="0"/>
          </a:p>
        </p:txBody>
      </p:sp>
    </p:spTree>
    <p:extLst>
      <p:ext uri="{BB962C8B-B14F-4D97-AF65-F5344CB8AC3E}">
        <p14:creationId xmlns:p14="http://schemas.microsoft.com/office/powerpoint/2010/main" val="3468489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smtClean="0">
                <a:latin typeface="Rockwell" panose="02060603020205020403" pitchFamily="18" charset="0"/>
              </a:rPr>
              <a:t>Offener Anfang</a:t>
            </a:r>
            <a:endParaRPr lang="de-DE" dirty="0">
              <a:latin typeface="Rockwell" panose="02060603020205020403" pitchFamily="18" charset="0"/>
            </a:endParaRPr>
          </a:p>
        </p:txBody>
      </p:sp>
      <p:sp>
        <p:nvSpPr>
          <p:cNvPr id="3" name="Untertitel 2"/>
          <p:cNvSpPr>
            <a:spLocks noGrp="1"/>
          </p:cNvSpPr>
          <p:nvPr>
            <p:ph type="subTitle" idx="1"/>
          </p:nvPr>
        </p:nvSpPr>
        <p:spPr/>
        <p:txBody>
          <a:bodyPr>
            <a:normAutofit lnSpcReduction="10000"/>
          </a:bodyPr>
          <a:lstStyle/>
          <a:p>
            <a:r>
              <a:rPr lang="de-DE" dirty="0" smtClean="0">
                <a:latin typeface="Rockwell" panose="02060603020205020403" pitchFamily="18" charset="0"/>
              </a:rPr>
              <a:t>Getränk </a:t>
            </a:r>
          </a:p>
          <a:p>
            <a:r>
              <a:rPr lang="de-DE" dirty="0" smtClean="0">
                <a:latin typeface="Rockwell" panose="02060603020205020403" pitchFamily="18" charset="0"/>
              </a:rPr>
              <a:t>Vorstellungsrunde</a:t>
            </a:r>
          </a:p>
          <a:p>
            <a:r>
              <a:rPr lang="de-DE" dirty="0" smtClean="0">
                <a:latin typeface="Rockwell" panose="02060603020205020403" pitchFamily="18" charset="0"/>
              </a:rPr>
              <a:t>Bilder anschauen</a:t>
            </a:r>
            <a:endParaRPr lang="de-DE" dirty="0">
              <a:latin typeface="Rockwell" panose="02060603020205020403" pitchFamily="18" charset="0"/>
            </a:endParaRPr>
          </a:p>
        </p:txBody>
      </p:sp>
    </p:spTree>
    <p:extLst>
      <p:ext uri="{BB962C8B-B14F-4D97-AF65-F5344CB8AC3E}">
        <p14:creationId xmlns:p14="http://schemas.microsoft.com/office/powerpoint/2010/main" val="2161888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7DE39A8-A744-48F8-A676-E406F3F8C869}"/>
              </a:ext>
            </a:extLst>
          </p:cNvPr>
          <p:cNvSpPr>
            <a:spLocks noGrp="1"/>
          </p:cNvSpPr>
          <p:nvPr>
            <p:ph type="title"/>
          </p:nvPr>
        </p:nvSpPr>
        <p:spPr/>
        <p:txBody>
          <a:bodyPr/>
          <a:lstStyle/>
          <a:p>
            <a:r>
              <a:rPr lang="de-DE" dirty="0">
                <a:latin typeface="Rockwell" panose="02060603020205020403" pitchFamily="18" charset="0"/>
              </a:rPr>
              <a:t>Ziele für das </a:t>
            </a:r>
            <a:r>
              <a:rPr lang="de-DE" dirty="0" err="1">
                <a:latin typeface="Rockwell" panose="02060603020205020403" pitchFamily="18" charset="0"/>
              </a:rPr>
              <a:t>EGstartend</a:t>
            </a:r>
            <a:r>
              <a:rPr lang="de-DE" dirty="0">
                <a:latin typeface="Rockwell" panose="02060603020205020403" pitchFamily="18" charset="0"/>
              </a:rPr>
              <a:t>…</a:t>
            </a:r>
          </a:p>
        </p:txBody>
      </p:sp>
      <p:sp>
        <p:nvSpPr>
          <p:cNvPr id="3" name="Inhaltsplatzhalter 2">
            <a:extLst>
              <a:ext uri="{FF2B5EF4-FFF2-40B4-BE49-F238E27FC236}">
                <a16:creationId xmlns:a16="http://schemas.microsoft.com/office/drawing/2014/main" id="{C8E6A3FC-C1DA-4B0F-93A6-BE2CB35E7C5A}"/>
              </a:ext>
            </a:extLst>
          </p:cNvPr>
          <p:cNvSpPr>
            <a:spLocks noGrp="1"/>
          </p:cNvSpPr>
          <p:nvPr>
            <p:ph idx="1"/>
          </p:nvPr>
        </p:nvSpPr>
        <p:spPr>
          <a:xfrm>
            <a:off x="1295401" y="2556932"/>
            <a:ext cx="9601196" cy="2698649"/>
          </a:xfrm>
        </p:spPr>
        <p:txBody>
          <a:bodyPr>
            <a:normAutofit/>
          </a:bodyPr>
          <a:lstStyle/>
          <a:p>
            <a:pPr marL="0" indent="0" algn="ctr">
              <a:buNone/>
            </a:pPr>
            <a:r>
              <a:rPr lang="de-DE" sz="2800" dirty="0">
                <a:latin typeface="Rockwell" panose="02060603020205020403" pitchFamily="18" charset="0"/>
              </a:rPr>
              <a:t>Das Raumkonzept im EG entspricht dem einer ganztägig arbeitenden Schule, in der die Angebote für die Kinder des multiprofessionellen Teams gleichberechtigt nebeneinander organisiert sind. Gemeinsames Arbeiten und Synergieeffekte sind als Ziele erwünscht. </a:t>
            </a:r>
          </a:p>
        </p:txBody>
      </p:sp>
    </p:spTree>
    <p:extLst>
      <p:ext uri="{BB962C8B-B14F-4D97-AF65-F5344CB8AC3E}">
        <p14:creationId xmlns:p14="http://schemas.microsoft.com/office/powerpoint/2010/main" val="938722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0AFBD3D-BF77-4C29-80F1-9D29725EEB31}"/>
              </a:ext>
            </a:extLst>
          </p:cNvPr>
          <p:cNvSpPr>
            <a:spLocks noGrp="1"/>
          </p:cNvSpPr>
          <p:nvPr>
            <p:ph type="title"/>
          </p:nvPr>
        </p:nvSpPr>
        <p:spPr/>
        <p:txBody>
          <a:bodyPr/>
          <a:lstStyle/>
          <a:p>
            <a:r>
              <a:rPr lang="de-DE" dirty="0">
                <a:latin typeface="Rockwell" panose="02060603020205020403" pitchFamily="18" charset="0"/>
              </a:rPr>
              <a:t>…auf drei Ebenen</a:t>
            </a:r>
          </a:p>
        </p:txBody>
      </p:sp>
      <p:sp>
        <p:nvSpPr>
          <p:cNvPr id="3" name="Inhaltsplatzhalter 2">
            <a:extLst>
              <a:ext uri="{FF2B5EF4-FFF2-40B4-BE49-F238E27FC236}">
                <a16:creationId xmlns:a16="http://schemas.microsoft.com/office/drawing/2014/main" id="{D60EAD44-5C96-4D2D-9AA3-1B8D01450285}"/>
              </a:ext>
            </a:extLst>
          </p:cNvPr>
          <p:cNvSpPr>
            <a:spLocks noGrp="1"/>
          </p:cNvSpPr>
          <p:nvPr>
            <p:ph idx="1"/>
          </p:nvPr>
        </p:nvSpPr>
        <p:spPr/>
        <p:txBody>
          <a:bodyPr>
            <a:normAutofit fontScale="92500" lnSpcReduction="20000"/>
          </a:bodyPr>
          <a:lstStyle/>
          <a:p>
            <a:pPr marL="457200" indent="-457200">
              <a:lnSpc>
                <a:spcPct val="150000"/>
              </a:lnSpc>
              <a:buAutoNum type="arabicPeriod"/>
            </a:pPr>
            <a:r>
              <a:rPr lang="de-DE" dirty="0">
                <a:latin typeface="Rockwell" panose="02060603020205020403" pitchFamily="18" charset="0"/>
              </a:rPr>
              <a:t>Die Räume sind so gestaltet, dass </a:t>
            </a:r>
            <a:r>
              <a:rPr lang="de-DE" u="sng" dirty="0">
                <a:latin typeface="Rockwell" panose="02060603020205020403" pitchFamily="18" charset="0"/>
              </a:rPr>
              <a:t>die Kinder </a:t>
            </a:r>
            <a:r>
              <a:rPr lang="de-DE" dirty="0">
                <a:latin typeface="Rockwell" panose="02060603020205020403" pitchFamily="18" charset="0"/>
              </a:rPr>
              <a:t>gut lernen können.</a:t>
            </a:r>
          </a:p>
          <a:p>
            <a:pPr marL="457200" indent="-457200">
              <a:lnSpc>
                <a:spcPct val="150000"/>
              </a:lnSpc>
              <a:buAutoNum type="arabicPeriod"/>
            </a:pPr>
            <a:r>
              <a:rPr lang="de-DE" dirty="0">
                <a:latin typeface="Rockwell" panose="02060603020205020403" pitchFamily="18" charset="0"/>
              </a:rPr>
              <a:t>Die Räume sind so gestaltet, dass </a:t>
            </a:r>
            <a:r>
              <a:rPr lang="de-DE" u="sng" dirty="0">
                <a:latin typeface="Rockwell" panose="02060603020205020403" pitchFamily="18" charset="0"/>
              </a:rPr>
              <a:t>die Erwachsenen </a:t>
            </a:r>
            <a:r>
              <a:rPr lang="de-DE" dirty="0">
                <a:latin typeface="Rockwell" panose="02060603020205020403" pitchFamily="18" charset="0"/>
              </a:rPr>
              <a:t>multiprofessionell gut zusammen arbeiteten können.</a:t>
            </a:r>
          </a:p>
          <a:p>
            <a:pPr marL="457200" indent="-457200">
              <a:lnSpc>
                <a:spcPct val="150000"/>
              </a:lnSpc>
              <a:buAutoNum type="arabicPeriod"/>
            </a:pPr>
            <a:r>
              <a:rPr lang="de-DE" dirty="0">
                <a:latin typeface="Rockwell" panose="02060603020205020403" pitchFamily="18" charset="0"/>
              </a:rPr>
              <a:t>Die Räume sind so gestaltet, dass </a:t>
            </a:r>
            <a:r>
              <a:rPr lang="de-DE" u="sng" dirty="0">
                <a:latin typeface="Rockwell" panose="02060603020205020403" pitchFamily="18" charset="0"/>
              </a:rPr>
              <a:t>jeder Erwachsene </a:t>
            </a:r>
            <a:r>
              <a:rPr lang="de-DE" dirty="0">
                <a:latin typeface="Rockwell" panose="02060603020205020403" pitchFamily="18" charset="0"/>
              </a:rPr>
              <a:t>an seinem Arbeitsplatz gut </a:t>
            </a:r>
            <a:r>
              <a:rPr lang="de-DE" dirty="0" smtClean="0">
                <a:latin typeface="Rockwell" panose="02060603020205020403" pitchFamily="18" charset="0"/>
              </a:rPr>
              <a:t>arbeiten und sich heimisch fühlen kann. </a:t>
            </a:r>
            <a:endParaRPr lang="de-DE" dirty="0">
              <a:latin typeface="Rockwell" panose="02060603020205020403" pitchFamily="18" charset="0"/>
            </a:endParaRPr>
          </a:p>
          <a:p>
            <a:pPr marL="0" indent="0">
              <a:lnSpc>
                <a:spcPct val="150000"/>
              </a:lnSpc>
              <a:buNone/>
            </a:pPr>
            <a:r>
              <a:rPr lang="de-DE" dirty="0">
                <a:latin typeface="Rockwell" panose="02060603020205020403" pitchFamily="18" charset="0"/>
              </a:rPr>
              <a:t>                                    =&gt; </a:t>
            </a:r>
            <a:r>
              <a:rPr lang="de-DE" sz="3000" dirty="0">
                <a:latin typeface="Rockwell" panose="02060603020205020403" pitchFamily="18" charset="0"/>
              </a:rPr>
              <a:t>Multiprofessionelle Räume</a:t>
            </a:r>
          </a:p>
        </p:txBody>
      </p:sp>
    </p:spTree>
    <p:extLst>
      <p:ext uri="{BB962C8B-B14F-4D97-AF65-F5344CB8AC3E}">
        <p14:creationId xmlns:p14="http://schemas.microsoft.com/office/powerpoint/2010/main" val="3459338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normAutofit fontScale="90000"/>
          </a:bodyPr>
          <a:lstStyle/>
          <a:p>
            <a:r>
              <a:rPr lang="de-DE" dirty="0" smtClean="0">
                <a:latin typeface="Rockwell" panose="02060603020205020403" pitchFamily="18" charset="0"/>
              </a:rPr>
              <a:t>Theoretischer Input: </a:t>
            </a:r>
            <a:br>
              <a:rPr lang="de-DE" dirty="0" smtClean="0">
                <a:latin typeface="Rockwell" panose="02060603020205020403" pitchFamily="18" charset="0"/>
              </a:rPr>
            </a:br>
            <a:r>
              <a:rPr lang="de-DE" dirty="0">
                <a:latin typeface="Rockwell" panose="02060603020205020403" pitchFamily="18" charset="0"/>
              </a:rPr>
              <a:t/>
            </a:r>
            <a:br>
              <a:rPr lang="de-DE" dirty="0">
                <a:latin typeface="Rockwell" panose="02060603020205020403" pitchFamily="18" charset="0"/>
              </a:rPr>
            </a:br>
            <a:r>
              <a:rPr lang="de-DE" dirty="0" smtClean="0">
                <a:latin typeface="Rockwell" panose="02060603020205020403" pitchFamily="18" charset="0"/>
              </a:rPr>
              <a:t>Churer Modell</a:t>
            </a:r>
            <a:endParaRPr lang="de-DE" dirty="0">
              <a:latin typeface="Rockwell" panose="02060603020205020403" pitchFamily="18" charset="0"/>
            </a:endParaRPr>
          </a:p>
        </p:txBody>
      </p:sp>
      <p:sp>
        <p:nvSpPr>
          <p:cNvPr id="5" name="Textplatzhalter 4"/>
          <p:cNvSpPr>
            <a:spLocks noGrp="1"/>
          </p:cNvSpPr>
          <p:nvPr>
            <p:ph type="body" idx="1"/>
          </p:nvPr>
        </p:nvSpPr>
        <p:spPr/>
        <p:txBody>
          <a:bodyPr>
            <a:normAutofit fontScale="92500" lnSpcReduction="20000"/>
          </a:bodyPr>
          <a:lstStyle/>
          <a:p>
            <a:r>
              <a:rPr lang="de-DE" dirty="0"/>
              <a:t>Loris </a:t>
            </a:r>
            <a:r>
              <a:rPr lang="de-DE" dirty="0" err="1"/>
              <a:t>Malaguzzi</a:t>
            </a:r>
            <a:r>
              <a:rPr lang="de-DE" dirty="0"/>
              <a:t>, Begründer der Reggio-Pädagogik, hat dazu den wichtigen Satz geprägt: „Die anderen Kinder sind der erste Pädagoge. Lehrer sind der zweite und </a:t>
            </a:r>
            <a:r>
              <a:rPr lang="de-DE" b="1" dirty="0"/>
              <a:t>der Raum ist der dritte Pädagoge</a:t>
            </a:r>
            <a:r>
              <a:rPr lang="de-DE" dirty="0"/>
              <a:t>. “</a:t>
            </a:r>
          </a:p>
        </p:txBody>
      </p:sp>
    </p:spTree>
    <p:extLst>
      <p:ext uri="{BB962C8B-B14F-4D97-AF65-F5344CB8AC3E}">
        <p14:creationId xmlns:p14="http://schemas.microsoft.com/office/powerpoint/2010/main" val="1476647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BF29C0-13F6-4070-942C-E940D9201D86}"/>
              </a:ext>
            </a:extLst>
          </p:cNvPr>
          <p:cNvSpPr>
            <a:spLocks noGrp="1"/>
          </p:cNvSpPr>
          <p:nvPr>
            <p:ph type="title"/>
          </p:nvPr>
        </p:nvSpPr>
        <p:spPr/>
        <p:txBody>
          <a:bodyPr>
            <a:normAutofit fontScale="90000"/>
          </a:bodyPr>
          <a:lstStyle/>
          <a:p>
            <a:r>
              <a:rPr lang="de-DE" dirty="0" smtClean="0">
                <a:latin typeface="Rockwell" panose="02060603020205020403" pitchFamily="18" charset="0"/>
              </a:rPr>
              <a:t>V: Churer </a:t>
            </a:r>
            <a:r>
              <a:rPr lang="de-DE" dirty="0">
                <a:latin typeface="Rockwell" panose="02060603020205020403" pitchFamily="18" charset="0"/>
              </a:rPr>
              <a:t>Modell </a:t>
            </a:r>
            <a:br>
              <a:rPr lang="de-DE" dirty="0">
                <a:latin typeface="Rockwell" panose="02060603020205020403" pitchFamily="18" charset="0"/>
              </a:rPr>
            </a:br>
            <a:r>
              <a:rPr lang="de-DE" dirty="0">
                <a:latin typeface="Rockwell" panose="02060603020205020403" pitchFamily="18" charset="0"/>
              </a:rPr>
              <a:t>orientiert sich am Kindergarten</a:t>
            </a:r>
          </a:p>
        </p:txBody>
      </p:sp>
      <p:sp>
        <p:nvSpPr>
          <p:cNvPr id="3" name="Inhaltsplatzhalter 2">
            <a:extLst>
              <a:ext uri="{FF2B5EF4-FFF2-40B4-BE49-F238E27FC236}">
                <a16:creationId xmlns:a16="http://schemas.microsoft.com/office/drawing/2014/main" id="{D202B4E2-D5EE-4EDA-91D4-BB1D34E57957}"/>
              </a:ext>
            </a:extLst>
          </p:cNvPr>
          <p:cNvSpPr>
            <a:spLocks noGrp="1"/>
          </p:cNvSpPr>
          <p:nvPr>
            <p:ph idx="1"/>
          </p:nvPr>
        </p:nvSpPr>
        <p:spPr/>
        <p:txBody>
          <a:bodyPr>
            <a:normAutofit fontScale="92500" lnSpcReduction="20000"/>
          </a:bodyPr>
          <a:lstStyle/>
          <a:p>
            <a:r>
              <a:rPr lang="de-DE" dirty="0"/>
              <a:t>Das Churer Modell basiert auf der Unterrichtsanlage (Binnendifferenzierung; produktiver Umgang mit Heterogenität; Maßnahmen, die die unterschiedlichen Kompetenzen der Kinder bestmöglich zu berücksichtigen) des Kindergartens. Er stellt eine Lernumgebung für den Erwerb sozialer Kompetenzen und grundlegender Fähigkeiten und Fertigkeiten bereit:  Elemente geführten Unterrichts stehen dem Freispiel gegenüber. Beim Übertritt in die 1. Klasse müssen sich die Kinder an den neuen Unterricht der Grundschule gewöhnen. </a:t>
            </a:r>
            <a:r>
              <a:rPr lang="de-DE" u="sng" dirty="0"/>
              <a:t>Die vertraute Organisationsform können sie dort nicht mehr erkennen und stehen neuen Anforderungen gegenüber, denen sie nun genügen müssen.</a:t>
            </a:r>
            <a:r>
              <a:rPr lang="de-DE" dirty="0"/>
              <a:t> Meist sind die Voraussetzungen der Lernenden zu unterschiedlich, damit alle gleich gut damit zurechtkommen. </a:t>
            </a:r>
            <a:r>
              <a:rPr lang="de-DE" u="sng" dirty="0"/>
              <a:t>Dies wurde jahrelang als Problem der Lernenden betrachtet und nicht des Systems. </a:t>
            </a:r>
            <a:r>
              <a:rPr lang="de-DE" dirty="0"/>
              <a:t>Das Churer Modell verändert durch seine 4 Elemente die Unterrichtsanlage.</a:t>
            </a:r>
          </a:p>
        </p:txBody>
      </p:sp>
    </p:spTree>
    <p:extLst>
      <p:ext uri="{BB962C8B-B14F-4D97-AF65-F5344CB8AC3E}">
        <p14:creationId xmlns:p14="http://schemas.microsoft.com/office/powerpoint/2010/main" val="278930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751F9018-EA7B-4423-B605-CB525694E248}"/>
              </a:ext>
            </a:extLst>
          </p:cNvPr>
          <p:cNvSpPr/>
          <p:nvPr/>
        </p:nvSpPr>
        <p:spPr>
          <a:xfrm>
            <a:off x="1331649" y="1225118"/>
            <a:ext cx="9445841" cy="4770537"/>
          </a:xfrm>
          <a:prstGeom prst="rect">
            <a:avLst/>
          </a:prstGeom>
        </p:spPr>
        <p:txBody>
          <a:bodyPr wrap="square">
            <a:spAutoFit/>
          </a:bodyPr>
          <a:lstStyle/>
          <a:p>
            <a:r>
              <a:rPr lang="de-DE" sz="2800" u="sng" dirty="0">
                <a:solidFill>
                  <a:srgbClr val="000000"/>
                </a:solidFill>
                <a:latin typeface="Rockwell" panose="02060603020205020403" pitchFamily="18" charset="0"/>
              </a:rPr>
              <a:t>Folgende 4 Elemente prägen das Churer Modell:</a:t>
            </a:r>
          </a:p>
          <a:p>
            <a:endParaRPr lang="de-DE" dirty="0">
              <a:solidFill>
                <a:srgbClr val="000000"/>
              </a:solidFill>
              <a:latin typeface="Rockwell" panose="02060603020205020403" pitchFamily="18" charset="0"/>
            </a:endParaRPr>
          </a:p>
          <a:p>
            <a:endParaRPr lang="de-DE" dirty="0">
              <a:solidFill>
                <a:srgbClr val="000000"/>
              </a:solidFill>
              <a:latin typeface="Rockwell" panose="02060603020205020403" pitchFamily="18" charset="0"/>
            </a:endParaRPr>
          </a:p>
          <a:p>
            <a:endParaRPr lang="de-DE" dirty="0">
              <a:solidFill>
                <a:srgbClr val="000000"/>
              </a:solidFill>
              <a:latin typeface="Rockwell" panose="02060603020205020403" pitchFamily="18" charset="0"/>
            </a:endParaRPr>
          </a:p>
          <a:p>
            <a:r>
              <a:rPr lang="de-DE" sz="2400" dirty="0">
                <a:solidFill>
                  <a:srgbClr val="000000"/>
                </a:solidFill>
                <a:latin typeface="Rockwell" panose="02060603020205020403" pitchFamily="18" charset="0"/>
              </a:rPr>
              <a:t>- </a:t>
            </a:r>
            <a:r>
              <a:rPr lang="de-DE" sz="2400" b="1" dirty="0">
                <a:solidFill>
                  <a:srgbClr val="000000"/>
                </a:solidFill>
                <a:latin typeface="Rockwell" panose="02060603020205020403" pitchFamily="18" charset="0"/>
              </a:rPr>
              <a:t>Gestaltung der Schulzimmer</a:t>
            </a:r>
          </a:p>
          <a:p>
            <a:endParaRPr lang="de-DE" sz="2400" dirty="0"/>
          </a:p>
          <a:p>
            <a:r>
              <a:rPr lang="de-DE" sz="2400" dirty="0">
                <a:solidFill>
                  <a:srgbClr val="000000"/>
                </a:solidFill>
                <a:latin typeface="Rockwell" panose="02060603020205020403" pitchFamily="18" charset="0"/>
              </a:rPr>
              <a:t>- Inputs im Kreis</a:t>
            </a:r>
          </a:p>
          <a:p>
            <a:endParaRPr lang="de-DE" sz="2400" dirty="0">
              <a:solidFill>
                <a:srgbClr val="000000"/>
              </a:solidFill>
              <a:latin typeface="Rockwell" panose="02060603020205020403" pitchFamily="18" charset="0"/>
            </a:endParaRPr>
          </a:p>
          <a:p>
            <a:r>
              <a:rPr lang="de-DE" sz="2400" dirty="0">
                <a:solidFill>
                  <a:srgbClr val="000000"/>
                </a:solidFill>
                <a:latin typeface="Rockwell" panose="02060603020205020403" pitchFamily="18" charset="0"/>
              </a:rPr>
              <a:t>- Lernen mit </a:t>
            </a:r>
            <a:r>
              <a:rPr lang="de-DE" sz="2400" dirty="0" smtClean="0">
                <a:solidFill>
                  <a:srgbClr val="000000"/>
                </a:solidFill>
                <a:latin typeface="Rockwell" panose="02060603020205020403" pitchFamily="18" charset="0"/>
              </a:rPr>
              <a:t>Lernaufgaben / Lernlandkarten</a:t>
            </a:r>
            <a:endParaRPr lang="de-DE" sz="2400" dirty="0">
              <a:solidFill>
                <a:srgbClr val="000000"/>
              </a:solidFill>
              <a:latin typeface="Rockwell" panose="02060603020205020403" pitchFamily="18" charset="0"/>
            </a:endParaRPr>
          </a:p>
          <a:p>
            <a:endParaRPr lang="de-DE" sz="2400" dirty="0">
              <a:solidFill>
                <a:srgbClr val="000000"/>
              </a:solidFill>
              <a:latin typeface="Rockwell" panose="02060603020205020403" pitchFamily="18" charset="0"/>
            </a:endParaRPr>
          </a:p>
          <a:p>
            <a:r>
              <a:rPr lang="de-DE" sz="2400" dirty="0">
                <a:solidFill>
                  <a:srgbClr val="000000"/>
                </a:solidFill>
                <a:latin typeface="Rockwell" panose="02060603020205020403" pitchFamily="18" charset="0"/>
              </a:rPr>
              <a:t>- </a:t>
            </a:r>
            <a:r>
              <a:rPr lang="de-DE" sz="2400" b="1" dirty="0">
                <a:solidFill>
                  <a:srgbClr val="000000"/>
                </a:solidFill>
                <a:latin typeface="Rockwell" panose="02060603020205020403" pitchFamily="18" charset="0"/>
              </a:rPr>
              <a:t>Freie Wahl des Arbeitsplatzes und des Lernpartners</a:t>
            </a:r>
          </a:p>
          <a:p>
            <a:endParaRPr lang="de-DE" b="0" i="0" dirty="0">
              <a:solidFill>
                <a:srgbClr val="000000"/>
              </a:solidFill>
              <a:effectLst/>
              <a:latin typeface="Rockwell" panose="02060603020205020403" pitchFamily="18" charset="0"/>
            </a:endParaRPr>
          </a:p>
          <a:p>
            <a:endParaRPr lang="de-DE" b="0" i="0" dirty="0">
              <a:solidFill>
                <a:srgbClr val="000000"/>
              </a:solidFill>
              <a:effectLst/>
              <a:latin typeface="Rockwell" panose="02060603020205020403" pitchFamily="18" charset="0"/>
            </a:endParaRPr>
          </a:p>
          <a:p>
            <a:endParaRPr lang="de-DE" b="0" i="0" dirty="0">
              <a:solidFill>
                <a:srgbClr val="000000"/>
              </a:solidFill>
              <a:effectLst/>
              <a:latin typeface="Open Sans"/>
            </a:endParaRPr>
          </a:p>
        </p:txBody>
      </p:sp>
    </p:spTree>
    <p:extLst>
      <p:ext uri="{BB962C8B-B14F-4D97-AF65-F5344CB8AC3E}">
        <p14:creationId xmlns:p14="http://schemas.microsoft.com/office/powerpoint/2010/main" val="3453751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CE34B1-7A58-46C6-97CC-02DE7B516D4C}"/>
              </a:ext>
            </a:extLst>
          </p:cNvPr>
          <p:cNvSpPr>
            <a:spLocks noGrp="1"/>
          </p:cNvSpPr>
          <p:nvPr>
            <p:ph type="title"/>
          </p:nvPr>
        </p:nvSpPr>
        <p:spPr/>
        <p:txBody>
          <a:bodyPr>
            <a:normAutofit/>
          </a:bodyPr>
          <a:lstStyle/>
          <a:p>
            <a:r>
              <a:rPr lang="de-DE" dirty="0" smtClean="0">
                <a:solidFill>
                  <a:srgbClr val="000000"/>
                </a:solidFill>
                <a:latin typeface="Rockwell" panose="02060603020205020403" pitchFamily="18" charset="0"/>
              </a:rPr>
              <a:t>V: Gestaltung </a:t>
            </a:r>
            <a:r>
              <a:rPr lang="de-DE" dirty="0">
                <a:solidFill>
                  <a:srgbClr val="000000"/>
                </a:solidFill>
                <a:latin typeface="Rockwell" panose="02060603020205020403" pitchFamily="18" charset="0"/>
              </a:rPr>
              <a:t>des Schulzimmers</a:t>
            </a:r>
            <a:endParaRPr lang="de-DE" dirty="0">
              <a:latin typeface="Rockwell" panose="02060603020205020403" pitchFamily="18" charset="0"/>
            </a:endParaRPr>
          </a:p>
        </p:txBody>
      </p:sp>
      <p:sp>
        <p:nvSpPr>
          <p:cNvPr id="3" name="Inhaltsplatzhalter 2">
            <a:extLst>
              <a:ext uri="{FF2B5EF4-FFF2-40B4-BE49-F238E27FC236}">
                <a16:creationId xmlns:a16="http://schemas.microsoft.com/office/drawing/2014/main" id="{018AE56B-C3DC-4DB3-8DBE-F2208E0BA6E2}"/>
              </a:ext>
            </a:extLst>
          </p:cNvPr>
          <p:cNvSpPr>
            <a:spLocks noGrp="1"/>
          </p:cNvSpPr>
          <p:nvPr>
            <p:ph idx="1"/>
          </p:nvPr>
        </p:nvSpPr>
        <p:spPr>
          <a:xfrm>
            <a:off x="1295401" y="2347993"/>
            <a:ext cx="9601196" cy="3527875"/>
          </a:xfrm>
        </p:spPr>
        <p:txBody>
          <a:bodyPr>
            <a:normAutofit fontScale="62500" lnSpcReduction="20000"/>
          </a:bodyPr>
          <a:lstStyle/>
          <a:p>
            <a:pPr marL="0" indent="0">
              <a:buNone/>
            </a:pPr>
            <a:r>
              <a:rPr lang="de-DE" sz="2900" dirty="0" smtClean="0"/>
              <a:t>Das </a:t>
            </a:r>
            <a:r>
              <a:rPr lang="de-DE" sz="2900" dirty="0"/>
              <a:t>Schulzimmer wird zur Lernlandschaft mit unterschiedlichen Arbeitsplätzen. Die Wandtafel ist nicht mehr der zentrale Ort im Schulzimmer. Die Schülerinnen und Schüler können den Arbeitsplatz selber wählen. Gemeinschaftliche Aktivitäten stellen einen wichtigen Ausgleich zur Individualisierung dar</a:t>
            </a:r>
            <a:r>
              <a:rPr lang="de-DE" sz="2900" dirty="0" smtClean="0"/>
              <a:t>.</a:t>
            </a:r>
          </a:p>
          <a:p>
            <a:pPr marL="0" indent="0">
              <a:buNone/>
            </a:pPr>
            <a:endParaRPr lang="de-DE" dirty="0" smtClean="0">
              <a:latin typeface="Rockwell" panose="02060603020205020403" pitchFamily="18" charset="0"/>
            </a:endParaRPr>
          </a:p>
          <a:p>
            <a:pPr marL="0" indent="0">
              <a:buNone/>
            </a:pPr>
            <a:r>
              <a:rPr lang="de-DE" dirty="0" smtClean="0">
                <a:latin typeface="Rockwell" panose="02060603020205020403" pitchFamily="18" charset="0"/>
              </a:rPr>
              <a:t>Es </a:t>
            </a:r>
            <a:r>
              <a:rPr lang="de-DE" dirty="0">
                <a:latin typeface="Rockwell" panose="02060603020205020403" pitchFamily="18" charset="0"/>
              </a:rPr>
              <a:t>werden Arbeitsplätze eingerichtet, die verschiedenen Bedürfnissen gerecht werden: </a:t>
            </a:r>
          </a:p>
          <a:p>
            <a:pPr marL="0" indent="0">
              <a:buNone/>
            </a:pPr>
            <a:r>
              <a:rPr lang="de-DE" dirty="0" smtClean="0">
                <a:latin typeface="Rockwell" panose="02060603020205020403" pitchFamily="18" charset="0"/>
              </a:rPr>
              <a:t>Plätze </a:t>
            </a:r>
            <a:r>
              <a:rPr lang="de-DE" dirty="0">
                <a:latin typeface="Rockwell" panose="02060603020205020403" pitchFamily="18" charset="0"/>
              </a:rPr>
              <a:t>für </a:t>
            </a:r>
          </a:p>
          <a:p>
            <a:pPr>
              <a:buFontTx/>
              <a:buChar char="-"/>
            </a:pPr>
            <a:r>
              <a:rPr lang="de-DE" dirty="0">
                <a:latin typeface="Rockwell" panose="02060603020205020403" pitchFamily="18" charset="0"/>
              </a:rPr>
              <a:t>Partnerarbeit</a:t>
            </a:r>
          </a:p>
          <a:p>
            <a:pPr>
              <a:buFontTx/>
              <a:buChar char="-"/>
            </a:pPr>
            <a:r>
              <a:rPr lang="de-DE" dirty="0">
                <a:latin typeface="Rockwell" panose="02060603020205020403" pitchFamily="18" charset="0"/>
              </a:rPr>
              <a:t>Gruppenarbeit</a:t>
            </a:r>
          </a:p>
          <a:p>
            <a:pPr>
              <a:buFontTx/>
              <a:buChar char="-"/>
            </a:pPr>
            <a:r>
              <a:rPr lang="de-DE" dirty="0">
                <a:latin typeface="Rockwell" panose="02060603020205020403" pitchFamily="18" charset="0"/>
              </a:rPr>
              <a:t>konzentrierte Einzelarbeit</a:t>
            </a:r>
          </a:p>
          <a:p>
            <a:pPr>
              <a:buFontTx/>
              <a:buChar char="-"/>
            </a:pPr>
            <a:r>
              <a:rPr lang="de-DE" dirty="0" smtClean="0">
                <a:latin typeface="Rockwell" panose="02060603020205020403" pitchFamily="18" charset="0"/>
              </a:rPr>
              <a:t>Stehpulte, Knietabletts</a:t>
            </a:r>
            <a:endParaRPr lang="de-DE" dirty="0">
              <a:latin typeface="Rockwell" panose="02060603020205020403" pitchFamily="18" charset="0"/>
            </a:endParaRPr>
          </a:p>
          <a:p>
            <a:pPr>
              <a:buFont typeface="Symbol" panose="05050102010706020507" pitchFamily="18" charset="2"/>
              <a:buChar char="Þ"/>
            </a:pPr>
            <a:r>
              <a:rPr lang="de-DE" dirty="0">
                <a:latin typeface="Rockwell" panose="02060603020205020403" pitchFamily="18" charset="0"/>
              </a:rPr>
              <a:t>ein gesundes und variantenreiches </a:t>
            </a:r>
            <a:r>
              <a:rPr lang="de-DE" dirty="0" smtClean="0">
                <a:latin typeface="Rockwell" panose="02060603020205020403" pitchFamily="18" charset="0"/>
              </a:rPr>
              <a:t>Sitzen</a:t>
            </a:r>
          </a:p>
          <a:p>
            <a:pPr>
              <a:buFont typeface="Symbol" panose="05050102010706020507" pitchFamily="18" charset="2"/>
              <a:buChar char="Þ"/>
            </a:pPr>
            <a:endParaRPr lang="de-DE" dirty="0" smtClean="0">
              <a:latin typeface="Rockwell" panose="02060603020205020403" pitchFamily="18" charset="0"/>
            </a:endParaRPr>
          </a:p>
          <a:p>
            <a:pPr>
              <a:buFont typeface="Symbol" panose="05050102010706020507" pitchFamily="18" charset="2"/>
              <a:buChar char="Þ"/>
            </a:pPr>
            <a:endParaRPr lang="de-DE" dirty="0">
              <a:latin typeface="Rockwell" panose="02060603020205020403" pitchFamily="18" charset="0"/>
            </a:endParaRPr>
          </a:p>
          <a:p>
            <a:pPr marL="0" indent="0">
              <a:buNone/>
            </a:pPr>
            <a:endParaRPr lang="de-DE" dirty="0">
              <a:latin typeface="Rockwell" panose="02060603020205020403" pitchFamily="18" charset="0"/>
            </a:endParaRPr>
          </a:p>
          <a:p>
            <a:endParaRPr lang="de-DE" dirty="0"/>
          </a:p>
        </p:txBody>
      </p:sp>
    </p:spTree>
    <p:extLst>
      <p:ext uri="{BB962C8B-B14F-4D97-AF65-F5344CB8AC3E}">
        <p14:creationId xmlns:p14="http://schemas.microsoft.com/office/powerpoint/2010/main" val="1649934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8FC036AF-8F24-48EA-9B7B-0A2039991100}"/>
              </a:ext>
            </a:extLst>
          </p:cNvPr>
          <p:cNvPicPr>
            <a:picLocks noChangeAspect="1"/>
          </p:cNvPicPr>
          <p:nvPr/>
        </p:nvPicPr>
        <p:blipFill>
          <a:blip r:embed="rId2"/>
          <a:stretch>
            <a:fillRect/>
          </a:stretch>
        </p:blipFill>
        <p:spPr>
          <a:xfrm>
            <a:off x="3056431" y="2331451"/>
            <a:ext cx="5083114" cy="3356315"/>
          </a:xfrm>
          <a:prstGeom prst="rect">
            <a:avLst/>
          </a:prstGeom>
        </p:spPr>
      </p:pic>
      <p:sp>
        <p:nvSpPr>
          <p:cNvPr id="4" name="Titel 1">
            <a:extLst>
              <a:ext uri="{FF2B5EF4-FFF2-40B4-BE49-F238E27FC236}">
                <a16:creationId xmlns:a16="http://schemas.microsoft.com/office/drawing/2014/main" id="{07CE34B1-7A58-46C6-97CC-02DE7B516D4C}"/>
              </a:ext>
            </a:extLst>
          </p:cNvPr>
          <p:cNvSpPr txBox="1">
            <a:spLocks/>
          </p:cNvSpPr>
          <p:nvPr/>
        </p:nvSpPr>
        <p:spPr>
          <a:xfrm>
            <a:off x="1295402" y="982132"/>
            <a:ext cx="9601196" cy="1303867"/>
          </a:xfrm>
          <a:prstGeom prst="rect">
            <a:avLst/>
          </a:prstGeom>
        </p:spPr>
        <p:txBody>
          <a:bodyPr>
            <a:normAutofit/>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de-DE" smtClean="0">
                <a:solidFill>
                  <a:srgbClr val="000000"/>
                </a:solidFill>
                <a:latin typeface="Rockwell" panose="02060603020205020403" pitchFamily="18" charset="0"/>
              </a:rPr>
              <a:t>Gestaltung des Schulzimmers</a:t>
            </a:r>
            <a:endParaRPr lang="de-DE" dirty="0">
              <a:latin typeface="Rockwell" panose="02060603020205020403" pitchFamily="18" charset="0"/>
            </a:endParaRPr>
          </a:p>
        </p:txBody>
      </p:sp>
    </p:spTree>
    <p:extLst>
      <p:ext uri="{BB962C8B-B14F-4D97-AF65-F5344CB8AC3E}">
        <p14:creationId xmlns:p14="http://schemas.microsoft.com/office/powerpoint/2010/main" val="2449156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CE34B1-7A58-46C6-97CC-02DE7B516D4C}"/>
              </a:ext>
            </a:extLst>
          </p:cNvPr>
          <p:cNvSpPr>
            <a:spLocks noGrp="1"/>
          </p:cNvSpPr>
          <p:nvPr>
            <p:ph type="title"/>
          </p:nvPr>
        </p:nvSpPr>
        <p:spPr/>
        <p:txBody>
          <a:bodyPr>
            <a:normAutofit/>
          </a:bodyPr>
          <a:lstStyle/>
          <a:p>
            <a:r>
              <a:rPr lang="de-DE" dirty="0" smtClean="0">
                <a:solidFill>
                  <a:srgbClr val="000000"/>
                </a:solidFill>
                <a:latin typeface="Rockwell" panose="02060603020205020403" pitchFamily="18" charset="0"/>
              </a:rPr>
              <a:t>Inputs </a:t>
            </a:r>
            <a:r>
              <a:rPr lang="de-DE" dirty="0">
                <a:solidFill>
                  <a:srgbClr val="000000"/>
                </a:solidFill>
                <a:latin typeface="Rockwell" panose="02060603020205020403" pitchFamily="18" charset="0"/>
              </a:rPr>
              <a:t>im Kreis</a:t>
            </a:r>
          </a:p>
        </p:txBody>
      </p:sp>
      <p:sp>
        <p:nvSpPr>
          <p:cNvPr id="3" name="Inhaltsplatzhalter 2">
            <a:extLst>
              <a:ext uri="{FF2B5EF4-FFF2-40B4-BE49-F238E27FC236}">
                <a16:creationId xmlns:a16="http://schemas.microsoft.com/office/drawing/2014/main" id="{018AE56B-C3DC-4DB3-8DBE-F2208E0BA6E2}"/>
              </a:ext>
            </a:extLst>
          </p:cNvPr>
          <p:cNvSpPr>
            <a:spLocks noGrp="1"/>
          </p:cNvSpPr>
          <p:nvPr>
            <p:ph idx="1"/>
          </p:nvPr>
        </p:nvSpPr>
        <p:spPr>
          <a:xfrm>
            <a:off x="1295401" y="2347993"/>
            <a:ext cx="9601196" cy="2557221"/>
          </a:xfrm>
        </p:spPr>
        <p:txBody>
          <a:bodyPr>
            <a:normAutofit/>
          </a:bodyPr>
          <a:lstStyle/>
          <a:p>
            <a:pPr marL="0" indent="0">
              <a:buNone/>
            </a:pPr>
            <a:endParaRPr lang="de-DE" dirty="0" smtClean="0">
              <a:latin typeface="Rockwell" panose="02060603020205020403" pitchFamily="18" charset="0"/>
            </a:endParaRPr>
          </a:p>
          <a:p>
            <a:pPr>
              <a:buFontTx/>
              <a:buChar char="-"/>
            </a:pPr>
            <a:r>
              <a:rPr lang="de-DE" dirty="0" smtClean="0">
                <a:latin typeface="Rockwell" panose="02060603020205020403" pitchFamily="18" charset="0"/>
              </a:rPr>
              <a:t>Einführungen finden im gemeinsamen Kreis statt. </a:t>
            </a:r>
            <a:r>
              <a:rPr lang="de-DE" dirty="0" smtClean="0"/>
              <a:t>Hier </a:t>
            </a:r>
            <a:r>
              <a:rPr lang="de-DE" dirty="0"/>
              <a:t>geschehen Einführungen, Wiederholungen und Vertiefungen. </a:t>
            </a:r>
            <a:endParaRPr lang="de-DE" dirty="0" smtClean="0"/>
          </a:p>
          <a:p>
            <a:pPr marL="0" indent="0">
              <a:buNone/>
            </a:pPr>
            <a:endParaRPr lang="de-DE" dirty="0">
              <a:latin typeface="Rockwell" panose="02060603020205020403" pitchFamily="18" charset="0"/>
            </a:endParaRPr>
          </a:p>
        </p:txBody>
      </p:sp>
    </p:spTree>
    <p:extLst>
      <p:ext uri="{BB962C8B-B14F-4D97-AF65-F5344CB8AC3E}">
        <p14:creationId xmlns:p14="http://schemas.microsoft.com/office/powerpoint/2010/main" val="2302370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CE34B1-7A58-46C6-97CC-02DE7B516D4C}"/>
              </a:ext>
            </a:extLst>
          </p:cNvPr>
          <p:cNvSpPr>
            <a:spLocks noGrp="1"/>
          </p:cNvSpPr>
          <p:nvPr>
            <p:ph type="title"/>
          </p:nvPr>
        </p:nvSpPr>
        <p:spPr/>
        <p:txBody>
          <a:bodyPr>
            <a:normAutofit/>
          </a:bodyPr>
          <a:lstStyle/>
          <a:p>
            <a:r>
              <a:rPr lang="de-DE" dirty="0">
                <a:solidFill>
                  <a:srgbClr val="000000"/>
                </a:solidFill>
                <a:latin typeface="Rockwell" panose="02060603020205020403" pitchFamily="18" charset="0"/>
              </a:rPr>
              <a:t>Lernen mit </a:t>
            </a:r>
            <a:r>
              <a:rPr lang="de-DE" dirty="0" smtClean="0">
                <a:solidFill>
                  <a:srgbClr val="000000"/>
                </a:solidFill>
                <a:latin typeface="Rockwell" panose="02060603020205020403" pitchFamily="18" charset="0"/>
              </a:rPr>
              <a:t>Lernlandkarten</a:t>
            </a:r>
            <a:endParaRPr lang="de-DE" dirty="0">
              <a:solidFill>
                <a:srgbClr val="000000"/>
              </a:solidFill>
              <a:latin typeface="Rockwell" panose="02060603020205020403" pitchFamily="18" charset="0"/>
            </a:endParaRPr>
          </a:p>
        </p:txBody>
      </p:sp>
      <p:sp>
        <p:nvSpPr>
          <p:cNvPr id="3" name="Inhaltsplatzhalter 2">
            <a:extLst>
              <a:ext uri="{FF2B5EF4-FFF2-40B4-BE49-F238E27FC236}">
                <a16:creationId xmlns:a16="http://schemas.microsoft.com/office/drawing/2014/main" id="{018AE56B-C3DC-4DB3-8DBE-F2208E0BA6E2}"/>
              </a:ext>
            </a:extLst>
          </p:cNvPr>
          <p:cNvSpPr>
            <a:spLocks noGrp="1"/>
          </p:cNvSpPr>
          <p:nvPr>
            <p:ph idx="1"/>
          </p:nvPr>
        </p:nvSpPr>
        <p:spPr>
          <a:xfrm>
            <a:off x="1295401" y="2007031"/>
            <a:ext cx="9601196" cy="3804833"/>
          </a:xfrm>
        </p:spPr>
        <p:txBody>
          <a:bodyPr>
            <a:normAutofit/>
          </a:bodyPr>
          <a:lstStyle/>
          <a:p>
            <a:pPr marL="0" indent="0">
              <a:buNone/>
            </a:pPr>
            <a:endParaRPr lang="de-DE" dirty="0">
              <a:latin typeface="Rockwell" panose="02060603020205020403" pitchFamily="18" charset="0"/>
            </a:endParaRPr>
          </a:p>
          <a:p>
            <a:pPr marL="0" indent="0">
              <a:buNone/>
            </a:pPr>
            <a:r>
              <a:rPr lang="de-DE" sz="2000" dirty="0" smtClean="0">
                <a:latin typeface="Rockwell" panose="02060603020205020403" pitchFamily="18" charset="0"/>
              </a:rPr>
              <a:t>- Die Schülerinnen und Schüler haben ihre </a:t>
            </a:r>
            <a:r>
              <a:rPr lang="de-DE" sz="2000" dirty="0">
                <a:latin typeface="Rockwell" panose="02060603020205020403" pitchFamily="18" charset="0"/>
              </a:rPr>
              <a:t>A</a:t>
            </a:r>
            <a:r>
              <a:rPr lang="de-DE" sz="2000" dirty="0" smtClean="0">
                <a:latin typeface="Rockwell" panose="02060603020205020403" pitchFamily="18" charset="0"/>
              </a:rPr>
              <a:t>ufgaben in einem Arbeitsplan</a:t>
            </a:r>
            <a:r>
              <a:rPr lang="de-DE" sz="2000" dirty="0">
                <a:latin typeface="Rockwell" panose="02060603020205020403" pitchFamily="18" charset="0"/>
              </a:rPr>
              <a:t> </a:t>
            </a:r>
            <a:r>
              <a:rPr lang="de-DE" sz="2000" dirty="0" smtClean="0">
                <a:latin typeface="Rockwell" panose="02060603020205020403" pitchFamily="18" charset="0"/>
              </a:rPr>
              <a:t>der Lernlandkarten für Deutsch und Mathematik: </a:t>
            </a:r>
          </a:p>
          <a:p>
            <a:pPr>
              <a:buFontTx/>
              <a:buChar char="-"/>
            </a:pPr>
            <a:r>
              <a:rPr lang="de-DE" dirty="0">
                <a:hlinkClick r:id="rId2"/>
              </a:rPr>
              <a:t>Lernlandkarte DEUTSCH </a:t>
            </a:r>
            <a:r>
              <a:rPr lang="de-DE" dirty="0" smtClean="0">
                <a:hlinkClick r:id="rId2"/>
              </a:rPr>
              <a:t>– </a:t>
            </a:r>
            <a:r>
              <a:rPr lang="de-DE" dirty="0" err="1" smtClean="0">
                <a:hlinkClick r:id="rId2"/>
              </a:rPr>
              <a:t>Edumaps</a:t>
            </a:r>
            <a:endParaRPr lang="de-DE" dirty="0" smtClean="0"/>
          </a:p>
          <a:p>
            <a:pPr>
              <a:buFontTx/>
              <a:buChar char="-"/>
            </a:pPr>
            <a:r>
              <a:rPr lang="de-DE" dirty="0">
                <a:hlinkClick r:id="rId3"/>
              </a:rPr>
              <a:t>Fachcurriculum Mathematik 1.Jhg. </a:t>
            </a:r>
            <a:r>
              <a:rPr lang="de-DE" dirty="0" smtClean="0">
                <a:hlinkClick r:id="rId3"/>
              </a:rPr>
              <a:t>– </a:t>
            </a:r>
            <a:r>
              <a:rPr lang="de-DE" dirty="0" err="1" smtClean="0">
                <a:hlinkClick r:id="rId3"/>
              </a:rPr>
              <a:t>Edumaps</a:t>
            </a:r>
            <a:endParaRPr lang="de-DE" dirty="0" smtClean="0"/>
          </a:p>
          <a:p>
            <a:pPr marL="0" indent="0">
              <a:buNone/>
            </a:pPr>
            <a:r>
              <a:rPr lang="de-DE" sz="2000" dirty="0" smtClean="0">
                <a:latin typeface="Rockwell" panose="02060603020205020403" pitchFamily="18" charset="0"/>
              </a:rPr>
              <a:t>Auf dieser Curricularen Basis werden die Schülerinnen und Schüler in den 1. und 2. Jahrgang mit kompetenzorientierte Zeugnissen bewertet: </a:t>
            </a:r>
          </a:p>
          <a:p>
            <a:pPr marL="0" indent="0">
              <a:buNone/>
            </a:pPr>
            <a:r>
              <a:rPr lang="de-DE" dirty="0" smtClean="0">
                <a:hlinkClick r:id="rId4"/>
              </a:rPr>
              <a:t>- SEW </a:t>
            </a:r>
            <a:r>
              <a:rPr lang="de-DE" dirty="0">
                <a:hlinkClick r:id="rId4"/>
              </a:rPr>
              <a:t>kompetenzorientierte Zeugnisse - </a:t>
            </a:r>
            <a:r>
              <a:rPr lang="de-DE" dirty="0" err="1">
                <a:hlinkClick r:id="rId4"/>
              </a:rPr>
              <a:t>Edumaps</a:t>
            </a:r>
            <a:endParaRPr lang="de-DE" dirty="0" smtClean="0">
              <a:latin typeface="Rockwell" panose="02060603020205020403" pitchFamily="18" charset="0"/>
            </a:endParaRPr>
          </a:p>
          <a:p>
            <a:pPr marL="0" indent="0">
              <a:buNone/>
            </a:pPr>
            <a:endParaRPr lang="de-DE" dirty="0" smtClean="0">
              <a:latin typeface="Rockwell" panose="02060603020205020403" pitchFamily="18" charset="0"/>
            </a:endParaRPr>
          </a:p>
        </p:txBody>
      </p:sp>
    </p:spTree>
    <p:extLst>
      <p:ext uri="{BB962C8B-B14F-4D97-AF65-F5344CB8AC3E}">
        <p14:creationId xmlns:p14="http://schemas.microsoft.com/office/powerpoint/2010/main" val="1851211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17973B-E7C9-4FAE-B1D7-594F809E6EC3}"/>
              </a:ext>
            </a:extLst>
          </p:cNvPr>
          <p:cNvSpPr>
            <a:spLocks noGrp="1"/>
          </p:cNvSpPr>
          <p:nvPr>
            <p:ph type="title"/>
          </p:nvPr>
        </p:nvSpPr>
        <p:spPr/>
        <p:txBody>
          <a:bodyPr>
            <a:normAutofit fontScale="90000"/>
          </a:bodyPr>
          <a:lstStyle/>
          <a:p>
            <a:r>
              <a:rPr lang="de-DE" b="1" dirty="0" smtClean="0">
                <a:solidFill>
                  <a:srgbClr val="000000"/>
                </a:solidFill>
                <a:latin typeface="Rockwell" panose="02060603020205020403" pitchFamily="18" charset="0"/>
              </a:rPr>
              <a:t>V: Freie </a:t>
            </a:r>
            <a:r>
              <a:rPr lang="de-DE" b="1" dirty="0">
                <a:solidFill>
                  <a:srgbClr val="000000"/>
                </a:solidFill>
                <a:latin typeface="Rockwell" panose="02060603020205020403" pitchFamily="18" charset="0"/>
              </a:rPr>
              <a:t>Wahl des Arbeitsplatzes und des Lernpartners</a:t>
            </a:r>
            <a:endParaRPr lang="de-DE" dirty="0">
              <a:latin typeface="Rockwell" panose="02060603020205020403" pitchFamily="18" charset="0"/>
            </a:endParaRPr>
          </a:p>
        </p:txBody>
      </p:sp>
      <p:sp>
        <p:nvSpPr>
          <p:cNvPr id="3" name="Inhaltsplatzhalter 2">
            <a:extLst>
              <a:ext uri="{FF2B5EF4-FFF2-40B4-BE49-F238E27FC236}">
                <a16:creationId xmlns:a16="http://schemas.microsoft.com/office/drawing/2014/main" id="{86524CCD-4BC9-438E-9B28-5FF4112CA875}"/>
              </a:ext>
            </a:extLst>
          </p:cNvPr>
          <p:cNvSpPr>
            <a:spLocks noGrp="1"/>
          </p:cNvSpPr>
          <p:nvPr>
            <p:ph idx="1"/>
          </p:nvPr>
        </p:nvSpPr>
        <p:spPr/>
        <p:txBody>
          <a:bodyPr>
            <a:normAutofit fontScale="85000" lnSpcReduction="20000"/>
          </a:bodyPr>
          <a:lstStyle/>
          <a:p>
            <a:r>
              <a:rPr lang="de-DE" dirty="0"/>
              <a:t>Die Schülerinnen und Schüler haben die Möglichkeit, das Lernangebot, den Arbeitsplatz und den/die Lernpartner zu wählen. Ziel ist es, ein gutes Setting zu finden, bei dem gut gelernt werden kann. Die Lehrperson beobachtet und unterstützt die Schülerinnen und Schüler in diesem Prozess. Die Lehrperson kann diesen Prozess aber auch bewusst steuern, wenn dies nötig ist. </a:t>
            </a:r>
          </a:p>
          <a:p>
            <a:r>
              <a:rPr lang="de-DE" dirty="0"/>
              <a:t>Jeder dieser vier Elemente generiert für sich Wirkungen. Die ersten beiden Elemente geben dem Unterricht eine Struktur. Das dritte Element legt die inhaltliche Auseinandersetzung fest mit dem Ziel, dass die Schülerinnen und Schüler auf ihrem Niveau mit Lernen einsetzen können. Das vierte Element schafft die Rahmenbedingungen, unter denen Lernen stattfindet und generiert überfachliche Kompetenzen. </a:t>
            </a:r>
            <a:br>
              <a:rPr lang="de-DE" dirty="0"/>
            </a:br>
            <a:endParaRPr lang="de-DE" dirty="0"/>
          </a:p>
          <a:p>
            <a:pPr marL="0" indent="0">
              <a:buNone/>
            </a:pPr>
            <a:endParaRPr lang="de-DE" dirty="0"/>
          </a:p>
        </p:txBody>
      </p:sp>
    </p:spTree>
    <p:extLst>
      <p:ext uri="{BB962C8B-B14F-4D97-AF65-F5344CB8AC3E}">
        <p14:creationId xmlns:p14="http://schemas.microsoft.com/office/powerpoint/2010/main" val="1208759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2"/>
          <a:stretch>
            <a:fillRect/>
          </a:stretch>
        </p:blipFill>
        <p:spPr>
          <a:xfrm>
            <a:off x="957020" y="1363851"/>
            <a:ext cx="9771701" cy="4032949"/>
          </a:xfrm>
          <a:prstGeom prst="rect">
            <a:avLst/>
          </a:prstGeom>
        </p:spPr>
      </p:pic>
      <p:sp>
        <p:nvSpPr>
          <p:cNvPr id="3" name="Textfeld 2"/>
          <p:cNvSpPr txBox="1"/>
          <p:nvPr/>
        </p:nvSpPr>
        <p:spPr>
          <a:xfrm>
            <a:off x="3525864" y="782665"/>
            <a:ext cx="7826644" cy="369332"/>
          </a:xfrm>
          <a:prstGeom prst="rect">
            <a:avLst/>
          </a:prstGeom>
          <a:noFill/>
        </p:spPr>
        <p:txBody>
          <a:bodyPr wrap="square" rtlCol="0">
            <a:spAutoFit/>
          </a:bodyPr>
          <a:lstStyle/>
          <a:p>
            <a:r>
              <a:rPr lang="de-DE" dirty="0" smtClean="0">
                <a:hlinkClick r:id="rId3"/>
              </a:rPr>
              <a:t>https://churermodell.ch</a:t>
            </a:r>
            <a:r>
              <a:rPr lang="de-DE" dirty="0" smtClean="0"/>
              <a:t>     </a:t>
            </a:r>
            <a:r>
              <a:rPr lang="de-DE" dirty="0" err="1">
                <a:hlinkClick r:id="rId3"/>
              </a:rPr>
              <a:t>Churermodell</a:t>
            </a:r>
            <a:r>
              <a:rPr lang="de-DE" dirty="0">
                <a:hlinkClick r:id="rId3"/>
              </a:rPr>
              <a:t> – Home</a:t>
            </a:r>
            <a:endParaRPr lang="de-DE" dirty="0"/>
          </a:p>
        </p:txBody>
      </p:sp>
    </p:spTree>
    <p:extLst>
      <p:ext uri="{BB962C8B-B14F-4D97-AF65-F5344CB8AC3E}">
        <p14:creationId xmlns:p14="http://schemas.microsoft.com/office/powerpoint/2010/main" val="99848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99AB46-18EC-456C-BD9A-57F068F03F34}"/>
              </a:ext>
            </a:extLst>
          </p:cNvPr>
          <p:cNvSpPr>
            <a:spLocks noGrp="1"/>
          </p:cNvSpPr>
          <p:nvPr>
            <p:ph type="title"/>
          </p:nvPr>
        </p:nvSpPr>
        <p:spPr/>
        <p:txBody>
          <a:bodyPr/>
          <a:lstStyle/>
          <a:p>
            <a:r>
              <a:rPr lang="de-DE" dirty="0">
                <a:latin typeface="Rockwell" panose="02060603020205020403" pitchFamily="18" charset="0"/>
              </a:rPr>
              <a:t>Analyse</a:t>
            </a:r>
          </a:p>
        </p:txBody>
      </p:sp>
      <p:sp>
        <p:nvSpPr>
          <p:cNvPr id="3" name="Textplatzhalter 2">
            <a:extLst>
              <a:ext uri="{FF2B5EF4-FFF2-40B4-BE49-F238E27FC236}">
                <a16:creationId xmlns:a16="http://schemas.microsoft.com/office/drawing/2014/main" id="{3A8B75DA-3D01-4A99-A4F8-71EFABE222DA}"/>
              </a:ext>
            </a:extLst>
          </p:cNvPr>
          <p:cNvSpPr>
            <a:spLocks noGrp="1"/>
          </p:cNvSpPr>
          <p:nvPr>
            <p:ph type="body" idx="1"/>
          </p:nvPr>
        </p:nvSpPr>
        <p:spPr/>
        <p:txBody>
          <a:bodyPr/>
          <a:lstStyle/>
          <a:p>
            <a:r>
              <a:rPr lang="de-DE" dirty="0"/>
              <a:t>Vorteile</a:t>
            </a:r>
          </a:p>
        </p:txBody>
      </p:sp>
      <p:sp>
        <p:nvSpPr>
          <p:cNvPr id="4" name="Inhaltsplatzhalter 3">
            <a:extLst>
              <a:ext uri="{FF2B5EF4-FFF2-40B4-BE49-F238E27FC236}">
                <a16:creationId xmlns:a16="http://schemas.microsoft.com/office/drawing/2014/main" id="{3B7B1761-8163-44E3-B7DE-4F988AE3C2FE}"/>
              </a:ext>
            </a:extLst>
          </p:cNvPr>
          <p:cNvSpPr>
            <a:spLocks noGrp="1"/>
          </p:cNvSpPr>
          <p:nvPr>
            <p:ph sz="half" idx="2"/>
          </p:nvPr>
        </p:nvSpPr>
        <p:spPr/>
        <p:txBody>
          <a:bodyPr>
            <a:normAutofit fontScale="70000" lnSpcReduction="20000"/>
          </a:bodyPr>
          <a:lstStyle/>
          <a:p>
            <a:pPr>
              <a:buFontTx/>
              <a:buChar char="-"/>
            </a:pPr>
            <a:r>
              <a:rPr lang="de-DE" dirty="0">
                <a:solidFill>
                  <a:srgbClr val="000000"/>
                </a:solidFill>
                <a:latin typeface="Rockwell" panose="02060603020205020403" pitchFamily="18" charset="0"/>
              </a:rPr>
              <a:t>ermöglicht einen besseren Übergang zur Schule</a:t>
            </a:r>
          </a:p>
          <a:p>
            <a:pPr>
              <a:buFontTx/>
              <a:buChar char="-"/>
            </a:pPr>
            <a:r>
              <a:rPr lang="de-DE" dirty="0">
                <a:latin typeface="Rockwell" panose="02060603020205020403" pitchFamily="18" charset="0"/>
              </a:rPr>
              <a:t>die Rolle der Lehrperson verändert sich, ohne dass sie auf viele bewährte Handlungsmuster des Klassenunterrichts verzichten muss.</a:t>
            </a:r>
          </a:p>
          <a:p>
            <a:pPr>
              <a:buFontTx/>
              <a:buChar char="-"/>
            </a:pPr>
            <a:r>
              <a:rPr lang="de-DE" dirty="0">
                <a:latin typeface="Rockwell" panose="02060603020205020403" pitchFamily="18" charset="0"/>
              </a:rPr>
              <a:t>umgestaltete Raum machen es für die Erwachsenen einfacher, im den Modus der Binnendifferenzierung zu wechseln</a:t>
            </a:r>
            <a:r>
              <a:rPr lang="de-DE" dirty="0" smtClean="0">
                <a:latin typeface="Rockwell" panose="02060603020205020403" pitchFamily="18" charset="0"/>
              </a:rPr>
              <a:t>.</a:t>
            </a:r>
          </a:p>
          <a:p>
            <a:pPr>
              <a:buFontTx/>
              <a:buChar char="-"/>
            </a:pPr>
            <a:r>
              <a:rPr lang="de-DE" dirty="0" smtClean="0">
                <a:solidFill>
                  <a:srgbClr val="000000"/>
                </a:solidFill>
                <a:latin typeface="Rockwell" panose="02060603020205020403" pitchFamily="18" charset="0"/>
              </a:rPr>
              <a:t>…</a:t>
            </a:r>
            <a:endParaRPr lang="de-DE" dirty="0">
              <a:solidFill>
                <a:srgbClr val="000000"/>
              </a:solidFill>
              <a:latin typeface="Rockwell" panose="02060603020205020403" pitchFamily="18" charset="0"/>
            </a:endParaRPr>
          </a:p>
          <a:p>
            <a:endParaRPr lang="de-DE" dirty="0">
              <a:solidFill>
                <a:srgbClr val="000000"/>
              </a:solidFill>
              <a:latin typeface="Rockwell" panose="02060603020205020403" pitchFamily="18" charset="0"/>
            </a:endParaRPr>
          </a:p>
          <a:p>
            <a:pPr marL="0" indent="0">
              <a:buNone/>
            </a:pPr>
            <a:endParaRPr lang="de-DE" dirty="0"/>
          </a:p>
        </p:txBody>
      </p:sp>
      <p:sp>
        <p:nvSpPr>
          <p:cNvPr id="5" name="Textplatzhalter 4">
            <a:extLst>
              <a:ext uri="{FF2B5EF4-FFF2-40B4-BE49-F238E27FC236}">
                <a16:creationId xmlns:a16="http://schemas.microsoft.com/office/drawing/2014/main" id="{9C3096A5-4A69-4020-8EAB-51A8C2C38AF8}"/>
              </a:ext>
            </a:extLst>
          </p:cNvPr>
          <p:cNvSpPr>
            <a:spLocks noGrp="1"/>
          </p:cNvSpPr>
          <p:nvPr>
            <p:ph type="body" sz="quarter" idx="3"/>
          </p:nvPr>
        </p:nvSpPr>
        <p:spPr/>
        <p:txBody>
          <a:bodyPr/>
          <a:lstStyle/>
          <a:p>
            <a:r>
              <a:rPr lang="de-DE" dirty="0" smtClean="0"/>
              <a:t>Stolpersteine</a:t>
            </a:r>
            <a:endParaRPr lang="de-DE" dirty="0"/>
          </a:p>
        </p:txBody>
      </p:sp>
      <p:sp>
        <p:nvSpPr>
          <p:cNvPr id="6" name="Inhaltsplatzhalter 5">
            <a:extLst>
              <a:ext uri="{FF2B5EF4-FFF2-40B4-BE49-F238E27FC236}">
                <a16:creationId xmlns:a16="http://schemas.microsoft.com/office/drawing/2014/main" id="{FD56F01D-852D-4AA4-B81D-4BF846AE83AD}"/>
              </a:ext>
            </a:extLst>
          </p:cNvPr>
          <p:cNvSpPr>
            <a:spLocks noGrp="1"/>
          </p:cNvSpPr>
          <p:nvPr>
            <p:ph sz="quarter" idx="4"/>
          </p:nvPr>
        </p:nvSpPr>
        <p:spPr/>
        <p:txBody>
          <a:bodyPr>
            <a:normAutofit/>
          </a:bodyPr>
          <a:lstStyle/>
          <a:p>
            <a:r>
              <a:rPr lang="de-DE" sz="1700" dirty="0" smtClean="0">
                <a:latin typeface="Rockwell" panose="02060603020205020403" pitchFamily="18" charset="0"/>
              </a:rPr>
              <a:t>Einhaltung </a:t>
            </a:r>
            <a:r>
              <a:rPr lang="de-DE" sz="1700" dirty="0">
                <a:latin typeface="Rockwell" panose="02060603020205020403" pitchFamily="18" charset="0"/>
              </a:rPr>
              <a:t>von </a:t>
            </a:r>
            <a:r>
              <a:rPr lang="de-DE" sz="1700" dirty="0" smtClean="0">
                <a:latin typeface="Rockwell" panose="02060603020205020403" pitchFamily="18" charset="0"/>
              </a:rPr>
              <a:t>Regeln (Unterricht und Raum) </a:t>
            </a:r>
            <a:r>
              <a:rPr lang="de-DE" sz="1700" dirty="0">
                <a:latin typeface="Rockwell" panose="02060603020205020403" pitchFamily="18" charset="0"/>
              </a:rPr>
              <a:t>wird nicht eingefordert.</a:t>
            </a:r>
          </a:p>
          <a:p>
            <a:r>
              <a:rPr lang="de-DE" sz="1700" dirty="0">
                <a:latin typeface="Rockwell" panose="02060603020205020403" pitchFamily="18" charset="0"/>
              </a:rPr>
              <a:t>Methoden und </a:t>
            </a:r>
            <a:r>
              <a:rPr lang="de-DE" sz="1700" dirty="0" smtClean="0">
                <a:latin typeface="Rockwell" panose="02060603020205020403" pitchFamily="18" charset="0"/>
              </a:rPr>
              <a:t>Abläufe </a:t>
            </a:r>
            <a:r>
              <a:rPr lang="de-DE" sz="1700" dirty="0">
                <a:latin typeface="Rockwell" panose="02060603020205020403" pitchFamily="18" charset="0"/>
              </a:rPr>
              <a:t>werden nicht eingeübt.</a:t>
            </a:r>
          </a:p>
          <a:p>
            <a:r>
              <a:rPr lang="de-DE" sz="1700" dirty="0" smtClean="0">
                <a:latin typeface="Rockwell" panose="02060603020205020403" pitchFamily="18" charset="0"/>
              </a:rPr>
              <a:t>Haltung </a:t>
            </a:r>
          </a:p>
          <a:p>
            <a:r>
              <a:rPr lang="de-DE" sz="1700" dirty="0" smtClean="0">
                <a:latin typeface="Rockwell" panose="02060603020205020403" pitchFamily="18" charset="0"/>
              </a:rPr>
              <a:t>…</a:t>
            </a:r>
            <a:endParaRPr lang="de-DE" sz="1700" dirty="0">
              <a:latin typeface="Rockwell" panose="02060603020205020403" pitchFamily="18" charset="0"/>
            </a:endParaRPr>
          </a:p>
          <a:p>
            <a:endParaRPr lang="de-DE" dirty="0"/>
          </a:p>
        </p:txBody>
      </p:sp>
    </p:spTree>
    <p:extLst>
      <p:ext uri="{BB962C8B-B14F-4D97-AF65-F5344CB8AC3E}">
        <p14:creationId xmlns:p14="http://schemas.microsoft.com/office/powerpoint/2010/main" val="18682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a:extLst>
              <a:ext uri="{FF2B5EF4-FFF2-40B4-BE49-F238E27FC236}">
                <a16:creationId xmlns:a16="http://schemas.microsoft.com/office/drawing/2014/main" id="{34D9F8EB-9F89-49E5-AD5B-AF775643A0F7}"/>
              </a:ext>
            </a:extLst>
          </p:cNvPr>
          <p:cNvPicPr>
            <a:picLocks noChangeAspect="1"/>
          </p:cNvPicPr>
          <p:nvPr/>
        </p:nvPicPr>
        <p:blipFill>
          <a:blip r:embed="rId2"/>
          <a:stretch>
            <a:fillRect/>
          </a:stretch>
        </p:blipFill>
        <p:spPr>
          <a:xfrm>
            <a:off x="730648" y="2080929"/>
            <a:ext cx="4288919" cy="2828424"/>
          </a:xfrm>
          <a:prstGeom prst="rect">
            <a:avLst/>
          </a:prstGeom>
        </p:spPr>
      </p:pic>
      <p:sp>
        <p:nvSpPr>
          <p:cNvPr id="4" name="Pfeil: nach rechts 3">
            <a:extLst>
              <a:ext uri="{FF2B5EF4-FFF2-40B4-BE49-F238E27FC236}">
                <a16:creationId xmlns:a16="http://schemas.microsoft.com/office/drawing/2014/main" id="{12F4DA3E-4E29-49BB-9160-D7357AC4F0D9}"/>
              </a:ext>
            </a:extLst>
          </p:cNvPr>
          <p:cNvSpPr/>
          <p:nvPr/>
        </p:nvSpPr>
        <p:spPr>
          <a:xfrm>
            <a:off x="4702206" y="3295834"/>
            <a:ext cx="1393794" cy="5748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Rechteck 4">
            <a:extLst>
              <a:ext uri="{FF2B5EF4-FFF2-40B4-BE49-F238E27FC236}">
                <a16:creationId xmlns:a16="http://schemas.microsoft.com/office/drawing/2014/main" id="{3EE1D08B-9A1F-48DD-BB1E-664C34586593}"/>
              </a:ext>
            </a:extLst>
          </p:cNvPr>
          <p:cNvSpPr/>
          <p:nvPr/>
        </p:nvSpPr>
        <p:spPr>
          <a:xfrm>
            <a:off x="6198870" y="1071537"/>
            <a:ext cx="4776186" cy="48472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de-DE" dirty="0">
                <a:latin typeface="Rockwell" panose="02060603020205020403" pitchFamily="18" charset="0"/>
              </a:rPr>
              <a:t>Gestaltung der </a:t>
            </a:r>
            <a:r>
              <a:rPr lang="de-DE" dirty="0" err="1">
                <a:latin typeface="Rockwell" panose="02060603020205020403" pitchFamily="18" charset="0"/>
              </a:rPr>
              <a:t>Freiligrathschule</a:t>
            </a:r>
            <a:r>
              <a:rPr lang="de-DE" dirty="0">
                <a:latin typeface="Rockwell" panose="02060603020205020403" pitchFamily="18" charset="0"/>
              </a:rPr>
              <a:t> </a:t>
            </a:r>
          </a:p>
          <a:p>
            <a:pPr algn="ctr"/>
            <a:r>
              <a:rPr lang="de-DE" dirty="0">
                <a:latin typeface="Rockwell" panose="02060603020205020403" pitchFamily="18" charset="0"/>
              </a:rPr>
              <a:t>EG mit Schulhof zur </a:t>
            </a:r>
            <a:r>
              <a:rPr lang="de-DE" dirty="0" smtClean="0">
                <a:latin typeface="Rockwell" panose="02060603020205020403" pitchFamily="18" charset="0"/>
              </a:rPr>
              <a:t>„Belle-Etage“ </a:t>
            </a:r>
            <a:endParaRPr lang="de-DE" dirty="0">
              <a:latin typeface="Rockwell" panose="02060603020205020403" pitchFamily="18" charset="0"/>
            </a:endParaRPr>
          </a:p>
        </p:txBody>
      </p:sp>
    </p:spTree>
    <p:extLst>
      <p:ext uri="{BB962C8B-B14F-4D97-AF65-F5344CB8AC3E}">
        <p14:creationId xmlns:p14="http://schemas.microsoft.com/office/powerpoint/2010/main" val="3779217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859892-DE5A-49E1-BCCE-03D69464A361}"/>
              </a:ext>
            </a:extLst>
          </p:cNvPr>
          <p:cNvSpPr>
            <a:spLocks noGrp="1"/>
          </p:cNvSpPr>
          <p:nvPr>
            <p:ph type="title"/>
          </p:nvPr>
        </p:nvSpPr>
        <p:spPr/>
        <p:txBody>
          <a:bodyPr/>
          <a:lstStyle/>
          <a:p>
            <a:r>
              <a:rPr lang="de-DE" dirty="0">
                <a:latin typeface="Rockwell" panose="02060603020205020403" pitchFamily="18" charset="0"/>
              </a:rPr>
              <a:t>Schulrundgang EG bis Schulhof </a:t>
            </a:r>
          </a:p>
        </p:txBody>
      </p:sp>
      <p:sp>
        <p:nvSpPr>
          <p:cNvPr id="3" name="Textplatzhalter 2">
            <a:extLst>
              <a:ext uri="{FF2B5EF4-FFF2-40B4-BE49-F238E27FC236}">
                <a16:creationId xmlns:a16="http://schemas.microsoft.com/office/drawing/2014/main" id="{A8BFA65B-EEBA-4468-A855-D3EE5D64DDAA}"/>
              </a:ext>
            </a:extLst>
          </p:cNvPr>
          <p:cNvSpPr>
            <a:spLocks noGrp="1"/>
          </p:cNvSpPr>
          <p:nvPr>
            <p:ph type="body" idx="1"/>
          </p:nvPr>
        </p:nvSpPr>
        <p:spPr/>
        <p:txBody>
          <a:bodyPr/>
          <a:lstStyle/>
          <a:p>
            <a:r>
              <a:rPr lang="de-DE" dirty="0">
                <a:latin typeface="Rockwell" panose="02060603020205020403" pitchFamily="18" charset="0"/>
              </a:rPr>
              <a:t>mit der Brille der Offenheit zur „Gestaltung gemeinsamer multiprofessioneller </a:t>
            </a:r>
            <a:r>
              <a:rPr lang="de-DE" i="1" dirty="0">
                <a:latin typeface="Rockwell" panose="02060603020205020403" pitchFamily="18" charset="0"/>
              </a:rPr>
              <a:t>Räume</a:t>
            </a:r>
            <a:r>
              <a:rPr lang="de-DE" dirty="0">
                <a:latin typeface="Rockwell" panose="02060603020205020403" pitchFamily="18" charset="0"/>
              </a:rPr>
              <a:t>“</a:t>
            </a:r>
          </a:p>
        </p:txBody>
      </p:sp>
    </p:spTree>
    <p:extLst>
      <p:ext uri="{BB962C8B-B14F-4D97-AF65-F5344CB8AC3E}">
        <p14:creationId xmlns:p14="http://schemas.microsoft.com/office/powerpoint/2010/main" val="2156810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Rockwell" panose="02060603020205020403" pitchFamily="18" charset="0"/>
              </a:rPr>
              <a:t>Arbeitsphase </a:t>
            </a:r>
            <a:endParaRPr lang="de-DE" dirty="0">
              <a:latin typeface="Rockwell" panose="02060603020205020403" pitchFamily="18" charset="0"/>
            </a:endParaRPr>
          </a:p>
        </p:txBody>
      </p:sp>
      <p:sp>
        <p:nvSpPr>
          <p:cNvPr id="3" name="Inhaltsplatzhalter 2"/>
          <p:cNvSpPr>
            <a:spLocks noGrp="1"/>
          </p:cNvSpPr>
          <p:nvPr>
            <p:ph idx="1"/>
          </p:nvPr>
        </p:nvSpPr>
        <p:spPr>
          <a:xfrm>
            <a:off x="1295401" y="2556932"/>
            <a:ext cx="9601196" cy="3270432"/>
          </a:xfrm>
        </p:spPr>
        <p:txBody>
          <a:bodyPr>
            <a:normAutofit/>
          </a:bodyPr>
          <a:lstStyle/>
          <a:p>
            <a:pPr marL="0" indent="0">
              <a:buNone/>
            </a:pPr>
            <a:r>
              <a:rPr lang="de-DE" dirty="0" smtClean="0">
                <a:latin typeface="Rockwell" panose="02060603020205020403" pitchFamily="18" charset="0"/>
              </a:rPr>
              <a:t>1. Was braucht es räumlich im EG von morgens bis mittags, um multiprofessionell zu arbeiten? </a:t>
            </a:r>
          </a:p>
          <a:p>
            <a:pPr marL="0" indent="0">
              <a:buNone/>
            </a:pPr>
            <a:endParaRPr lang="de-DE" dirty="0">
              <a:latin typeface="Rockwell" panose="02060603020205020403" pitchFamily="18" charset="0"/>
            </a:endParaRPr>
          </a:p>
          <a:p>
            <a:pPr marL="0" indent="0">
              <a:buNone/>
            </a:pPr>
            <a:r>
              <a:rPr lang="de-DE" dirty="0" smtClean="0">
                <a:latin typeface="Rockwell" panose="02060603020205020403" pitchFamily="18" charset="0"/>
              </a:rPr>
              <a:t> Wir überlegen gemeinsam. </a:t>
            </a:r>
          </a:p>
          <a:p>
            <a:pPr marL="0" indent="0">
              <a:buNone/>
            </a:pPr>
            <a:endParaRPr lang="de-DE" dirty="0" smtClean="0"/>
          </a:p>
          <a:p>
            <a:pPr marL="0" indent="0">
              <a:buNone/>
            </a:pPr>
            <a:endParaRPr lang="de-DE" dirty="0"/>
          </a:p>
        </p:txBody>
      </p:sp>
    </p:spTree>
    <p:extLst>
      <p:ext uri="{BB962C8B-B14F-4D97-AF65-F5344CB8AC3E}">
        <p14:creationId xmlns:p14="http://schemas.microsoft.com/office/powerpoint/2010/main" val="38132344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latin typeface="Rockwell" panose="02060603020205020403" pitchFamily="18" charset="0"/>
              </a:rPr>
              <a:t>Arbeitsphase </a:t>
            </a:r>
            <a:endParaRPr lang="de-DE" dirty="0">
              <a:latin typeface="Rockwell" panose="02060603020205020403" pitchFamily="18" charset="0"/>
            </a:endParaRPr>
          </a:p>
        </p:txBody>
      </p:sp>
      <p:sp>
        <p:nvSpPr>
          <p:cNvPr id="3" name="Inhaltsplatzhalter 2"/>
          <p:cNvSpPr>
            <a:spLocks noGrp="1"/>
          </p:cNvSpPr>
          <p:nvPr>
            <p:ph idx="1"/>
          </p:nvPr>
        </p:nvSpPr>
        <p:spPr>
          <a:xfrm>
            <a:off x="1295401" y="2556931"/>
            <a:ext cx="9601196" cy="3580397"/>
          </a:xfrm>
        </p:spPr>
        <p:txBody>
          <a:bodyPr>
            <a:normAutofit fontScale="92500" lnSpcReduction="20000"/>
          </a:bodyPr>
          <a:lstStyle/>
          <a:p>
            <a:pPr marL="0" indent="0">
              <a:buNone/>
            </a:pPr>
            <a:r>
              <a:rPr lang="de-DE" dirty="0" smtClean="0">
                <a:latin typeface="Rockwell" panose="02060603020205020403" pitchFamily="18" charset="0"/>
              </a:rPr>
              <a:t>2. </a:t>
            </a:r>
            <a:r>
              <a:rPr lang="de-DE" dirty="0">
                <a:latin typeface="Rockwell" panose="02060603020205020403" pitchFamily="18" charset="0"/>
              </a:rPr>
              <a:t>Gestaltet in Kleingruppen (3 Gruppen) das </a:t>
            </a:r>
            <a:r>
              <a:rPr lang="de-DE" dirty="0" smtClean="0">
                <a:latin typeface="Rockwell" panose="02060603020205020403" pitchFamily="18" charset="0"/>
              </a:rPr>
              <a:t>EG und den Schulhof für vier Klassen, die inklusiv arbeiten, ca. 120 Betreuungskinder und vier Klassenlehrerinnen, Förderschullehrkräften, Schulassistenten, Fachlehrkräfte, Honorarkräfte sowie ca. 7 Pädagogen: </a:t>
            </a:r>
          </a:p>
          <a:p>
            <a:pPr>
              <a:buFontTx/>
              <a:buChar char="-"/>
            </a:pPr>
            <a:r>
              <a:rPr lang="de-DE" dirty="0" smtClean="0">
                <a:latin typeface="Rockwell" panose="02060603020205020403" pitchFamily="18" charset="0"/>
              </a:rPr>
              <a:t>Fantasieren erlaubt… </a:t>
            </a:r>
          </a:p>
          <a:p>
            <a:pPr>
              <a:buFontTx/>
              <a:buChar char="-"/>
            </a:pPr>
            <a:r>
              <a:rPr lang="de-DE" dirty="0" smtClean="0">
                <a:latin typeface="Rockwell" panose="02060603020205020403" pitchFamily="18" charset="0"/>
              </a:rPr>
              <a:t>Nutzt dazu den Grundriss. </a:t>
            </a:r>
          </a:p>
          <a:p>
            <a:pPr>
              <a:buFontTx/>
              <a:buChar char="-"/>
            </a:pPr>
            <a:r>
              <a:rPr lang="de-DE" dirty="0" smtClean="0">
                <a:latin typeface="Rockwell" panose="02060603020205020403" pitchFamily="18" charset="0"/>
              </a:rPr>
              <a:t>Das zweite und dritte Stockwerk soll mitgedacht werden. </a:t>
            </a:r>
          </a:p>
          <a:p>
            <a:pPr>
              <a:buFontTx/>
              <a:buChar char="-"/>
            </a:pPr>
            <a:r>
              <a:rPr lang="de-DE" dirty="0" smtClean="0">
                <a:latin typeface="Rockwell" panose="02060603020205020403" pitchFamily="18" charset="0"/>
              </a:rPr>
              <a:t>30 Minuten Zeit</a:t>
            </a:r>
          </a:p>
          <a:p>
            <a:pPr>
              <a:buFontTx/>
              <a:buChar char="-"/>
            </a:pPr>
            <a:r>
              <a:rPr lang="de-DE" dirty="0" smtClean="0">
                <a:latin typeface="Rockwell" panose="02060603020205020403" pitchFamily="18" charset="0"/>
              </a:rPr>
              <a:t>Ergebnispräsentation im Plenum</a:t>
            </a:r>
          </a:p>
          <a:p>
            <a:pPr>
              <a:buFontTx/>
              <a:buChar char="-"/>
            </a:pPr>
            <a:endParaRPr lang="de-DE" dirty="0" smtClean="0">
              <a:latin typeface="Rockwell" panose="02060603020205020403" pitchFamily="18" charset="0"/>
            </a:endParaRPr>
          </a:p>
          <a:p>
            <a:pPr marL="0" indent="0">
              <a:buNone/>
            </a:pPr>
            <a:endParaRPr lang="de-DE" dirty="0" smtClean="0"/>
          </a:p>
          <a:p>
            <a:pPr marL="0" indent="0">
              <a:buNone/>
            </a:pPr>
            <a:endParaRPr lang="de-DE" dirty="0"/>
          </a:p>
        </p:txBody>
      </p:sp>
    </p:spTree>
    <p:extLst>
      <p:ext uri="{BB962C8B-B14F-4D97-AF65-F5344CB8AC3E}">
        <p14:creationId xmlns:p14="http://schemas.microsoft.com/office/powerpoint/2010/main" val="34101769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lstStyle/>
          <a:p>
            <a:r>
              <a:rPr lang="de-DE" dirty="0" smtClean="0">
                <a:latin typeface="Rockwell" panose="02060603020205020403" pitchFamily="18" charset="0"/>
              </a:rPr>
              <a:t>Präsentation der Ergebnisse</a:t>
            </a:r>
            <a:endParaRPr lang="de-DE" dirty="0">
              <a:latin typeface="Rockwell" panose="02060603020205020403" pitchFamily="18" charset="0"/>
            </a:endParaRPr>
          </a:p>
        </p:txBody>
      </p:sp>
    </p:spTree>
    <p:extLst>
      <p:ext uri="{BB962C8B-B14F-4D97-AF65-F5344CB8AC3E}">
        <p14:creationId xmlns:p14="http://schemas.microsoft.com/office/powerpoint/2010/main" val="25524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Vielen Dank für Eure Zeit und Mühe!</a:t>
            </a:r>
            <a:endParaRPr lang="de-DE" dirty="0"/>
          </a:p>
        </p:txBody>
      </p:sp>
    </p:spTree>
    <p:extLst>
      <p:ext uri="{BB962C8B-B14F-4D97-AF65-F5344CB8AC3E}">
        <p14:creationId xmlns:p14="http://schemas.microsoft.com/office/powerpoint/2010/main" val="283027449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sch">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0</TotalTime>
  <Words>870</Words>
  <Application>Microsoft Office PowerPoint</Application>
  <PresentationFormat>Breitbild</PresentationFormat>
  <Paragraphs>87</Paragraphs>
  <Slides>20</Slides>
  <Notes>0</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20</vt:i4>
      </vt:variant>
    </vt:vector>
  </HeadingPairs>
  <TitlesOfParts>
    <vt:vector size="27" baseType="lpstr">
      <vt:lpstr>Yu Gothic</vt:lpstr>
      <vt:lpstr>Arial</vt:lpstr>
      <vt:lpstr>Garamond</vt:lpstr>
      <vt:lpstr>Open Sans</vt:lpstr>
      <vt:lpstr>Rockwell</vt:lpstr>
      <vt:lpstr>Symbol</vt:lpstr>
      <vt:lpstr>Organisch</vt:lpstr>
      <vt:lpstr>Teil A:  Unlearn school! Vom EG zur „Belle Etage“ </vt:lpstr>
      <vt:lpstr>Offener Anfang</vt:lpstr>
      <vt:lpstr>Ziele für das EGstartend…</vt:lpstr>
      <vt:lpstr>…auf drei Ebenen</vt:lpstr>
      <vt:lpstr>Theoretischer Input:   Churer Modell</vt:lpstr>
      <vt:lpstr>V: Churer Modell  orientiert sich am Kindergarten</vt:lpstr>
      <vt:lpstr>PowerPoint-Präsentation</vt:lpstr>
      <vt:lpstr>V: Gestaltung des Schulzimmers</vt:lpstr>
      <vt:lpstr>PowerPoint-Präsentation</vt:lpstr>
      <vt:lpstr>Inputs im Kreis</vt:lpstr>
      <vt:lpstr>Lernen mit Lernlandkarten</vt:lpstr>
      <vt:lpstr>V: Freie Wahl des Arbeitsplatzes und des Lernpartners</vt:lpstr>
      <vt:lpstr>PowerPoint-Präsentation</vt:lpstr>
      <vt:lpstr>Analyse</vt:lpstr>
      <vt:lpstr>PowerPoint-Präsentation</vt:lpstr>
      <vt:lpstr>Schulrundgang EG bis Schulhof </vt:lpstr>
      <vt:lpstr>Arbeitsphase </vt:lpstr>
      <vt:lpstr>Arbeitsphase </vt:lpstr>
      <vt:lpstr>Präsentation der Ergebnisse</vt:lpstr>
      <vt:lpstr>Vielen Dank für Eure Zeit und Mühe!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Unlearn school! Vom EG zur „Belle Etage“</dc:title>
  <dc:creator>user</dc:creator>
  <cp:lastModifiedBy>Krsic, Dela</cp:lastModifiedBy>
  <cp:revision>46</cp:revision>
  <dcterms:created xsi:type="dcterms:W3CDTF">2024-04-11T09:10:28Z</dcterms:created>
  <dcterms:modified xsi:type="dcterms:W3CDTF">2024-05-23T13:50:36Z</dcterms:modified>
</cp:coreProperties>
</file>