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6" r:id="rId4"/>
    <p:sldId id="277" r:id="rId5"/>
    <p:sldId id="264" r:id="rId6"/>
    <p:sldId id="262" r:id="rId7"/>
    <p:sldId id="270" r:id="rId8"/>
    <p:sldId id="271" r:id="rId9"/>
    <p:sldId id="258" r:id="rId10"/>
    <p:sldId id="265" r:id="rId11"/>
    <p:sldId id="266" r:id="rId12"/>
    <p:sldId id="268" r:id="rId13"/>
    <p:sldId id="267" r:id="rId14"/>
    <p:sldId id="272" r:id="rId15"/>
    <p:sldId id="273" r:id="rId16"/>
    <p:sldId id="27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ius" initials="M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FDE"/>
    <a:srgbClr val="AED3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68" d="100"/>
          <a:sy n="68" d="100"/>
        </p:scale>
        <p:origin x="-120" y="-15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9752090D-7647-F3EB-670B-DDB28EE5BC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777819"/>
            <a:ext cx="12192000" cy="1392176"/>
          </a:xfrm>
          <a:solidFill>
            <a:schemeClr val="tx1"/>
          </a:solidFill>
          <a:ln>
            <a:noFill/>
          </a:ln>
        </p:spPr>
        <p:txBody>
          <a:bodyPr/>
          <a:lstStyle/>
          <a:p>
            <a:r>
              <a:rPr lang="de-DE" dirty="0">
                <a:solidFill>
                  <a:schemeClr val="bg2">
                    <a:lumMod val="50000"/>
                  </a:schemeClr>
                </a:solidFill>
              </a:rPr>
              <a:t>Willkommen an der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E49A71F4-EED5-9BF3-F1A6-334AF0A929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3429995" y="2886865"/>
            <a:ext cx="5332010" cy="3671516"/>
          </a:xfrm>
          <a:prstGeom prst="rect">
            <a:avLst/>
          </a:prstGeom>
          <a:noFill/>
          <a:ln>
            <a:noFill/>
          </a:ln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602659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69EB4C-B575-9C57-29E0-F6B6D1D33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chemeClr val="bg2">
                    <a:lumMod val="50000"/>
                  </a:schemeClr>
                </a:solidFill>
              </a:rPr>
              <a:t>Was uns heute erwartet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5C76B7FD-EC56-9B72-BB8C-DA0D875B4B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919" y="2786932"/>
            <a:ext cx="9784080" cy="420624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de-DE" sz="2800" dirty="0" smtClean="0"/>
              <a:t>Daten und Fakten der </a:t>
            </a:r>
            <a:r>
              <a:rPr lang="de-DE" sz="2800" dirty="0" err="1" smtClean="0"/>
              <a:t>Freiligrathschule</a:t>
            </a:r>
            <a:endParaRPr lang="de-DE" sz="2800" dirty="0"/>
          </a:p>
          <a:p>
            <a:pPr marL="514350" indent="-514350">
              <a:buAutoNum type="arabicPeriod"/>
            </a:pPr>
            <a:r>
              <a:rPr lang="de-DE" sz="2800" dirty="0"/>
              <a:t>Pakt für den Ganztag – Umsetzung an der </a:t>
            </a:r>
            <a:r>
              <a:rPr lang="de-DE" sz="2800" dirty="0" err="1"/>
              <a:t>Freiligrathschule</a:t>
            </a:r>
            <a:endParaRPr lang="de-DE" sz="2800" dirty="0"/>
          </a:p>
          <a:p>
            <a:pPr marL="514350" indent="-514350">
              <a:buAutoNum type="arabicPeriod"/>
            </a:pPr>
            <a:r>
              <a:rPr lang="de-DE" sz="2800" dirty="0" smtClean="0"/>
              <a:t>Hospitation/ Führung</a:t>
            </a:r>
            <a:endParaRPr lang="de-DE" sz="2800" dirty="0"/>
          </a:p>
          <a:p>
            <a:pPr marL="514350" indent="-514350">
              <a:buAutoNum type="arabicPeriod"/>
            </a:pPr>
            <a:r>
              <a:rPr lang="de-DE" sz="2800" dirty="0"/>
              <a:t>Mittagsimbiss mit Austausch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5149BEF-3076-E7C8-FFB5-BBE40477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9958299" y="284176"/>
            <a:ext cx="2057400" cy="14166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04571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69EB4C-B575-9C57-29E0-F6B6D1D33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solidFill>
                  <a:schemeClr val="bg2">
                    <a:lumMod val="50000"/>
                  </a:schemeClr>
                </a:solidFill>
              </a:rPr>
              <a:t>Daten und Fakten der </a:t>
            </a:r>
            <a:r>
              <a:rPr lang="de-DE" dirty="0" err="1" smtClean="0">
                <a:solidFill>
                  <a:schemeClr val="bg2">
                    <a:lumMod val="50000"/>
                  </a:schemeClr>
                </a:solidFill>
              </a:rPr>
              <a:t>Freili</a:t>
            </a:r>
            <a:endParaRPr lang="de-DE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5149BEF-3076-E7C8-FFB5-BBE40477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9958299" y="284176"/>
            <a:ext cx="2057400" cy="14166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xmlns="" id="{87CBB834-409A-2D24-C29F-6C0BD667B59C}"/>
              </a:ext>
            </a:extLst>
          </p:cNvPr>
          <p:cNvSpPr txBox="1"/>
          <p:nvPr/>
        </p:nvSpPr>
        <p:spPr>
          <a:xfrm>
            <a:off x="532263" y="2222067"/>
            <a:ext cx="1148343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Ca. 540 Schülerinnen und Schüler aus 42 Nationen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13% haben keinen Migrationshintergrund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Ca. 80 Kinder im Rahmen sonderpädagogischer Förderung (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 oder IB)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5/6-zügig</a:t>
            </a:r>
            <a:endParaRPr lang="de-DE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Gebäude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Hauptgebäude, Turnhalle, Holzmodulanlage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Schulgelände wird geteilt mit der Schule am Mainbogen (IGS)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de-DE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de-DE" sz="2800" dirty="0"/>
          </a:p>
          <a:p>
            <a:endParaRPr lang="de-DE" sz="2800" dirty="0"/>
          </a:p>
          <a:p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407791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69EB4C-B575-9C57-29E0-F6B6D1D33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solidFill>
                  <a:schemeClr val="bg2">
                    <a:lumMod val="50000"/>
                  </a:schemeClr>
                </a:solidFill>
              </a:rPr>
              <a:t>Daten und Fakten der </a:t>
            </a:r>
            <a:r>
              <a:rPr lang="de-DE" dirty="0" err="1" smtClean="0">
                <a:solidFill>
                  <a:schemeClr val="bg2">
                    <a:lumMod val="50000"/>
                  </a:schemeClr>
                </a:solidFill>
              </a:rPr>
              <a:t>Freili</a:t>
            </a:r>
            <a:endParaRPr lang="de-DE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5149BEF-3076-E7C8-FFB5-BBE40477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9958299" y="284176"/>
            <a:ext cx="2057400" cy="14166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xmlns="" id="{87CBB834-409A-2D24-C29F-6C0BD667B59C}"/>
              </a:ext>
            </a:extLst>
          </p:cNvPr>
          <p:cNvSpPr txBox="1"/>
          <p:nvPr/>
        </p:nvSpPr>
        <p:spPr>
          <a:xfrm>
            <a:off x="532263" y="1982916"/>
            <a:ext cx="11483436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Nachmittag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Mehr als 300 Schülerinnen und Schülern nutzen ein ganztägiges Angebot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Kooperation mit umliegenden Horten und Einrichtungen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Ca. 120 Kinder im Gebäude betreut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Träger: Kita Frankfurt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Unterrichtskonzept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Arbeit mit Lernlandkarten (</a:t>
            </a:r>
            <a:r>
              <a:rPr lang="de-DE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Jhg</a:t>
            </a:r>
            <a:r>
              <a:rPr lang="de-DE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1-3) und einem eigenem Schulcurriculum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Kompetenzorientierte Leistungsrückmeldungen (</a:t>
            </a:r>
            <a:r>
              <a:rPr lang="de-DE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Jhg</a:t>
            </a: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1+2, geplant für 3)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de-DE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de-DE" sz="2800" dirty="0"/>
          </a:p>
          <a:p>
            <a:endParaRPr lang="de-DE" sz="2800" dirty="0"/>
          </a:p>
          <a:p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6862401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991D2C61-1C28-B4AF-CA7A-CAAAB962B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60812"/>
            <a:ext cx="12191999" cy="1824467"/>
          </a:xfrm>
          <a:solidFill>
            <a:srgbClr val="A6BFDE"/>
          </a:solidFill>
        </p:spPr>
        <p:txBody>
          <a:bodyPr/>
          <a:lstStyle/>
          <a:p>
            <a:r>
              <a:rPr lang="de-DE" dirty="0"/>
              <a:t>Pakt für den Ganztag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6963B412-471D-3769-F276-27B893072F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986480"/>
            <a:ext cx="10515600" cy="1174639"/>
          </a:xfrm>
        </p:spPr>
        <p:txBody>
          <a:bodyPr>
            <a:normAutofit/>
          </a:bodyPr>
          <a:lstStyle/>
          <a:p>
            <a:r>
              <a:rPr lang="de-DE" sz="4000" dirty="0">
                <a:solidFill>
                  <a:schemeClr val="tx2">
                    <a:lumMod val="50000"/>
                  </a:schemeClr>
                </a:solidFill>
              </a:rPr>
              <a:t>Umsetzung an der </a:t>
            </a:r>
            <a:r>
              <a:rPr lang="de-DE" sz="4000" dirty="0" err="1">
                <a:solidFill>
                  <a:schemeClr val="tx2">
                    <a:lumMod val="50000"/>
                  </a:schemeClr>
                </a:solidFill>
              </a:rPr>
              <a:t>Freiligrathschule</a:t>
            </a:r>
            <a:endParaRPr lang="de-DE" sz="4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864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69EB4C-B575-9C57-29E0-F6B6D1D33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chemeClr val="bg2">
                    <a:lumMod val="50000"/>
                  </a:schemeClr>
                </a:solidFill>
              </a:rPr>
              <a:t>Vorgeschichte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5149BEF-3076-E7C8-FFB5-BBE40477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9958299" y="284176"/>
            <a:ext cx="2057400" cy="14166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xmlns="" id="{87CBB834-409A-2D24-C29F-6C0BD667B59C}"/>
              </a:ext>
            </a:extLst>
          </p:cNvPr>
          <p:cNvSpPr txBox="1"/>
          <p:nvPr/>
        </p:nvSpPr>
        <p:spPr>
          <a:xfrm>
            <a:off x="532263" y="2222067"/>
            <a:ext cx="1148343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Schon seit viele Jahren gutes Nachmittagsangebot in Stadtteil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Großes AG-Angebot am Nachmittag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de-DE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rweiterte</a:t>
            </a:r>
            <a:r>
              <a:rPr lang="de-DE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de-DE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chulische</a:t>
            </a:r>
            <a:r>
              <a:rPr lang="de-DE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de-DE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etreuung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(jetzt </a:t>
            </a:r>
            <a:r>
              <a:rPr lang="de-DE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SchulB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im Haus/Horte/Einrichtungen im Stadtteil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2021/22 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Start des LIGA-Projektes (Lernen im Ganztag) 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Prozessbegleitung für den Ganztagsausbau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Start eines langen Dienstages mit Unterricht bis 15.00 Uhr für eine Jahrgangsstufe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de-DE" sz="2800" dirty="0"/>
          </a:p>
          <a:p>
            <a:endParaRPr lang="de-DE" sz="2800" dirty="0"/>
          </a:p>
          <a:p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0999387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429370" y="3999505"/>
            <a:ext cx="11179534" cy="26994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69EB4C-B575-9C57-29E0-F6B6D1D33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chemeClr val="bg2">
                    <a:lumMod val="50000"/>
                  </a:schemeClr>
                </a:solidFill>
              </a:rPr>
              <a:t>Vorgeschichte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5149BEF-3076-E7C8-FFB5-BBE40477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9958299" y="284176"/>
            <a:ext cx="2057400" cy="14166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xmlns="" id="{87CBB834-409A-2D24-C29F-6C0BD667B59C}"/>
              </a:ext>
            </a:extLst>
          </p:cNvPr>
          <p:cNvSpPr txBox="1"/>
          <p:nvPr/>
        </p:nvSpPr>
        <p:spPr>
          <a:xfrm>
            <a:off x="486308" y="1805707"/>
            <a:ext cx="1117953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2024/25 Eintritt in den Pakt für den </a:t>
            </a: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Ganztag</a:t>
            </a: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Ganztag im Quartier denken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Steuergruppe </a:t>
            </a:r>
            <a:r>
              <a:rPr lang="de-DE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indheit </a:t>
            </a:r>
            <a:r>
              <a:rPr lang="de-DE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 </a:t>
            </a:r>
            <a:r>
              <a:rPr lang="de-DE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uartier (</a:t>
            </a:r>
            <a:r>
              <a:rPr lang="de-DE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KiQ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entstand</a:t>
            </a:r>
          </a:p>
          <a:p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de-DE" sz="2800" dirty="0">
                <a:solidFill>
                  <a:srgbClr val="A6BFD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Zielvereinbarung:</a:t>
            </a:r>
          </a:p>
          <a:p>
            <a:r>
              <a:rPr lang="de-DE" dirty="0">
                <a:solidFill>
                  <a:srgbClr val="A6BFDE"/>
                </a:solidFill>
              </a:rPr>
              <a:t>„Gemeinsam mit den bestehenden Betreuungseinrichtungen und weiteren engagierten Akteuren im Stadtteil soll bis Anfang der dreißiger Jahre ein Konzept für ganztägige Betreuungs- und Lernangebote für Kinder im Grundschulalter in Fechenheim Süd vorgehalten werden.</a:t>
            </a:r>
          </a:p>
          <a:p>
            <a:r>
              <a:rPr lang="de-DE" dirty="0">
                <a:solidFill>
                  <a:srgbClr val="A6BFDE"/>
                </a:solidFill>
              </a:rPr>
              <a:t>Hierzu hat sich eine Steuergruppe „Kindheit im Quartier“ (KIQ) gebildet, in der das Quartiersmanagement, die Schulleiterin und zwei Lehrkräfte der </a:t>
            </a:r>
            <a:r>
              <a:rPr lang="de-DE" dirty="0" err="1">
                <a:solidFill>
                  <a:srgbClr val="A6BFDE"/>
                </a:solidFill>
              </a:rPr>
              <a:t>Freiligrathschule</a:t>
            </a:r>
            <a:r>
              <a:rPr lang="de-DE" dirty="0">
                <a:solidFill>
                  <a:srgbClr val="A6BFDE"/>
                </a:solidFill>
              </a:rPr>
              <a:t> sowie Hort- und Betreuungsleitungen im Stadtteil Fechenheim Süd vier Mal im Jahr zusammenkommen, um den notwendigen Entwicklungsprozess zu steuern.</a:t>
            </a:r>
          </a:p>
          <a:p>
            <a:r>
              <a:rPr lang="de-DE" dirty="0">
                <a:solidFill>
                  <a:srgbClr val="A6BFDE"/>
                </a:solidFill>
              </a:rPr>
              <a:t>Ziel und Wunsch der Steuergruppe, ist, dass die Benachteiligungen, die viele Kinder, die im Stadtteil aufwachsen, derzeit noch erfahren, bis Anfang der dreißiger Jahre weitgehend kompensiert werden.“</a:t>
            </a:r>
            <a:endParaRPr lang="de-DE" sz="2800" dirty="0">
              <a:solidFill>
                <a:srgbClr val="A6BF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422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991D2C61-1C28-B4AF-CA7A-CAAAB962B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60812"/>
            <a:ext cx="12191999" cy="1824467"/>
          </a:xfrm>
          <a:solidFill>
            <a:srgbClr val="A6BFDE"/>
          </a:solidFill>
        </p:spPr>
        <p:txBody>
          <a:bodyPr/>
          <a:lstStyle/>
          <a:p>
            <a:r>
              <a:rPr lang="de-DE" dirty="0"/>
              <a:t>Ein Tag an der </a:t>
            </a:r>
            <a:r>
              <a:rPr lang="de-DE" dirty="0" err="1"/>
              <a:t>Freiligrathschule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07581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69EB4C-B575-9C57-29E0-F6B6D1D33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chemeClr val="bg2">
                    <a:lumMod val="50000"/>
                  </a:schemeClr>
                </a:solidFill>
              </a:rPr>
              <a:t>Vor dem Unterricht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5149BEF-3076-E7C8-FFB5-BBE40477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9958299" y="284176"/>
            <a:ext cx="2057400" cy="141668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xmlns="" id="{FDB586EC-071D-BB2E-BE8C-A329CF8455C9}"/>
              </a:ext>
            </a:extLst>
          </p:cNvPr>
          <p:cNvSpPr txBox="1"/>
          <p:nvPr/>
        </p:nvSpPr>
        <p:spPr>
          <a:xfrm>
            <a:off x="191070" y="2088107"/>
            <a:ext cx="46675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Vor Unterrichtsbeginn ab 7:30 Frühbetreuung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Leseangebot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Frühaufsicht</a:t>
            </a:r>
          </a:p>
          <a:p>
            <a:endParaRPr lang="de-DE" sz="2800" dirty="0"/>
          </a:p>
          <a:p>
            <a:endParaRPr lang="de-DE" sz="2800" dirty="0"/>
          </a:p>
          <a:p>
            <a:endParaRPr lang="de-DE" sz="2800" dirty="0"/>
          </a:p>
          <a:p>
            <a:endParaRPr lang="de-DE" sz="2800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xmlns="" id="{7295DAB7-C991-881B-B982-099F07DE4E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4137" y="2087826"/>
            <a:ext cx="7046794" cy="4485998"/>
          </a:xfrm>
          <a:prstGeom prst="rect">
            <a:avLst/>
          </a:prstGeom>
          <a:pattFill prst="pct5">
            <a:fgClr>
              <a:srgbClr val="A6BFDE"/>
            </a:fgClr>
            <a:bgClr>
              <a:schemeClr val="bg1"/>
            </a:bgClr>
          </a:pattFill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2304989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69EB4C-B575-9C57-29E0-F6B6D1D33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chemeClr val="bg2">
                    <a:lumMod val="50000"/>
                  </a:schemeClr>
                </a:solidFill>
              </a:rPr>
              <a:t>Unterricht</a:t>
            </a:r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xmlns="" id="{FA1D4603-FA0C-7812-D1E9-8952D24DE8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983940" y="1901218"/>
            <a:ext cx="3325197" cy="4867316"/>
          </a:xfrm>
          <a:noFill/>
          <a:ln>
            <a:noFill/>
          </a:ln>
          <a:effectLst>
            <a:softEdge rad="31750"/>
          </a:effectLst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5149BEF-3076-E7C8-FFB5-BBE404773C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9958299" y="284176"/>
            <a:ext cx="2057400" cy="141668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xmlns="" id="{FDB586EC-071D-BB2E-BE8C-A329CF8455C9}"/>
              </a:ext>
            </a:extLst>
          </p:cNvPr>
          <p:cNvSpPr txBox="1"/>
          <p:nvPr/>
        </p:nvSpPr>
        <p:spPr>
          <a:xfrm>
            <a:off x="409433" y="2305615"/>
            <a:ext cx="738343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Unterrichtsbeginn mit offenem Anfang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Unterricht in Blöcken à 80 Minuten </a:t>
            </a:r>
          </a:p>
          <a:p>
            <a:endParaRPr lang="de-DE" sz="2800" dirty="0"/>
          </a:p>
          <a:p>
            <a:endParaRPr lang="de-DE" sz="2800" dirty="0"/>
          </a:p>
          <a:p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1566102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69EB4C-B575-9C57-29E0-F6B6D1D33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chemeClr val="bg2">
                    <a:lumMod val="50000"/>
                  </a:schemeClr>
                </a:solidFill>
              </a:rPr>
              <a:t>Nachmittag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5149BEF-3076-E7C8-FFB5-BBE40477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9958299" y="284176"/>
            <a:ext cx="2057400" cy="14166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xmlns="" id="{87CBB834-409A-2D24-C29F-6C0BD667B59C}"/>
              </a:ext>
            </a:extLst>
          </p:cNvPr>
          <p:cNvSpPr txBox="1"/>
          <p:nvPr/>
        </p:nvSpPr>
        <p:spPr>
          <a:xfrm>
            <a:off x="225841" y="1848356"/>
            <a:ext cx="1126507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Nach Unterrichtsende: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Kinder gehen nach Hause (nicht Paktkinder)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die Nachmittagsbetreuung: Horte, </a:t>
            </a:r>
            <a:r>
              <a:rPr lang="de-DE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SchulB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Schülerladen etc. (Paktkinder)</a:t>
            </a:r>
          </a:p>
          <a:p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 13:40 Förderangebote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Arbeitsplaninsel, Intensivkurse, 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de-DE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erkunftssprachlicher </a:t>
            </a: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Unterricht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Inkl. Überbrückungsangebote mit Mittagessen</a:t>
            </a:r>
          </a:p>
          <a:p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 14:30 Uhr AGs am Nachmittag (für alle Kinder offen)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de-DE" sz="2800" dirty="0"/>
          </a:p>
          <a:p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4002027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991D2C61-1C28-B4AF-CA7A-CAAAB962B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60812"/>
            <a:ext cx="12191999" cy="1824467"/>
          </a:xfrm>
          <a:solidFill>
            <a:srgbClr val="A6BFDE"/>
          </a:solidFill>
        </p:spPr>
        <p:txBody>
          <a:bodyPr/>
          <a:lstStyle/>
          <a:p>
            <a:r>
              <a:rPr lang="de-DE" dirty="0"/>
              <a:t>Die Beletage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78338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69EB4C-B575-9C57-29E0-F6B6D1D33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chemeClr val="bg2">
                    <a:lumMod val="50000"/>
                  </a:schemeClr>
                </a:solidFill>
              </a:rPr>
              <a:t>Beletage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5149BEF-3076-E7C8-FFB5-BBE40477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9958299" y="284176"/>
            <a:ext cx="2057400" cy="14166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xmlns="" id="{87CBB834-409A-2D24-C29F-6C0BD667B59C}"/>
              </a:ext>
            </a:extLst>
          </p:cNvPr>
          <p:cNvSpPr txBox="1"/>
          <p:nvPr/>
        </p:nvSpPr>
        <p:spPr>
          <a:xfrm>
            <a:off x="532263" y="1999430"/>
            <a:ext cx="1148343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Erdgeschoss ist Raum für ganztägliches Lernen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Alle Räume werden ganztäglich genutzt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 Klassenräume mit Nachmittagsnutzung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Bibliothek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Förderraum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Werkraum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Gemeinschaftlicher Mitarbeiterraum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Ganztagsraum mit Küche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de-DE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Neumöblierung und Konzeptualisierung in 2024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de-DE" sz="2800" dirty="0"/>
          </a:p>
          <a:p>
            <a:endParaRPr lang="de-DE" sz="2800" dirty="0"/>
          </a:p>
          <a:p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6346042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991D2C61-1C28-B4AF-CA7A-CAAAB962B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60812"/>
            <a:ext cx="12191999" cy="1824467"/>
          </a:xfrm>
          <a:solidFill>
            <a:srgbClr val="A6BFDE"/>
          </a:solidFill>
        </p:spPr>
        <p:txBody>
          <a:bodyPr/>
          <a:lstStyle/>
          <a:p>
            <a:r>
              <a:rPr lang="de-DE" dirty="0"/>
              <a:t>Steuergruppe Ganztag</a:t>
            </a:r>
          </a:p>
        </p:txBody>
      </p:sp>
    </p:spTree>
    <p:extLst>
      <p:ext uri="{BB962C8B-B14F-4D97-AF65-F5344CB8AC3E}">
        <p14:creationId xmlns:p14="http://schemas.microsoft.com/office/powerpoint/2010/main" val="2850794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B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69EB4C-B575-9C57-29E0-F6B6D1D33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chemeClr val="bg2">
                    <a:lumMod val="50000"/>
                  </a:schemeClr>
                </a:solidFill>
              </a:rPr>
              <a:t>Steuergruppe Ganztag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5149BEF-3076-E7C8-FFB5-BBE40477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9958299" y="284176"/>
            <a:ext cx="2057400" cy="1416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xmlns="" id="{9E271A41-94A3-479C-5AE3-55A57DAFD7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684" y="1932166"/>
            <a:ext cx="8836550" cy="48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336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991D2C61-1C28-B4AF-CA7A-CAAAB962B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60812"/>
            <a:ext cx="12191999" cy="1824467"/>
          </a:xfrm>
          <a:solidFill>
            <a:srgbClr val="A6BFDE"/>
          </a:solidFill>
        </p:spPr>
        <p:txBody>
          <a:bodyPr/>
          <a:lstStyle/>
          <a:p>
            <a:r>
              <a:rPr lang="de-DE" dirty="0" smtClean="0"/>
              <a:t>Herzlichen Dank für Ihre Aufmerksamkeit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20314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ebändert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reili.potx" id="{EE1A3E0F-CEF0-4718-B6AB-3448A41A8124}" vid="{5E90EC7C-12E6-4A10-A7F0-449AA762AB7F}"/>
    </a:ext>
  </a:extLst>
</a:theme>
</file>

<file path=ppt/theme/themeOverride1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2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3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4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5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6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7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8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9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10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444</Words>
  <Application>Microsoft Office PowerPoint</Application>
  <PresentationFormat>Benutzerdefiniert</PresentationFormat>
  <Paragraphs>96</Paragraphs>
  <Slides>16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17" baseType="lpstr">
      <vt:lpstr>Gebändert</vt:lpstr>
      <vt:lpstr>Willkommen an der</vt:lpstr>
      <vt:lpstr>Was uns heute erwartet</vt:lpstr>
      <vt:lpstr>Daten und Fakten der Freili</vt:lpstr>
      <vt:lpstr>Daten und Fakten der Freili</vt:lpstr>
      <vt:lpstr>Pakt für den Ganztag </vt:lpstr>
      <vt:lpstr>Vorgeschichte</vt:lpstr>
      <vt:lpstr>Vorgeschichte</vt:lpstr>
      <vt:lpstr>Ein Tag an der Freiligrathschule</vt:lpstr>
      <vt:lpstr>Vor dem Unterricht</vt:lpstr>
      <vt:lpstr>Unterricht</vt:lpstr>
      <vt:lpstr>Nachmittag</vt:lpstr>
      <vt:lpstr>Die Beletage</vt:lpstr>
      <vt:lpstr>Beletage</vt:lpstr>
      <vt:lpstr>Steuergruppe Ganztag</vt:lpstr>
      <vt:lpstr>Steuergruppe Ganztag</vt:lpstr>
      <vt:lpstr>Herzlichen Dank für Ihre Aufmerksamkeit</vt:lpstr>
    </vt:vector>
  </TitlesOfParts>
  <Company>Stadt Frankfurt am Main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Willkommen an der</dc:title>
  <dc:creator>Weigel, Meike</dc:creator>
  <cp:lastModifiedBy>Marius</cp:lastModifiedBy>
  <cp:revision>19</cp:revision>
  <dcterms:created xsi:type="dcterms:W3CDTF">2025-09-15T07:09:11Z</dcterms:created>
  <dcterms:modified xsi:type="dcterms:W3CDTF">2025-09-24T20:22:57Z</dcterms:modified>
</cp:coreProperties>
</file>