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AFDF"/>
    <a:srgbClr val="CF61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7" d="100"/>
          <a:sy n="77" d="100"/>
        </p:scale>
        <p:origin x="6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4498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33981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8122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3290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1624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6754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2908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2687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9543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7057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6621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D7B03-F4C5-4A04-B879-6C69DAB7F54A}" type="datetimeFigureOut">
              <a:rPr lang="de-DE" smtClean="0"/>
              <a:t>16.09.2024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69994-4FC7-40B4-87DB-999F28203F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56876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bgerundetes Rechteck 3"/>
          <p:cNvSpPr/>
          <p:nvPr/>
        </p:nvSpPr>
        <p:spPr>
          <a:xfrm>
            <a:off x="5549030" y="2956139"/>
            <a:ext cx="1853852" cy="789140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 smtClean="0"/>
              <a:t>Schulprogramm der Gruneliusschule </a:t>
            </a:r>
          </a:p>
          <a:p>
            <a:pPr algn="ctr"/>
            <a:r>
              <a:rPr lang="de-DE" sz="1400" dirty="0" smtClean="0"/>
              <a:t>Stand 9/2024</a:t>
            </a:r>
            <a:endParaRPr lang="de-DE" sz="1400" dirty="0"/>
          </a:p>
        </p:txBody>
      </p:sp>
      <p:sp>
        <p:nvSpPr>
          <p:cNvPr id="5" name="Abgerundetes Rechteck 4"/>
          <p:cNvSpPr/>
          <p:nvPr/>
        </p:nvSpPr>
        <p:spPr>
          <a:xfrm>
            <a:off x="5439428" y="2198319"/>
            <a:ext cx="1002082" cy="325676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/>
              <a:t>Vorwort</a:t>
            </a:r>
            <a:endParaRPr lang="de-DE" sz="1400" dirty="0"/>
          </a:p>
        </p:txBody>
      </p:sp>
      <p:sp>
        <p:nvSpPr>
          <p:cNvPr id="6" name="Abgerundetes Rechteck 5"/>
          <p:cNvSpPr/>
          <p:nvPr/>
        </p:nvSpPr>
        <p:spPr>
          <a:xfrm>
            <a:off x="7214992" y="2104372"/>
            <a:ext cx="1227550" cy="576197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/>
              <a:t>Rahmen-bedingungen</a:t>
            </a:r>
            <a:endParaRPr lang="de-DE" sz="1400" dirty="0"/>
          </a:p>
        </p:txBody>
      </p:sp>
      <p:sp>
        <p:nvSpPr>
          <p:cNvPr id="7" name="Abgerundetes Rechteck 6"/>
          <p:cNvSpPr/>
          <p:nvPr/>
        </p:nvSpPr>
        <p:spPr>
          <a:xfrm>
            <a:off x="5906022" y="4070958"/>
            <a:ext cx="1002082" cy="313151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/>
              <a:t>Evaluation</a:t>
            </a:r>
            <a:endParaRPr lang="de-DE" sz="1400" dirty="0"/>
          </a:p>
        </p:txBody>
      </p:sp>
      <p:cxnSp>
        <p:nvCxnSpPr>
          <p:cNvPr id="9" name="Gerader Verbinder 8"/>
          <p:cNvCxnSpPr>
            <a:stCxn id="5" idx="2"/>
          </p:cNvCxnSpPr>
          <p:nvPr/>
        </p:nvCxnSpPr>
        <p:spPr>
          <a:xfrm>
            <a:off x="5940469" y="2523995"/>
            <a:ext cx="219205" cy="482249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r Verbinder 12"/>
          <p:cNvCxnSpPr/>
          <p:nvPr/>
        </p:nvCxnSpPr>
        <p:spPr>
          <a:xfrm flipH="1">
            <a:off x="7271358" y="2668041"/>
            <a:ext cx="425885" cy="338203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r Verbinder 14"/>
          <p:cNvCxnSpPr>
            <a:endCxn id="7" idx="0"/>
          </p:cNvCxnSpPr>
          <p:nvPr/>
        </p:nvCxnSpPr>
        <p:spPr>
          <a:xfrm>
            <a:off x="6407063" y="3607494"/>
            <a:ext cx="0" cy="463464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Abgerundetes Rechteck 15"/>
          <p:cNvSpPr/>
          <p:nvPr/>
        </p:nvSpPr>
        <p:spPr>
          <a:xfrm>
            <a:off x="5492663" y="1609599"/>
            <a:ext cx="914400" cy="31315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/>
              <a:t>Leitbild</a:t>
            </a:r>
            <a:endParaRPr lang="de-DE" sz="1400" dirty="0"/>
          </a:p>
        </p:txBody>
      </p:sp>
      <p:cxnSp>
        <p:nvCxnSpPr>
          <p:cNvPr id="18" name="Gerader Verbinder 17"/>
          <p:cNvCxnSpPr>
            <a:stCxn id="16" idx="2"/>
          </p:cNvCxnSpPr>
          <p:nvPr/>
        </p:nvCxnSpPr>
        <p:spPr>
          <a:xfrm>
            <a:off x="5949863" y="1922750"/>
            <a:ext cx="0" cy="338203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Abgerundetes Rechteck 18"/>
          <p:cNvSpPr/>
          <p:nvPr/>
        </p:nvSpPr>
        <p:spPr>
          <a:xfrm>
            <a:off x="2796436" y="2924827"/>
            <a:ext cx="1612725" cy="745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 smtClean="0"/>
              <a:t>Schulprofil</a:t>
            </a:r>
          </a:p>
          <a:p>
            <a:pPr algn="ctr"/>
            <a:r>
              <a:rPr lang="de-DE" sz="1400" dirty="0" smtClean="0"/>
              <a:t>Bausteine des Schulprogramms </a:t>
            </a:r>
            <a:endParaRPr lang="de-DE" sz="1400" dirty="0"/>
          </a:p>
        </p:txBody>
      </p:sp>
      <p:sp>
        <p:nvSpPr>
          <p:cNvPr id="20" name="Abgerundetes Rechteck 19"/>
          <p:cNvSpPr/>
          <p:nvPr/>
        </p:nvSpPr>
        <p:spPr>
          <a:xfrm>
            <a:off x="9191090" y="1803746"/>
            <a:ext cx="1628383" cy="8768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 smtClean="0"/>
              <a:t>aktuelle Arbeitsvorhaben</a:t>
            </a:r>
          </a:p>
          <a:p>
            <a:pPr algn="ctr"/>
            <a:r>
              <a:rPr lang="de-DE" sz="1400" dirty="0" smtClean="0"/>
              <a:t>Bausteine der Schulentwicklung</a:t>
            </a:r>
            <a:endParaRPr lang="de-DE" sz="1400" dirty="0"/>
          </a:p>
        </p:txBody>
      </p:sp>
      <p:sp>
        <p:nvSpPr>
          <p:cNvPr id="21" name="Abgerundetes Rechteck 20"/>
          <p:cNvSpPr/>
          <p:nvPr/>
        </p:nvSpPr>
        <p:spPr>
          <a:xfrm>
            <a:off x="8318574" y="3062610"/>
            <a:ext cx="1603331" cy="4258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smtClean="0"/>
              <a:t>Arbeitsschwerpunkte</a:t>
            </a:r>
            <a:endParaRPr lang="de-DE" sz="1200" dirty="0"/>
          </a:p>
        </p:txBody>
      </p:sp>
      <p:sp>
        <p:nvSpPr>
          <p:cNvPr id="22" name="Abgerundetes Rechteck 21"/>
          <p:cNvSpPr/>
          <p:nvPr/>
        </p:nvSpPr>
        <p:spPr>
          <a:xfrm>
            <a:off x="10155476" y="3585194"/>
            <a:ext cx="1603331" cy="4258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smtClean="0"/>
              <a:t>Arbeitsvorhaben</a:t>
            </a:r>
            <a:endParaRPr lang="de-DE" sz="1200" dirty="0"/>
          </a:p>
        </p:txBody>
      </p:sp>
      <p:cxnSp>
        <p:nvCxnSpPr>
          <p:cNvPr id="24" name="Gerader Verbinder 23"/>
          <p:cNvCxnSpPr/>
          <p:nvPr/>
        </p:nvCxnSpPr>
        <p:spPr>
          <a:xfrm flipH="1">
            <a:off x="9175431" y="2668040"/>
            <a:ext cx="225469" cy="3757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r Verbinder 25"/>
          <p:cNvCxnSpPr>
            <a:endCxn id="22" idx="0"/>
          </p:cNvCxnSpPr>
          <p:nvPr/>
        </p:nvCxnSpPr>
        <p:spPr>
          <a:xfrm>
            <a:off x="10495636" y="2655514"/>
            <a:ext cx="461506" cy="9296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e Legende 26"/>
          <p:cNvSpPr/>
          <p:nvPr/>
        </p:nvSpPr>
        <p:spPr>
          <a:xfrm>
            <a:off x="9394520" y="502617"/>
            <a:ext cx="1791223" cy="1070971"/>
          </a:xfrm>
          <a:prstGeom prst="wedgeEllipse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Aspekte, die für die Weiterentwicklung und Prozesse an der Gruneliusschule wichtig sind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29" name="Ovale Legende 28"/>
          <p:cNvSpPr/>
          <p:nvPr/>
        </p:nvSpPr>
        <p:spPr>
          <a:xfrm>
            <a:off x="3522945" y="1733292"/>
            <a:ext cx="1716067" cy="1055321"/>
          </a:xfrm>
          <a:prstGeom prst="wedgeEllipse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Aspekte, die für die Identifikation der Gruneliusschule wichtig sind</a:t>
            </a:r>
            <a:endParaRPr lang="de-DE" sz="1000" dirty="0">
              <a:solidFill>
                <a:schemeClr val="tx1"/>
              </a:solidFill>
            </a:endParaRPr>
          </a:p>
        </p:txBody>
      </p:sp>
      <p:cxnSp>
        <p:nvCxnSpPr>
          <p:cNvPr id="31" name="Gerader Verbinder 30"/>
          <p:cNvCxnSpPr>
            <a:stCxn id="19" idx="3"/>
          </p:cNvCxnSpPr>
          <p:nvPr/>
        </p:nvCxnSpPr>
        <p:spPr>
          <a:xfrm>
            <a:off x="4409161" y="3297476"/>
            <a:ext cx="11383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r Verbinder 32"/>
          <p:cNvCxnSpPr>
            <a:stCxn id="4" idx="3"/>
            <a:endCxn id="20" idx="1"/>
          </p:cNvCxnSpPr>
          <p:nvPr/>
        </p:nvCxnSpPr>
        <p:spPr>
          <a:xfrm flipV="1">
            <a:off x="7402882" y="2242158"/>
            <a:ext cx="1788208" cy="11085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Abgerundetes Rechteck 33"/>
          <p:cNvSpPr/>
          <p:nvPr/>
        </p:nvSpPr>
        <p:spPr>
          <a:xfrm>
            <a:off x="6715125" y="5955727"/>
            <a:ext cx="1375514" cy="60124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/>
              <a:t>Fortbildungskonzept</a:t>
            </a:r>
          </a:p>
          <a:p>
            <a:pPr algn="ctr"/>
            <a:r>
              <a:rPr lang="de-DE" sz="1000" dirty="0" smtClean="0"/>
              <a:t>Vertretungskonzept</a:t>
            </a:r>
          </a:p>
          <a:p>
            <a:pPr algn="ctr"/>
            <a:r>
              <a:rPr lang="de-DE" sz="1000" dirty="0" smtClean="0"/>
              <a:t>Krisen- und Notfallkonzept</a:t>
            </a:r>
            <a:endParaRPr lang="de-DE" sz="1000" dirty="0"/>
          </a:p>
        </p:txBody>
      </p:sp>
      <p:sp>
        <p:nvSpPr>
          <p:cNvPr id="35" name="Ellipse 34"/>
          <p:cNvSpPr/>
          <p:nvPr/>
        </p:nvSpPr>
        <p:spPr>
          <a:xfrm>
            <a:off x="1741118" y="1224428"/>
            <a:ext cx="2066794" cy="698321"/>
          </a:xfrm>
          <a:prstGeom prst="ellipse">
            <a:avLst/>
          </a:prstGeom>
          <a:solidFill>
            <a:srgbClr val="CF61B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/>
              <a:t>Baustein Unterrichtskultur</a:t>
            </a:r>
            <a:endParaRPr lang="de-DE" sz="1400" dirty="0"/>
          </a:p>
        </p:txBody>
      </p:sp>
      <p:sp>
        <p:nvSpPr>
          <p:cNvPr id="36" name="Ellipse 35"/>
          <p:cNvSpPr/>
          <p:nvPr/>
        </p:nvSpPr>
        <p:spPr>
          <a:xfrm>
            <a:off x="566802" y="4512506"/>
            <a:ext cx="2066794" cy="698321"/>
          </a:xfrm>
          <a:prstGeom prst="ellipse">
            <a:avLst/>
          </a:prstGeom>
          <a:solidFill>
            <a:srgbClr val="CF61B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/>
              <a:t>Baustein Schulkultur</a:t>
            </a:r>
            <a:endParaRPr lang="de-DE" sz="1400" dirty="0"/>
          </a:p>
        </p:txBody>
      </p:sp>
      <p:sp>
        <p:nvSpPr>
          <p:cNvPr id="37" name="Ellipse 36"/>
          <p:cNvSpPr/>
          <p:nvPr/>
        </p:nvSpPr>
        <p:spPr>
          <a:xfrm>
            <a:off x="710070" y="2956139"/>
            <a:ext cx="1528957" cy="611440"/>
          </a:xfrm>
          <a:prstGeom prst="ellipse">
            <a:avLst/>
          </a:prstGeom>
          <a:solidFill>
            <a:srgbClr val="CF61B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/>
              <a:t>Baustein Übergänge </a:t>
            </a:r>
            <a:endParaRPr lang="de-DE" sz="1400" dirty="0"/>
          </a:p>
        </p:txBody>
      </p:sp>
      <p:sp>
        <p:nvSpPr>
          <p:cNvPr id="38" name="Ellipse 37"/>
          <p:cNvSpPr/>
          <p:nvPr/>
        </p:nvSpPr>
        <p:spPr>
          <a:xfrm>
            <a:off x="4517458" y="4882009"/>
            <a:ext cx="1838193" cy="696756"/>
          </a:xfrm>
          <a:prstGeom prst="ellipse">
            <a:avLst/>
          </a:prstGeom>
          <a:solidFill>
            <a:srgbClr val="CF61B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/>
              <a:t>Baustein Ganztag</a:t>
            </a:r>
            <a:endParaRPr lang="de-DE" sz="1400" dirty="0"/>
          </a:p>
        </p:txBody>
      </p:sp>
      <p:sp>
        <p:nvSpPr>
          <p:cNvPr id="39" name="Flussdiagramm: Grenzstelle 38"/>
          <p:cNvSpPr/>
          <p:nvPr/>
        </p:nvSpPr>
        <p:spPr>
          <a:xfrm>
            <a:off x="566802" y="450947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Vorklasse und vorschulische Bildung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40" name="Flussdiagramm: Grenzstelle 39"/>
          <p:cNvSpPr/>
          <p:nvPr/>
        </p:nvSpPr>
        <p:spPr>
          <a:xfrm>
            <a:off x="2104959" y="563671"/>
            <a:ext cx="1445646" cy="501311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Lesekultur</a:t>
            </a:r>
          </a:p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Lesekonzept</a:t>
            </a:r>
          </a:p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Bücherei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41" name="Flussdiagramm: Grenzstelle 40"/>
          <p:cNvSpPr/>
          <p:nvPr/>
        </p:nvSpPr>
        <p:spPr>
          <a:xfrm>
            <a:off x="317846" y="1020892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Medienkompetenz</a:t>
            </a:r>
          </a:p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Medienkonzept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42" name="Flussdiagramm: Grenzstelle 41"/>
          <p:cNvSpPr/>
          <p:nvPr/>
        </p:nvSpPr>
        <p:spPr>
          <a:xfrm>
            <a:off x="317846" y="1772960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Fördern und Fordern</a:t>
            </a:r>
          </a:p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Förderkonzept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43" name="Flussdiagramm: Grenzstelle 42"/>
          <p:cNvSpPr/>
          <p:nvPr/>
        </p:nvSpPr>
        <p:spPr>
          <a:xfrm>
            <a:off x="3671691" y="960595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Leistungskultur und Qualitätssicherung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44" name="Flussdiagramm: Grenzstelle 43"/>
          <p:cNvSpPr/>
          <p:nvPr/>
        </p:nvSpPr>
        <p:spPr>
          <a:xfrm>
            <a:off x="3799561" y="467391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DAZ/Sprachförderung</a:t>
            </a:r>
          </a:p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DAZ-Konzept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45" name="Flussdiagramm: Grenzstelle 44"/>
          <p:cNvSpPr/>
          <p:nvPr/>
        </p:nvSpPr>
        <p:spPr>
          <a:xfrm>
            <a:off x="365995" y="2500897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Zusammenarbeit mit Kitas und Horten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46" name="Flussdiagramm: Grenzstelle 45"/>
          <p:cNvSpPr/>
          <p:nvPr/>
        </p:nvSpPr>
        <p:spPr>
          <a:xfrm>
            <a:off x="389381" y="3723381"/>
            <a:ext cx="1242230" cy="484584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Übergang weiterführende Schule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47" name="Flussdiagramm: Grenzstelle 46"/>
          <p:cNvSpPr/>
          <p:nvPr/>
        </p:nvSpPr>
        <p:spPr>
          <a:xfrm>
            <a:off x="389381" y="5415159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Inklusion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48" name="Flussdiagramm: Grenzstelle 47"/>
          <p:cNvSpPr/>
          <p:nvPr/>
        </p:nvSpPr>
        <p:spPr>
          <a:xfrm>
            <a:off x="244256" y="6101735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Lernen am Vormittag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49" name="Flussdiagramm: Grenzstelle 48"/>
          <p:cNvSpPr/>
          <p:nvPr/>
        </p:nvSpPr>
        <p:spPr>
          <a:xfrm>
            <a:off x="2193325" y="4096905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Schulleben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50" name="Flussdiagramm: Grenzstelle 49"/>
          <p:cNvSpPr/>
          <p:nvPr/>
        </p:nvSpPr>
        <p:spPr>
          <a:xfrm>
            <a:off x="2838057" y="4681140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Bewegte Schule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51" name="Flussdiagramm: Grenzstelle 50"/>
          <p:cNvSpPr/>
          <p:nvPr/>
        </p:nvSpPr>
        <p:spPr>
          <a:xfrm>
            <a:off x="2453419" y="5377580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Elternarbeit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52" name="Flussdiagramm: Grenzstelle 51"/>
          <p:cNvSpPr/>
          <p:nvPr/>
        </p:nvSpPr>
        <p:spPr>
          <a:xfrm>
            <a:off x="1896126" y="5961815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Schülerpartizipation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53" name="Abgerundetes Rechteck 52"/>
          <p:cNvSpPr/>
          <p:nvPr/>
        </p:nvSpPr>
        <p:spPr>
          <a:xfrm>
            <a:off x="8243301" y="5955726"/>
            <a:ext cx="1375514" cy="60124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/>
              <a:t>Schutzkonzept gegen Gewalt</a:t>
            </a:r>
            <a:endParaRPr lang="de-DE" sz="1000" dirty="0"/>
          </a:p>
        </p:txBody>
      </p:sp>
      <p:sp>
        <p:nvSpPr>
          <p:cNvPr id="54" name="Abgerundetes Rechteck 53"/>
          <p:cNvSpPr/>
          <p:nvPr/>
        </p:nvSpPr>
        <p:spPr>
          <a:xfrm>
            <a:off x="9807879" y="5955726"/>
            <a:ext cx="1375514" cy="60124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/>
              <a:t>Internet ABC Schule</a:t>
            </a:r>
            <a:endParaRPr lang="de-DE" sz="1000" dirty="0"/>
          </a:p>
        </p:txBody>
      </p:sp>
      <p:cxnSp>
        <p:nvCxnSpPr>
          <p:cNvPr id="56" name="Gerader Verbinder 55"/>
          <p:cNvCxnSpPr>
            <a:stCxn id="35" idx="4"/>
          </p:cNvCxnSpPr>
          <p:nvPr/>
        </p:nvCxnSpPr>
        <p:spPr>
          <a:xfrm>
            <a:off x="2774515" y="1922749"/>
            <a:ext cx="416374" cy="10333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Gerader Verbinder 57"/>
          <p:cNvCxnSpPr>
            <a:stCxn id="37" idx="6"/>
          </p:cNvCxnSpPr>
          <p:nvPr/>
        </p:nvCxnSpPr>
        <p:spPr>
          <a:xfrm flipV="1">
            <a:off x="2239027" y="3239138"/>
            <a:ext cx="652977" cy="227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Gerader Verbinder 61"/>
          <p:cNvCxnSpPr/>
          <p:nvPr/>
        </p:nvCxnSpPr>
        <p:spPr>
          <a:xfrm flipH="1">
            <a:off x="2041742" y="3567579"/>
            <a:ext cx="754694" cy="9449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Gerader Verbinder 63"/>
          <p:cNvCxnSpPr/>
          <p:nvPr/>
        </p:nvCxnSpPr>
        <p:spPr>
          <a:xfrm>
            <a:off x="4108538" y="3707127"/>
            <a:ext cx="986423" cy="12283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Gerader Verbinder 65"/>
          <p:cNvCxnSpPr/>
          <p:nvPr/>
        </p:nvCxnSpPr>
        <p:spPr>
          <a:xfrm>
            <a:off x="1719196" y="1269830"/>
            <a:ext cx="145125" cy="1706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Gerader Verbinder 68"/>
          <p:cNvCxnSpPr/>
          <p:nvPr/>
        </p:nvCxnSpPr>
        <p:spPr>
          <a:xfrm>
            <a:off x="1864321" y="769764"/>
            <a:ext cx="374706" cy="554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Gerader Verbinder 70"/>
          <p:cNvCxnSpPr>
            <a:stCxn id="40" idx="2"/>
            <a:endCxn id="35" idx="0"/>
          </p:cNvCxnSpPr>
          <p:nvPr/>
        </p:nvCxnSpPr>
        <p:spPr>
          <a:xfrm flipH="1">
            <a:off x="2774515" y="1064982"/>
            <a:ext cx="53267" cy="1594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Gerader Verbinder 72"/>
          <p:cNvCxnSpPr>
            <a:stCxn id="43" idx="2"/>
            <a:endCxn id="35" idx="6"/>
          </p:cNvCxnSpPr>
          <p:nvPr/>
        </p:nvCxnSpPr>
        <p:spPr>
          <a:xfrm flipH="1">
            <a:off x="3807912" y="1269830"/>
            <a:ext cx="601249" cy="3037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Gerader Verbinder 74"/>
          <p:cNvCxnSpPr>
            <a:stCxn id="44" idx="1"/>
          </p:cNvCxnSpPr>
          <p:nvPr/>
        </p:nvCxnSpPr>
        <p:spPr>
          <a:xfrm flipH="1">
            <a:off x="3371066" y="622009"/>
            <a:ext cx="428495" cy="7386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Gerader Verbinder 76"/>
          <p:cNvCxnSpPr/>
          <p:nvPr/>
        </p:nvCxnSpPr>
        <p:spPr>
          <a:xfrm flipV="1">
            <a:off x="1348014" y="1635085"/>
            <a:ext cx="567194" cy="1633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Gerader Verbinder 78"/>
          <p:cNvCxnSpPr/>
          <p:nvPr/>
        </p:nvCxnSpPr>
        <p:spPr>
          <a:xfrm>
            <a:off x="981726" y="2837142"/>
            <a:ext cx="121739" cy="1691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Gerader Verbinder 82"/>
          <p:cNvCxnSpPr>
            <a:stCxn id="46" idx="0"/>
          </p:cNvCxnSpPr>
          <p:nvPr/>
        </p:nvCxnSpPr>
        <p:spPr>
          <a:xfrm flipV="1">
            <a:off x="1010496" y="3585194"/>
            <a:ext cx="116355" cy="1381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Gerader Verbinder 84"/>
          <p:cNvCxnSpPr>
            <a:endCxn id="47" idx="0"/>
          </p:cNvCxnSpPr>
          <p:nvPr/>
        </p:nvCxnSpPr>
        <p:spPr>
          <a:xfrm flipH="1">
            <a:off x="1126851" y="5152892"/>
            <a:ext cx="88174" cy="2622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Gerader Verbinder 87"/>
          <p:cNvCxnSpPr>
            <a:stCxn id="36" idx="4"/>
          </p:cNvCxnSpPr>
          <p:nvPr/>
        </p:nvCxnSpPr>
        <p:spPr>
          <a:xfrm flipH="1">
            <a:off x="1467401" y="5210827"/>
            <a:ext cx="132798" cy="9449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Gerader Verbinder 89"/>
          <p:cNvCxnSpPr/>
          <p:nvPr/>
        </p:nvCxnSpPr>
        <p:spPr>
          <a:xfrm>
            <a:off x="2090557" y="5210827"/>
            <a:ext cx="271525" cy="7448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Gerader Verbinder 91"/>
          <p:cNvCxnSpPr>
            <a:stCxn id="36" idx="5"/>
          </p:cNvCxnSpPr>
          <p:nvPr/>
        </p:nvCxnSpPr>
        <p:spPr>
          <a:xfrm>
            <a:off x="2330921" y="5108560"/>
            <a:ext cx="293101" cy="3065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Gerader Verbinder 93"/>
          <p:cNvCxnSpPr>
            <a:stCxn id="36" idx="6"/>
            <a:endCxn id="50" idx="1"/>
          </p:cNvCxnSpPr>
          <p:nvPr/>
        </p:nvCxnSpPr>
        <p:spPr>
          <a:xfrm flipV="1">
            <a:off x="2633596" y="4835758"/>
            <a:ext cx="204461" cy="259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Gerader Verbinder 95"/>
          <p:cNvCxnSpPr>
            <a:stCxn id="36" idx="7"/>
          </p:cNvCxnSpPr>
          <p:nvPr/>
        </p:nvCxnSpPr>
        <p:spPr>
          <a:xfrm flipV="1">
            <a:off x="2330921" y="4362052"/>
            <a:ext cx="234594" cy="2527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Flussdiagramm: Grenzstelle 96"/>
          <p:cNvSpPr/>
          <p:nvPr/>
        </p:nvSpPr>
        <p:spPr>
          <a:xfrm>
            <a:off x="4312997" y="5845417"/>
            <a:ext cx="1474940" cy="309235"/>
          </a:xfrm>
          <a:prstGeom prst="flowChartTerminator">
            <a:avLst/>
          </a:prstGeom>
          <a:solidFill>
            <a:srgbClr val="E7AF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Pakt für den Ganztag</a:t>
            </a:r>
            <a:endParaRPr lang="de-DE" sz="1000" dirty="0">
              <a:solidFill>
                <a:schemeClr val="tx1"/>
              </a:solidFill>
            </a:endParaRPr>
          </a:p>
        </p:txBody>
      </p:sp>
      <p:cxnSp>
        <p:nvCxnSpPr>
          <p:cNvPr id="99" name="Gerader Verbinder 98"/>
          <p:cNvCxnSpPr>
            <a:endCxn id="97" idx="0"/>
          </p:cNvCxnSpPr>
          <p:nvPr/>
        </p:nvCxnSpPr>
        <p:spPr>
          <a:xfrm flipH="1">
            <a:off x="5050467" y="5569776"/>
            <a:ext cx="96164" cy="2756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Abgerundetes Rechteck 102"/>
          <p:cNvSpPr/>
          <p:nvPr/>
        </p:nvSpPr>
        <p:spPr>
          <a:xfrm>
            <a:off x="8157573" y="3670125"/>
            <a:ext cx="1764332" cy="156026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Weiterarbeit BEP</a:t>
            </a:r>
          </a:p>
          <a:p>
            <a:pPr algn="ctr"/>
            <a:endParaRPr lang="de-DE" sz="1000" dirty="0" smtClean="0">
              <a:solidFill>
                <a:schemeClr val="tx1"/>
              </a:solidFill>
            </a:endParaRPr>
          </a:p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Inklusive Schulentwicklung</a:t>
            </a:r>
          </a:p>
          <a:p>
            <a:pPr algn="ctr"/>
            <a:endParaRPr lang="de-DE" sz="1000" dirty="0" smtClean="0">
              <a:solidFill>
                <a:schemeClr val="tx1"/>
              </a:solidFill>
            </a:endParaRPr>
          </a:p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Individualisiertes Lernen</a:t>
            </a:r>
          </a:p>
          <a:p>
            <a:pPr algn="ctr"/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104" name="Abgerundetes Rechteck 103"/>
          <p:cNvSpPr/>
          <p:nvPr/>
        </p:nvSpPr>
        <p:spPr>
          <a:xfrm>
            <a:off x="10091279" y="4135573"/>
            <a:ext cx="1731724" cy="156026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Unterrichtsentwicklung</a:t>
            </a:r>
          </a:p>
          <a:p>
            <a:pPr algn="ctr"/>
            <a:endParaRPr lang="de-DE" sz="1000" dirty="0">
              <a:solidFill>
                <a:schemeClr val="tx1"/>
              </a:solidFill>
            </a:endParaRPr>
          </a:p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Klassen- und jahrgangsübergreifendes Lernen</a:t>
            </a:r>
          </a:p>
          <a:p>
            <a:pPr algn="ctr"/>
            <a:endParaRPr lang="de-DE" sz="1000" dirty="0">
              <a:solidFill>
                <a:schemeClr val="tx1"/>
              </a:solidFill>
            </a:endParaRPr>
          </a:p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Pakt für den Ganztag</a:t>
            </a:r>
          </a:p>
          <a:p>
            <a:pPr algn="ctr"/>
            <a:endParaRPr lang="de-DE" sz="1000" dirty="0">
              <a:solidFill>
                <a:schemeClr val="tx1"/>
              </a:solidFill>
            </a:endParaRPr>
          </a:p>
          <a:p>
            <a:pPr algn="ctr"/>
            <a:r>
              <a:rPr lang="de-DE" sz="1000" dirty="0" smtClean="0">
                <a:solidFill>
                  <a:schemeClr val="tx1"/>
                </a:solidFill>
              </a:rPr>
              <a:t>Schulkultur</a:t>
            </a:r>
          </a:p>
          <a:p>
            <a:pPr algn="ctr"/>
            <a:endParaRPr lang="de-DE" sz="1000" dirty="0">
              <a:solidFill>
                <a:schemeClr val="tx1"/>
              </a:solidFill>
            </a:endParaRPr>
          </a:p>
          <a:p>
            <a:pPr algn="ctr"/>
            <a:endParaRPr lang="de-DE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24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</Words>
  <Application>Microsoft Office PowerPoint</Application>
  <PresentationFormat>Breitbild</PresentationFormat>
  <Paragraphs>55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PowerPoint-Präsentation</vt:lpstr>
    </vt:vector>
  </TitlesOfParts>
  <Company>Stadtschulamt Frankfurt am Main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Gernoth, Anne</dc:creator>
  <cp:lastModifiedBy>Gernoth, Anne</cp:lastModifiedBy>
  <cp:revision>5</cp:revision>
  <dcterms:created xsi:type="dcterms:W3CDTF">2024-09-16T09:38:41Z</dcterms:created>
  <dcterms:modified xsi:type="dcterms:W3CDTF">2024-09-16T10:04:10Z</dcterms:modified>
</cp:coreProperties>
</file>