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96" r:id="rId26"/>
    <p:sldId id="280" r:id="rId27"/>
    <p:sldId id="281" r:id="rId28"/>
    <p:sldId id="282" r:id="rId29"/>
    <p:sldId id="283" r:id="rId30"/>
    <p:sldId id="284" r:id="rId31"/>
    <p:sldId id="285" r:id="rId32"/>
    <p:sldId id="286" r:id="rId33"/>
    <p:sldId id="287" r:id="rId34"/>
    <p:sldId id="288" r:id="rId35"/>
    <p:sldId id="289" r:id="rId36"/>
    <p:sldId id="290" r:id="rId37"/>
    <p:sldId id="292" r:id="rId38"/>
    <p:sldId id="291" r:id="rId39"/>
    <p:sldId id="293" r:id="rId40"/>
    <p:sldId id="294" r:id="rId41"/>
    <p:sldId id="295" r:id="rId42"/>
  </p:sldIdLst>
  <p:sldSz cx="18288000" cy="10287000"/>
  <p:notesSz cx="6858000" cy="9144000"/>
  <p:embeddedFontLst>
    <p:embeddedFont>
      <p:font typeface="Arimo" panose="020B0604020202020204" pitchFamily="34" charset="0"/>
      <p:regular r:id="rId43"/>
    </p:embeddedFont>
    <p:embeddedFont>
      <p:font typeface="Bauer Bodoni" panose="02070603080706020303" pitchFamily="18" charset="77"/>
      <p:regular r:id="rId44"/>
    </p:embeddedFont>
    <p:embeddedFont>
      <p:font typeface="Bauer Bodoni Bold" panose="02070803080706020303" pitchFamily="18" charset="77"/>
      <p:regular r:id="rId45"/>
      <p:bold r:id="rId46"/>
    </p:embeddedFont>
    <p:embeddedFont>
      <p:font typeface="Beth Ellen" pitchFamily="2" charset="0"/>
      <p:regular r:id="rId47"/>
    </p:embeddedFont>
    <p:embeddedFont>
      <p:font typeface="Canva Sans" panose="020B0503030501040103" pitchFamily="34" charset="0"/>
      <p:regular r:id="rId48"/>
    </p:embeddedFont>
    <p:embeddedFont>
      <p:font typeface="Canva Sans Bold" panose="020B0803030501040103" pitchFamily="34" charset="0"/>
      <p:regular r:id="rId49"/>
      <p:bold r:id="rId50"/>
    </p:embeddedFont>
    <p:embeddedFont>
      <p:font typeface="Canva Sans Bold Italics" panose="020B0803030501040103" pitchFamily="34" charset="0"/>
      <p:regular r:id="rId51"/>
      <p:bold r:id="rId52"/>
      <p:italic r:id="rId53"/>
      <p:boldItalic r:id="rId54"/>
    </p:embeddedFont>
    <p:embeddedFont>
      <p:font typeface="Lumios Marker" pitchFamily="2" charset="77"/>
      <p:regular r:id="rId55"/>
    </p:embeddedFont>
    <p:embeddedFont>
      <p:font typeface="Noto Sans" panose="020B0502040504020204" pitchFamily="34" charset="0"/>
      <p:regular r:id="rId56"/>
      <p:bold r:id="rId57"/>
      <p:italic r:id="rId58"/>
      <p:boldItalic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C6BCE5-1ADA-2D46-990B-59D2134911C2}" v="12" dt="2026-05-19T11:38:08.5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8" autoAdjust="0"/>
    <p:restoredTop sz="94567" autoAdjust="0"/>
  </p:normalViewPr>
  <p:slideViewPr>
    <p:cSldViewPr>
      <p:cViewPr>
        <p:scale>
          <a:sx n="51" d="100"/>
          <a:sy n="51" d="100"/>
        </p:scale>
        <p:origin x="1984" y="9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font" Target="fonts/font16.fntdata"/><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64"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2.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font" Target="fonts/font1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5/17/26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svg"/><Relationship Id="rId7" Type="http://schemas.openxmlformats.org/officeDocument/2006/relationships/image" Target="../media/image23.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svg"/></Relationships>
</file>

<file path=ppt/slides/_rels/slide2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8.svg"/><Relationship Id="rId7" Type="http://schemas.openxmlformats.org/officeDocument/2006/relationships/image" Target="../media/image30.svg"/><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svg"/><Relationship Id="rId4" Type="http://schemas.openxmlformats.org/officeDocument/2006/relationships/image" Target="../media/image27.svg"/></Relationships>
</file>

<file path=ppt/slides/_rels/slide22.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41.svg"/><Relationship Id="rId3" Type="http://schemas.openxmlformats.org/officeDocument/2006/relationships/image" Target="../media/image10.svg"/><Relationship Id="rId7" Type="http://schemas.openxmlformats.org/officeDocument/2006/relationships/image" Target="../media/image35.svg"/><Relationship Id="rId12" Type="http://schemas.openxmlformats.org/officeDocument/2006/relationships/image" Target="../media/image40.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34.svg"/><Relationship Id="rId11" Type="http://schemas.openxmlformats.org/officeDocument/2006/relationships/image" Target="../media/image39.png"/><Relationship Id="rId5" Type="http://schemas.openxmlformats.org/officeDocument/2006/relationships/image" Target="../media/image33.svg"/><Relationship Id="rId10" Type="http://schemas.openxmlformats.org/officeDocument/2006/relationships/image" Target="../media/image38.png"/><Relationship Id="rId4" Type="http://schemas.openxmlformats.org/officeDocument/2006/relationships/image" Target="../media/image32.svg"/><Relationship Id="rId9" Type="http://schemas.openxmlformats.org/officeDocument/2006/relationships/image" Target="../media/image37.svg"/><Relationship Id="rId14" Type="http://schemas.openxmlformats.org/officeDocument/2006/relationships/image" Target="../media/image42.svg"/></Relationships>
</file>

<file path=ppt/slides/_rels/slide2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0.svg"/><Relationship Id="rId7" Type="http://schemas.openxmlformats.org/officeDocument/2006/relationships/image" Target="../media/image46.png"/><Relationship Id="rId12" Type="http://schemas.openxmlformats.org/officeDocument/2006/relationships/image" Target="../media/image49.pn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40.svg"/><Relationship Id="rId5" Type="http://schemas.openxmlformats.org/officeDocument/2006/relationships/image" Target="../media/image44.png"/><Relationship Id="rId10" Type="http://schemas.openxmlformats.org/officeDocument/2006/relationships/image" Target="../media/image48.svg"/><Relationship Id="rId4" Type="http://schemas.openxmlformats.org/officeDocument/2006/relationships/image" Target="../media/image43.png"/><Relationship Id="rId9" Type="http://schemas.openxmlformats.org/officeDocument/2006/relationships/image" Target="../media/image41.svg"/></Relationships>
</file>

<file path=ppt/slides/_rels/slide2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10.sv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50.svg"/><Relationship Id="rId5" Type="http://schemas.openxmlformats.org/officeDocument/2006/relationships/image" Target="../media/image45.png"/><Relationship Id="rId10" Type="http://schemas.openxmlformats.org/officeDocument/2006/relationships/image" Target="../media/image40.svg"/><Relationship Id="rId4" Type="http://schemas.openxmlformats.org/officeDocument/2006/relationships/image" Target="../media/image44.png"/><Relationship Id="rId9" Type="http://schemas.openxmlformats.org/officeDocument/2006/relationships/image" Target="../media/image48.svg"/></Relationships>
</file>

<file path=ppt/slides/_rels/slide2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 Id="rId5" Type="http://schemas.openxmlformats.org/officeDocument/2006/relationships/image" Target="../media/image53.svg"/><Relationship Id="rId4" Type="http://schemas.openxmlformats.org/officeDocument/2006/relationships/image" Target="../media/image52.svg"/></Relationships>
</file>

<file path=ppt/slides/_rels/slide27.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10.sv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0.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8.svg"/><Relationship Id="rId7" Type="http://schemas.openxmlformats.org/officeDocument/2006/relationships/image" Target="../media/image59.svg"/><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58.svg"/><Relationship Id="rId5" Type="http://schemas.openxmlformats.org/officeDocument/2006/relationships/image" Target="../media/image57.svg"/><Relationship Id="rId4" Type="http://schemas.openxmlformats.org/officeDocument/2006/relationships/image" Target="../media/image56.svg"/><Relationship Id="rId9" Type="http://schemas.openxmlformats.org/officeDocument/2006/relationships/image" Target="../media/image61.sv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3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4.svg"/><Relationship Id="rId3" Type="http://schemas.openxmlformats.org/officeDocument/2006/relationships/image" Target="../media/image8.svg"/><Relationship Id="rId7" Type="http://schemas.openxmlformats.org/officeDocument/2006/relationships/image" Target="../media/image68.svg"/><Relationship Id="rId12" Type="http://schemas.openxmlformats.org/officeDocument/2006/relationships/image" Target="../media/image73.svg"/><Relationship Id="rId2" Type="http://schemas.openxmlformats.org/officeDocument/2006/relationships/image" Target="../media/image7.svg"/><Relationship Id="rId16" Type="http://schemas.openxmlformats.org/officeDocument/2006/relationships/image" Target="../media/image76.svg"/><Relationship Id="rId1" Type="http://schemas.openxmlformats.org/officeDocument/2006/relationships/slideLayout" Target="../slideLayouts/slideLayout7.xml"/><Relationship Id="rId6" Type="http://schemas.openxmlformats.org/officeDocument/2006/relationships/image" Target="../media/image67.svg"/><Relationship Id="rId11" Type="http://schemas.openxmlformats.org/officeDocument/2006/relationships/image" Target="../media/image72.svg"/><Relationship Id="rId5" Type="http://schemas.openxmlformats.org/officeDocument/2006/relationships/image" Target="../media/image66.svg"/><Relationship Id="rId15" Type="http://schemas.openxmlformats.org/officeDocument/2006/relationships/image" Target="../media/image75.svg"/><Relationship Id="rId10" Type="http://schemas.openxmlformats.org/officeDocument/2006/relationships/image" Target="../media/image71.svg"/><Relationship Id="rId4" Type="http://schemas.openxmlformats.org/officeDocument/2006/relationships/image" Target="../media/image65.png"/><Relationship Id="rId9" Type="http://schemas.openxmlformats.org/officeDocument/2006/relationships/image" Target="../media/image70.svg"/><Relationship Id="rId14" Type="http://schemas.openxmlformats.org/officeDocument/2006/relationships/image" Target="../media/image41.svg"/></Relationships>
</file>

<file path=ppt/slides/_rels/slide3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 Id="rId5" Type="http://schemas.openxmlformats.org/officeDocument/2006/relationships/image" Target="../media/image78.svg"/><Relationship Id="rId4" Type="http://schemas.openxmlformats.org/officeDocument/2006/relationships/image" Target="../media/image77.svg"/></Relationships>
</file>

<file path=ppt/slides/_rels/slide35.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8.svg"/><Relationship Id="rId1" Type="http://schemas.openxmlformats.org/officeDocument/2006/relationships/slideLayout" Target="../slideLayouts/slideLayout7.xml"/><Relationship Id="rId4" Type="http://schemas.openxmlformats.org/officeDocument/2006/relationships/image" Target="../media/image40.svg"/></Relationships>
</file>

<file path=ppt/slides/_rels/slide36.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8.sv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image" Target="../media/image79.svg"/><Relationship Id="rId1" Type="http://schemas.openxmlformats.org/officeDocument/2006/relationships/slideLayout" Target="../slideLayouts/slideLayout7.xml"/><Relationship Id="rId5" Type="http://schemas.openxmlformats.org/officeDocument/2006/relationships/image" Target="../media/image81.png"/><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80.svg"/><Relationship Id="rId7" Type="http://schemas.openxmlformats.org/officeDocument/2006/relationships/image" Target="../media/image85.png"/><Relationship Id="rId2" Type="http://schemas.openxmlformats.org/officeDocument/2006/relationships/image" Target="../media/image79.svg"/><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3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86.svg"/></Relationships>
</file>

<file path=ppt/slides/_rels/slide4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slideLayout" Target="../slideLayouts/slideLayout7.xml"/><Relationship Id="rId4" Type="http://schemas.openxmlformats.org/officeDocument/2006/relationships/image" Target="../media/image87.svg"/></Relationships>
</file>

<file path=ppt/slides/_rels/slide41.xml.rels><?xml version="1.0" encoding="UTF-8" standalone="yes"?>
<Relationships xmlns="http://schemas.openxmlformats.org/package/2006/relationships"><Relationship Id="rId8" Type="http://schemas.openxmlformats.org/officeDocument/2006/relationships/image" Target="../media/image92.svg"/><Relationship Id="rId3" Type="http://schemas.openxmlformats.org/officeDocument/2006/relationships/image" Target="../media/image8.svg"/><Relationship Id="rId7" Type="http://schemas.openxmlformats.org/officeDocument/2006/relationships/image" Target="../media/image91.svg"/><Relationship Id="rId12" Type="http://schemas.openxmlformats.org/officeDocument/2006/relationships/hyperlink" Target="https://doi.org/10.1073/pnas.1608207113" TargetMode="External"/><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90.svg"/><Relationship Id="rId11" Type="http://schemas.openxmlformats.org/officeDocument/2006/relationships/image" Target="../media/image95.svg"/><Relationship Id="rId5" Type="http://schemas.openxmlformats.org/officeDocument/2006/relationships/image" Target="../media/image89.svg"/><Relationship Id="rId10" Type="http://schemas.openxmlformats.org/officeDocument/2006/relationships/image" Target="../media/image94.svg"/><Relationship Id="rId4" Type="http://schemas.openxmlformats.org/officeDocument/2006/relationships/image" Target="../media/image88.svg"/><Relationship Id="rId9" Type="http://schemas.openxmlformats.org/officeDocument/2006/relationships/image" Target="../media/image9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14397295" y="5255676"/>
            <a:ext cx="3079747" cy="4356097"/>
            <a:chOff x="0" y="0"/>
            <a:chExt cx="4106329" cy="5808129"/>
          </a:xfrm>
        </p:grpSpPr>
        <p:sp>
          <p:nvSpPr>
            <p:cNvPr id="5" name="Freeform 5"/>
            <p:cNvSpPr/>
            <p:nvPr/>
          </p:nvSpPr>
          <p:spPr>
            <a:xfrm>
              <a:off x="0" y="0"/>
              <a:ext cx="4106291" cy="5808091"/>
            </a:xfrm>
            <a:custGeom>
              <a:avLst/>
              <a:gdLst/>
              <a:ahLst/>
              <a:cxnLst/>
              <a:rect l="l" t="t" r="r" b="b"/>
              <a:pathLst>
                <a:path w="4106291" h="5808091">
                  <a:moveTo>
                    <a:pt x="0" y="0"/>
                  </a:moveTo>
                  <a:lnTo>
                    <a:pt x="4106291" y="0"/>
                  </a:lnTo>
                  <a:lnTo>
                    <a:pt x="4106291" y="5808091"/>
                  </a:lnTo>
                  <a:lnTo>
                    <a:pt x="0" y="5808091"/>
                  </a:lnTo>
                  <a:lnTo>
                    <a:pt x="0" y="0"/>
                  </a:lnTo>
                  <a:close/>
                </a:path>
              </a:pathLst>
            </a:custGeom>
            <a:blipFill>
              <a:blip r:embed="rId4"/>
              <a:stretch>
                <a:fillRect/>
              </a:stretch>
            </a:blipFill>
          </p:spPr>
          <p:txBody>
            <a:bodyPr/>
            <a:lstStyle/>
            <a:p>
              <a:endParaRPr lang="de-DE"/>
            </a:p>
          </p:txBody>
        </p:sp>
      </p:grpSp>
      <p:sp>
        <p:nvSpPr>
          <p:cNvPr id="6" name="TextBox 6"/>
          <p:cNvSpPr txBox="1"/>
          <p:nvPr/>
        </p:nvSpPr>
        <p:spPr>
          <a:xfrm>
            <a:off x="1159516" y="8202063"/>
            <a:ext cx="10410530" cy="1400480"/>
          </a:xfrm>
          <a:prstGeom prst="rect">
            <a:avLst/>
          </a:prstGeom>
        </p:spPr>
        <p:txBody>
          <a:bodyPr lIns="0" tIns="0" rIns="0" bIns="0" rtlCol="0" anchor="t">
            <a:spAutoFit/>
          </a:bodyPr>
          <a:lstStyle/>
          <a:p>
            <a:pPr algn="l">
              <a:lnSpc>
                <a:spcPts val="3600"/>
              </a:lnSpc>
            </a:pPr>
            <a:r>
              <a:rPr lang="en-US" sz="2599">
                <a:solidFill>
                  <a:srgbClr val="000000"/>
                </a:solidFill>
                <a:latin typeface="Bauer Bodoni"/>
                <a:ea typeface="Bauer Bodoni"/>
                <a:cs typeface="Bauer Bodoni"/>
                <a:sym typeface="Bauer Bodoni"/>
              </a:rPr>
              <a:t>Trainerin: </a:t>
            </a:r>
            <a:r>
              <a:rPr lang="en-US" sz="2599" b="1">
                <a:solidFill>
                  <a:srgbClr val="000000"/>
                </a:solidFill>
                <a:latin typeface="Bauer Bodoni Bold"/>
                <a:ea typeface="Bauer Bodoni Bold"/>
                <a:cs typeface="Bauer Bodoni Bold"/>
                <a:sym typeface="Bauer Bodoni Bold"/>
              </a:rPr>
              <a:t>Mara</a:t>
            </a:r>
            <a:r>
              <a:rPr lang="en-US" sz="2599">
                <a:solidFill>
                  <a:srgbClr val="000000"/>
                </a:solidFill>
                <a:latin typeface="Bauer Bodoni"/>
                <a:ea typeface="Bauer Bodoni"/>
                <a:cs typeface="Bauer Bodoni"/>
                <a:sym typeface="Bauer Bodoni"/>
              </a:rPr>
              <a:t> Hammaecker</a:t>
            </a:r>
          </a:p>
          <a:p>
            <a:pPr algn="l">
              <a:lnSpc>
                <a:spcPts val="3600"/>
              </a:lnSpc>
            </a:pPr>
            <a:r>
              <a:rPr lang="en-US" sz="2599">
                <a:solidFill>
                  <a:srgbClr val="000000"/>
                </a:solidFill>
                <a:latin typeface="Bauer Bodoni"/>
                <a:ea typeface="Bauer Bodoni"/>
                <a:cs typeface="Bauer Bodoni"/>
                <a:sym typeface="Bauer Bodoni"/>
              </a:rPr>
              <a:t>B.A. Erziehungswissenschaft und Lehr-, Lern- und Trainingspsychologie PAC Prüfung- und Auftrittscoaching nach Dr. Timo Nolle</a:t>
            </a:r>
          </a:p>
        </p:txBody>
      </p:sp>
      <p:sp>
        <p:nvSpPr>
          <p:cNvPr id="7" name="TextBox 7"/>
          <p:cNvSpPr txBox="1"/>
          <p:nvPr/>
        </p:nvSpPr>
        <p:spPr>
          <a:xfrm>
            <a:off x="4135907" y="3766880"/>
            <a:ext cx="9457049" cy="1276912"/>
          </a:xfrm>
          <a:prstGeom prst="rect">
            <a:avLst/>
          </a:prstGeom>
        </p:spPr>
        <p:txBody>
          <a:bodyPr lIns="0" tIns="0" rIns="0" bIns="0" rtlCol="0" anchor="t">
            <a:spAutoFit/>
          </a:bodyPr>
          <a:lstStyle/>
          <a:p>
            <a:pPr algn="l">
              <a:lnSpc>
                <a:spcPts val="10779"/>
              </a:lnSpc>
            </a:pPr>
            <a:r>
              <a:rPr lang="en-US" sz="7699">
                <a:solidFill>
                  <a:srgbClr val="000000"/>
                </a:solidFill>
                <a:latin typeface="Lumios Marker"/>
                <a:ea typeface="Lumios Marker"/>
                <a:cs typeface="Lumios Marker"/>
                <a:sym typeface="Lumios Marker"/>
              </a:rPr>
              <a:t>Mindset, Resilienz und Coping </a:t>
            </a:r>
          </a:p>
        </p:txBody>
      </p:sp>
      <p:sp>
        <p:nvSpPr>
          <p:cNvPr id="8" name="TextBox 8"/>
          <p:cNvSpPr txBox="1"/>
          <p:nvPr/>
        </p:nvSpPr>
        <p:spPr>
          <a:xfrm>
            <a:off x="6125737" y="5128955"/>
            <a:ext cx="5178428" cy="1276912"/>
          </a:xfrm>
          <a:prstGeom prst="rect">
            <a:avLst/>
          </a:prstGeom>
        </p:spPr>
        <p:txBody>
          <a:bodyPr lIns="0" tIns="0" rIns="0" bIns="0" rtlCol="0" anchor="t">
            <a:spAutoFit/>
          </a:bodyPr>
          <a:lstStyle/>
          <a:p>
            <a:pPr algn="l">
              <a:lnSpc>
                <a:spcPts val="10779"/>
              </a:lnSpc>
            </a:pPr>
            <a:r>
              <a:rPr lang="en-US" sz="7699">
                <a:solidFill>
                  <a:srgbClr val="000000"/>
                </a:solidFill>
                <a:latin typeface="Lumios Marker"/>
                <a:ea typeface="Lumios Marker"/>
                <a:cs typeface="Lumios Marker"/>
                <a:sym typeface="Lumios Marker"/>
              </a:rPr>
              <a:t>im Schulkontext </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rot="-859950">
            <a:off x="1850058" y="3698443"/>
            <a:ext cx="3739324" cy="4114800"/>
          </a:xfrm>
          <a:custGeom>
            <a:avLst/>
            <a:gdLst/>
            <a:ahLst/>
            <a:cxnLst/>
            <a:rect l="l" t="t" r="r" b="b"/>
            <a:pathLst>
              <a:path w="3739324" h="4114800">
                <a:moveTo>
                  <a:pt x="0" y="0"/>
                </a:moveTo>
                <a:lnTo>
                  <a:pt x="3739324" y="0"/>
                </a:lnTo>
                <a:lnTo>
                  <a:pt x="3739324"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TextBox 5"/>
          <p:cNvSpPr txBox="1"/>
          <p:nvPr/>
        </p:nvSpPr>
        <p:spPr>
          <a:xfrm>
            <a:off x="6974157" y="4478931"/>
            <a:ext cx="4426287" cy="1276912"/>
          </a:xfrm>
          <a:prstGeom prst="rect">
            <a:avLst/>
          </a:prstGeom>
        </p:spPr>
        <p:txBody>
          <a:bodyPr lIns="0" tIns="0" rIns="0" bIns="0" rtlCol="0" anchor="t">
            <a:spAutoFit/>
          </a:bodyPr>
          <a:lstStyle/>
          <a:p>
            <a:pPr algn="l">
              <a:lnSpc>
                <a:spcPts val="10779"/>
              </a:lnSpc>
            </a:pPr>
            <a:r>
              <a:rPr lang="en-US" sz="7699">
                <a:solidFill>
                  <a:srgbClr val="000000"/>
                </a:solidFill>
                <a:latin typeface="Lumios Marker"/>
                <a:ea typeface="Lumios Marker"/>
                <a:cs typeface="Lumios Marker"/>
                <a:sym typeface="Lumios Marker"/>
              </a:rPr>
              <a:t>Kennlernbingo</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3411464" y="3859273"/>
            <a:ext cx="10640492"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Dachte: „Ich fang nur kurz an…“ </a:t>
            </a:r>
          </a:p>
        </p:txBody>
      </p:sp>
      <p:sp>
        <p:nvSpPr>
          <p:cNvPr id="5" name="TextBox 5"/>
          <p:cNvSpPr txBox="1"/>
          <p:nvPr/>
        </p:nvSpPr>
        <p:spPr>
          <a:xfrm>
            <a:off x="13843321" y="3762785"/>
            <a:ext cx="2128828" cy="1177300"/>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 drei</a:t>
            </a:r>
          </a:p>
        </p:txBody>
      </p:sp>
      <p:sp>
        <p:nvSpPr>
          <p:cNvPr id="6" name="TextBox 6"/>
          <p:cNvSpPr txBox="1"/>
          <p:nvPr/>
        </p:nvSpPr>
        <p:spPr>
          <a:xfrm>
            <a:off x="3308328" y="4739650"/>
            <a:ext cx="12979794" cy="1147105"/>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Stunden später immer noch am Handy 📵</a:t>
            </a:r>
          </a:p>
        </p:txBody>
      </p:sp>
    </p:spTree>
  </p:cSld>
  <p:clrMapOvr>
    <a:masterClrMapping/>
  </p:clrMapOvr>
  <mc:AlternateContent xmlns:mc="http://schemas.openxmlformats.org/markup-compatibility/2006">
    <mc:Choice xmlns:p14="http://schemas.microsoft.com/office/powerpoint/2010/main" Requires="p14">
      <p:transition spd="slow">
        <p14:prism isInverted="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4506144" y="4520994"/>
            <a:ext cx="8735797"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Mich mit Koffein „gerettet“ </a:t>
            </a:r>
          </a:p>
        </p:txBody>
      </p:sp>
      <p:sp>
        <p:nvSpPr>
          <p:cNvPr id="5" name="TextBox 5"/>
          <p:cNvSpPr txBox="1"/>
          <p:nvPr/>
        </p:nvSpPr>
        <p:spPr>
          <a:xfrm>
            <a:off x="13070757" y="4486970"/>
            <a:ext cx="725357" cy="960682"/>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1339977" y="3833927"/>
            <a:ext cx="7428767"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„Nur kurz Power-Nap“ </a:t>
            </a:r>
          </a:p>
        </p:txBody>
      </p:sp>
      <p:sp>
        <p:nvSpPr>
          <p:cNvPr id="5" name="TextBox 5"/>
          <p:cNvSpPr txBox="1"/>
          <p:nvPr/>
        </p:nvSpPr>
        <p:spPr>
          <a:xfrm>
            <a:off x="9334167" y="3833927"/>
            <a:ext cx="7040718"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 plötzlich war’s Abend </a:t>
            </a:r>
          </a:p>
        </p:txBody>
      </p:sp>
      <p:sp>
        <p:nvSpPr>
          <p:cNvPr id="6" name="TextBox 6"/>
          <p:cNvSpPr txBox="1"/>
          <p:nvPr/>
        </p:nvSpPr>
        <p:spPr>
          <a:xfrm>
            <a:off x="8623068" y="3918309"/>
            <a:ext cx="725357" cy="996429"/>
          </a:xfrm>
          <a:prstGeom prst="rect">
            <a:avLst/>
          </a:prstGeom>
        </p:spPr>
        <p:txBody>
          <a:bodyPr lIns="0" tIns="0" rIns="0" bIns="0" rtlCol="0" anchor="t">
            <a:spAutoFit/>
          </a:bodyPr>
          <a:lstStyle/>
          <a:p>
            <a:pPr algn="l">
              <a:lnSpc>
                <a:spcPts val="7839"/>
              </a:lnSpc>
            </a:pPr>
            <a:r>
              <a:rPr lang="en-US" sz="5599">
                <a:solidFill>
                  <a:srgbClr val="000000"/>
                </a:solidFill>
                <a:latin typeface="Noto Sans"/>
                <a:ea typeface="Noto Sans"/>
                <a:cs typeface="Noto Sans"/>
                <a:sym typeface="Noto Sans"/>
              </a:rPr>
              <a:t>→</a:t>
            </a:r>
          </a:p>
        </p:txBody>
      </p:sp>
      <p:sp>
        <p:nvSpPr>
          <p:cNvPr id="7" name="TextBox 7"/>
          <p:cNvSpPr txBox="1"/>
          <p:nvPr/>
        </p:nvSpPr>
        <p:spPr>
          <a:xfrm>
            <a:off x="16236925" y="3799903"/>
            <a:ext cx="725357" cy="960682"/>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1399280" y="4025694"/>
            <a:ext cx="15799003" cy="2027482"/>
          </a:xfrm>
          <a:prstGeom prst="rect">
            <a:avLst/>
          </a:prstGeom>
        </p:spPr>
        <p:txBody>
          <a:bodyPr lIns="0" tIns="0" rIns="0" bIns="0" rtlCol="0" anchor="t">
            <a:spAutoFit/>
          </a:bodyPr>
          <a:lstStyle/>
          <a:p>
            <a:pPr algn="ctr">
              <a:lnSpc>
                <a:spcPts val="7800"/>
              </a:lnSpc>
            </a:pPr>
            <a:r>
              <a:rPr lang="en-US" sz="5599">
                <a:solidFill>
                  <a:srgbClr val="000000"/>
                </a:solidFill>
                <a:latin typeface="Bauer Bodoni"/>
                <a:ea typeface="Bauer Bodoni"/>
                <a:cs typeface="Bauer Bodoni"/>
                <a:sym typeface="Bauer Bodoni"/>
              </a:rPr>
              <a:t>Mich über zu viel Stoff beschwert – und dann doch Netflix geguckt 📺</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3137592" y="4520994"/>
            <a:ext cx="11527565"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Zu spät mit dem Lernen angefangen </a:t>
            </a:r>
          </a:p>
        </p:txBody>
      </p:sp>
      <p:sp>
        <p:nvSpPr>
          <p:cNvPr id="5" name="TextBox 5"/>
          <p:cNvSpPr txBox="1"/>
          <p:nvPr/>
        </p:nvSpPr>
        <p:spPr>
          <a:xfrm>
            <a:off x="14439157" y="4521003"/>
            <a:ext cx="725357" cy="950957"/>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2071316" y="4520994"/>
            <a:ext cx="13702808"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In einer Unterrichtstunde nichts verstanden </a:t>
            </a:r>
          </a:p>
        </p:txBody>
      </p:sp>
      <p:sp>
        <p:nvSpPr>
          <p:cNvPr id="5" name="TextBox 5"/>
          <p:cNvSpPr txBox="1"/>
          <p:nvPr/>
        </p:nvSpPr>
        <p:spPr>
          <a:xfrm>
            <a:off x="15505433" y="4490790"/>
            <a:ext cx="725357" cy="959987"/>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2980430" y="4520994"/>
            <a:ext cx="11848157"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Eine Deadline fast oder ganz verpasst </a:t>
            </a:r>
          </a:p>
        </p:txBody>
      </p:sp>
      <p:sp>
        <p:nvSpPr>
          <p:cNvPr id="5" name="TextBox 5"/>
          <p:cNvSpPr txBox="1"/>
          <p:nvPr/>
        </p:nvSpPr>
        <p:spPr>
          <a:xfrm>
            <a:off x="14596320" y="4485932"/>
            <a:ext cx="725357" cy="961377"/>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4659659" y="4025694"/>
            <a:ext cx="8422462"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Schlechte Note bekommen </a:t>
            </a:r>
          </a:p>
        </p:txBody>
      </p:sp>
      <p:sp>
        <p:nvSpPr>
          <p:cNvPr id="5" name="TextBox 5"/>
          <p:cNvSpPr txBox="1"/>
          <p:nvPr/>
        </p:nvSpPr>
        <p:spPr>
          <a:xfrm>
            <a:off x="12917091" y="3991670"/>
            <a:ext cx="725357" cy="960682"/>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2071688" y="4025694"/>
            <a:ext cx="13702189"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 Gruppenarbeit war schwieriger als gedacht </a:t>
            </a:r>
          </a:p>
        </p:txBody>
      </p:sp>
      <p:sp>
        <p:nvSpPr>
          <p:cNvPr id="5" name="TextBox 5"/>
          <p:cNvSpPr txBox="1"/>
          <p:nvPr/>
        </p:nvSpPr>
        <p:spPr>
          <a:xfrm>
            <a:off x="15505214" y="4229357"/>
            <a:ext cx="725357" cy="901303"/>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2301773" y="4520994"/>
            <a:ext cx="13232797"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Feedback bekommen, das erstmal weh tat </a:t>
            </a:r>
          </a:p>
        </p:txBody>
      </p:sp>
      <p:sp>
        <p:nvSpPr>
          <p:cNvPr id="5" name="TextBox 5"/>
          <p:cNvSpPr txBox="1"/>
          <p:nvPr/>
        </p:nvSpPr>
        <p:spPr>
          <a:xfrm>
            <a:off x="15275128" y="4521003"/>
            <a:ext cx="725357" cy="950957"/>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1580702" y="4025694"/>
            <a:ext cx="15429081" cy="2027482"/>
          </a:xfrm>
          <a:prstGeom prst="rect">
            <a:avLst/>
          </a:prstGeom>
        </p:spPr>
        <p:txBody>
          <a:bodyPr lIns="0" tIns="0" rIns="0" bIns="0" rtlCol="0" anchor="t">
            <a:spAutoFit/>
          </a:bodyPr>
          <a:lstStyle/>
          <a:p>
            <a:pPr algn="ctr">
              <a:lnSpc>
                <a:spcPts val="7800"/>
              </a:lnSpc>
            </a:pPr>
            <a:r>
              <a:rPr lang="en-US" sz="5599">
                <a:solidFill>
                  <a:srgbClr val="000000"/>
                </a:solidFill>
                <a:latin typeface="Bauer Bodoni"/>
                <a:ea typeface="Bauer Bodoni"/>
                <a:cs typeface="Bauer Bodoni"/>
                <a:sym typeface="Bauer Bodoni"/>
              </a:rPr>
              <a:t>Mich mit jemandem verglichen und gedacht: „Die sind besser.“</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2549128" y="4520994"/>
            <a:ext cx="12727972"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Mich selbst mit Prokrastination erwischt </a:t>
            </a:r>
          </a:p>
        </p:txBody>
      </p:sp>
      <p:sp>
        <p:nvSpPr>
          <p:cNvPr id="5" name="TextBox 5"/>
          <p:cNvSpPr txBox="1"/>
          <p:nvPr/>
        </p:nvSpPr>
        <p:spPr>
          <a:xfrm>
            <a:off x="15027621" y="4613539"/>
            <a:ext cx="725357" cy="937422"/>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728367" y="3496370"/>
            <a:ext cx="725357" cy="960682"/>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
        <p:nvSpPr>
          <p:cNvPr id="5" name="TextBox 5"/>
          <p:cNvSpPr txBox="1"/>
          <p:nvPr/>
        </p:nvSpPr>
        <p:spPr>
          <a:xfrm>
            <a:off x="1439466" y="3530394"/>
            <a:ext cx="16442360" cy="1036882"/>
          </a:xfrm>
          <a:prstGeom prst="rect">
            <a:avLst/>
          </a:prstGeom>
        </p:spPr>
        <p:txBody>
          <a:bodyPr lIns="0" tIns="0" rIns="0" bIns="0" rtlCol="0" anchor="t">
            <a:spAutoFit/>
          </a:bodyPr>
          <a:lstStyle/>
          <a:p>
            <a:pPr algn="l">
              <a:lnSpc>
                <a:spcPts val="7839"/>
              </a:lnSpc>
            </a:pPr>
            <a:r>
              <a:rPr lang="en-US" sz="5599">
                <a:solidFill>
                  <a:srgbClr val="000000"/>
                </a:solidFill>
                <a:latin typeface="Bauer Bodoni"/>
                <a:ea typeface="Bauer Bodoni"/>
                <a:cs typeface="Bauer Bodoni"/>
                <a:sym typeface="Bauer Bodoni"/>
              </a:rPr>
              <a:t> Mir selbst gesagt: ”Nächstes Schuljahr oder nächstes</a:t>
            </a:r>
          </a:p>
        </p:txBody>
      </p:sp>
      <p:sp>
        <p:nvSpPr>
          <p:cNvPr id="6" name="TextBox 6"/>
          <p:cNvSpPr txBox="1"/>
          <p:nvPr/>
        </p:nvSpPr>
        <p:spPr>
          <a:xfrm>
            <a:off x="6051946" y="4520994"/>
            <a:ext cx="8121253" cy="1965923"/>
          </a:xfrm>
          <a:prstGeom prst="rect">
            <a:avLst/>
          </a:prstGeom>
        </p:spPr>
        <p:txBody>
          <a:bodyPr wrap="square" lIns="0" tIns="0" rIns="0" bIns="0" rtlCol="0" anchor="t">
            <a:spAutoFit/>
          </a:bodyPr>
          <a:lstStyle/>
          <a:p>
            <a:pPr algn="ctr">
              <a:lnSpc>
                <a:spcPts val="7800"/>
              </a:lnSpc>
            </a:pPr>
            <a:r>
              <a:rPr lang="en-US" sz="5599" dirty="0">
                <a:solidFill>
                  <a:srgbClr val="000000"/>
                </a:solidFill>
                <a:latin typeface="Bauer Bodoni"/>
                <a:ea typeface="Bauer Bodoni"/>
                <a:cs typeface="Bauer Bodoni"/>
                <a:sym typeface="Bauer Bodoni"/>
              </a:rPr>
              <a:t>Jahr </a:t>
            </a:r>
          </a:p>
          <a:p>
            <a:pPr algn="ctr">
              <a:lnSpc>
                <a:spcPts val="7800"/>
              </a:lnSpc>
            </a:pPr>
            <a:r>
              <a:rPr lang="en-US" sz="5599" dirty="0" err="1">
                <a:solidFill>
                  <a:srgbClr val="000000"/>
                </a:solidFill>
                <a:latin typeface="Bauer Bodoni"/>
                <a:ea typeface="Bauer Bodoni"/>
                <a:cs typeface="Bauer Bodoni"/>
                <a:sym typeface="Bauer Bodoni"/>
              </a:rPr>
              <a:t>wird</a:t>
            </a:r>
            <a:r>
              <a:rPr lang="en-US" sz="5599" dirty="0">
                <a:solidFill>
                  <a:srgbClr val="000000"/>
                </a:solidFill>
                <a:latin typeface="Bauer Bodoni"/>
                <a:ea typeface="Bauer Bodoni"/>
                <a:cs typeface="Bauer Bodoni"/>
                <a:sym typeface="Bauer Bodoni"/>
              </a:rPr>
              <a:t> </a:t>
            </a:r>
            <a:r>
              <a:rPr lang="en-US" sz="5599" b="1" dirty="0" err="1">
                <a:solidFill>
                  <a:srgbClr val="000000"/>
                </a:solidFill>
                <a:latin typeface="Bauer Bodoni Bold"/>
                <a:ea typeface="Bauer Bodoni Bold"/>
                <a:cs typeface="Bauer Bodoni Bold"/>
                <a:sym typeface="Bauer Bodoni Bold"/>
              </a:rPr>
              <a:t>allesssss</a:t>
            </a:r>
            <a:r>
              <a:rPr lang="en-US" sz="5599" dirty="0">
                <a:solidFill>
                  <a:srgbClr val="000000"/>
                </a:solidFill>
                <a:latin typeface="Bauer Bodoni"/>
                <a:ea typeface="Bauer Bodoni"/>
                <a:cs typeface="Bauer Bodoni"/>
                <a:sym typeface="Bauer Bodoni"/>
              </a:rPr>
              <a:t> </a:t>
            </a:r>
            <a:r>
              <a:rPr lang="en-US" sz="5599" dirty="0" err="1">
                <a:solidFill>
                  <a:srgbClr val="000000"/>
                </a:solidFill>
                <a:latin typeface="Bauer Bodoni"/>
                <a:ea typeface="Bauer Bodoni"/>
                <a:cs typeface="Bauer Bodoni"/>
                <a:sym typeface="Bauer Bodoni"/>
              </a:rPr>
              <a:t>besser</a:t>
            </a:r>
            <a:r>
              <a:rPr lang="en-US" sz="5599" dirty="0">
                <a:solidFill>
                  <a:srgbClr val="000000"/>
                </a:solidFill>
                <a:latin typeface="Bauer Bodoni"/>
                <a:ea typeface="Bauer Bodoni"/>
                <a:cs typeface="Bauer Bodoni"/>
                <a:sym typeface="Bauer Bodoni"/>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2343712" y="6348803"/>
            <a:ext cx="1100328" cy="1455420"/>
            <a:chOff x="0" y="0"/>
            <a:chExt cx="1467104" cy="1940560"/>
          </a:xfrm>
        </p:grpSpPr>
        <p:sp>
          <p:nvSpPr>
            <p:cNvPr id="5" name="Freeform 5"/>
            <p:cNvSpPr/>
            <p:nvPr/>
          </p:nvSpPr>
          <p:spPr>
            <a:xfrm>
              <a:off x="1003" y="445"/>
              <a:ext cx="1465097" cy="1939671"/>
            </a:xfrm>
            <a:custGeom>
              <a:avLst/>
              <a:gdLst/>
              <a:ahLst/>
              <a:cxnLst/>
              <a:rect l="l" t="t" r="r" b="b"/>
              <a:pathLst>
                <a:path w="1465097" h="1939671">
                  <a:moveTo>
                    <a:pt x="1465098" y="1645081"/>
                  </a:moveTo>
                  <a:lnTo>
                    <a:pt x="960603" y="1939670"/>
                  </a:lnTo>
                  <a:lnTo>
                    <a:pt x="0" y="294589"/>
                  </a:lnTo>
                  <a:lnTo>
                    <a:pt x="504495" y="0"/>
                  </a:lnTo>
                  <a:lnTo>
                    <a:pt x="1465098" y="1645081"/>
                  </a:lnTo>
                  <a:close/>
                </a:path>
              </a:pathLst>
            </a:custGeom>
            <a:blipFill>
              <a:blip r:embed="rId4"/>
              <a:stretch>
                <a:fillRect l="-68" t="-22" r="-68" b="-22"/>
              </a:stretch>
            </a:blipFill>
          </p:spPr>
          <p:txBody>
            <a:bodyPr/>
            <a:lstStyle/>
            <a:p>
              <a:endParaRPr lang="de-DE"/>
            </a:p>
          </p:txBody>
        </p:sp>
      </p:grpSp>
      <p:grpSp>
        <p:nvGrpSpPr>
          <p:cNvPr id="6" name="Group 6"/>
          <p:cNvGrpSpPr/>
          <p:nvPr/>
        </p:nvGrpSpPr>
        <p:grpSpPr>
          <a:xfrm>
            <a:off x="4138832" y="4620044"/>
            <a:ext cx="4105656" cy="2182368"/>
            <a:chOff x="0" y="0"/>
            <a:chExt cx="5474208" cy="2909824"/>
          </a:xfrm>
        </p:grpSpPr>
        <p:sp>
          <p:nvSpPr>
            <p:cNvPr id="7" name="Freeform 7"/>
            <p:cNvSpPr/>
            <p:nvPr/>
          </p:nvSpPr>
          <p:spPr>
            <a:xfrm>
              <a:off x="0" y="0"/>
              <a:ext cx="5474208" cy="2909824"/>
            </a:xfrm>
            <a:custGeom>
              <a:avLst/>
              <a:gdLst/>
              <a:ahLst/>
              <a:cxnLst/>
              <a:rect l="l" t="t" r="r" b="b"/>
              <a:pathLst>
                <a:path w="5474208" h="2909824">
                  <a:moveTo>
                    <a:pt x="0" y="0"/>
                  </a:moveTo>
                  <a:lnTo>
                    <a:pt x="5474208" y="0"/>
                  </a:lnTo>
                  <a:lnTo>
                    <a:pt x="5474208" y="2909824"/>
                  </a:lnTo>
                  <a:lnTo>
                    <a:pt x="0" y="2909824"/>
                  </a:lnTo>
                  <a:lnTo>
                    <a:pt x="0" y="0"/>
                  </a:lnTo>
                  <a:close/>
                </a:path>
              </a:pathLst>
            </a:custGeom>
            <a:blipFill>
              <a:blip r:embed="rId5"/>
              <a:stretch>
                <a:fillRect/>
              </a:stretch>
            </a:blipFill>
          </p:spPr>
          <p:txBody>
            <a:bodyPr/>
            <a:lstStyle/>
            <a:p>
              <a:endParaRPr lang="de-DE"/>
            </a:p>
          </p:txBody>
        </p:sp>
      </p:grpSp>
      <p:grpSp>
        <p:nvGrpSpPr>
          <p:cNvPr id="8" name="Group 8"/>
          <p:cNvGrpSpPr/>
          <p:nvPr/>
        </p:nvGrpSpPr>
        <p:grpSpPr>
          <a:xfrm>
            <a:off x="7980788" y="6572012"/>
            <a:ext cx="1392936" cy="1232916"/>
            <a:chOff x="0" y="0"/>
            <a:chExt cx="1857248" cy="1643888"/>
          </a:xfrm>
        </p:grpSpPr>
        <p:sp>
          <p:nvSpPr>
            <p:cNvPr id="9" name="Freeform 9"/>
            <p:cNvSpPr/>
            <p:nvPr/>
          </p:nvSpPr>
          <p:spPr>
            <a:xfrm>
              <a:off x="1003" y="953"/>
              <a:ext cx="1855241" cy="1641983"/>
            </a:xfrm>
            <a:custGeom>
              <a:avLst/>
              <a:gdLst/>
              <a:ahLst/>
              <a:cxnLst/>
              <a:rect l="l" t="t" r="r" b="b"/>
              <a:pathLst>
                <a:path w="1855241" h="1641983">
                  <a:moveTo>
                    <a:pt x="1492022" y="0"/>
                  </a:moveTo>
                  <a:lnTo>
                    <a:pt x="1855242" y="457555"/>
                  </a:lnTo>
                  <a:lnTo>
                    <a:pt x="363220" y="1641983"/>
                  </a:lnTo>
                  <a:lnTo>
                    <a:pt x="0" y="1184427"/>
                  </a:lnTo>
                  <a:lnTo>
                    <a:pt x="1492022" y="0"/>
                  </a:lnTo>
                  <a:close/>
                </a:path>
              </a:pathLst>
            </a:custGeom>
            <a:blipFill>
              <a:blip r:embed="rId6"/>
              <a:stretch>
                <a:fillRect l="-54" t="-58" r="-54" b="-58"/>
              </a:stretch>
            </a:blipFill>
          </p:spPr>
          <p:txBody>
            <a:bodyPr/>
            <a:lstStyle/>
            <a:p>
              <a:endParaRPr lang="de-DE"/>
            </a:p>
          </p:txBody>
        </p:sp>
      </p:grpSp>
      <p:grpSp>
        <p:nvGrpSpPr>
          <p:cNvPr id="10" name="Group 10"/>
          <p:cNvGrpSpPr/>
          <p:nvPr/>
        </p:nvGrpSpPr>
        <p:grpSpPr>
          <a:xfrm>
            <a:off x="5127327" y="3189694"/>
            <a:ext cx="1572768" cy="477012"/>
            <a:chOff x="0" y="0"/>
            <a:chExt cx="2097024" cy="636016"/>
          </a:xfrm>
        </p:grpSpPr>
        <p:sp>
          <p:nvSpPr>
            <p:cNvPr id="11" name="Freeform 11"/>
            <p:cNvSpPr/>
            <p:nvPr/>
          </p:nvSpPr>
          <p:spPr>
            <a:xfrm>
              <a:off x="0" y="0"/>
              <a:ext cx="2097024" cy="636016"/>
            </a:xfrm>
            <a:custGeom>
              <a:avLst/>
              <a:gdLst/>
              <a:ahLst/>
              <a:cxnLst/>
              <a:rect l="l" t="t" r="r" b="b"/>
              <a:pathLst>
                <a:path w="2097024" h="636016">
                  <a:moveTo>
                    <a:pt x="0" y="0"/>
                  </a:moveTo>
                  <a:lnTo>
                    <a:pt x="2097024" y="0"/>
                  </a:lnTo>
                  <a:lnTo>
                    <a:pt x="2097024" y="636016"/>
                  </a:lnTo>
                  <a:lnTo>
                    <a:pt x="0" y="636016"/>
                  </a:lnTo>
                  <a:lnTo>
                    <a:pt x="0" y="0"/>
                  </a:lnTo>
                  <a:close/>
                </a:path>
              </a:pathLst>
            </a:custGeom>
            <a:blipFill>
              <a:blip r:embed="rId7"/>
              <a:stretch>
                <a:fillRect/>
              </a:stretch>
            </a:blipFill>
          </p:spPr>
          <p:txBody>
            <a:bodyPr/>
            <a:lstStyle/>
            <a:p>
              <a:endParaRPr lang="de-DE"/>
            </a:p>
          </p:txBody>
        </p:sp>
      </p:grpSp>
      <p:grpSp>
        <p:nvGrpSpPr>
          <p:cNvPr id="12" name="Group 12"/>
          <p:cNvGrpSpPr/>
          <p:nvPr/>
        </p:nvGrpSpPr>
        <p:grpSpPr>
          <a:xfrm>
            <a:off x="5747852" y="6050118"/>
            <a:ext cx="448056" cy="409956"/>
            <a:chOff x="0" y="0"/>
            <a:chExt cx="597408" cy="546608"/>
          </a:xfrm>
        </p:grpSpPr>
        <p:sp>
          <p:nvSpPr>
            <p:cNvPr id="13" name="Freeform 13"/>
            <p:cNvSpPr/>
            <p:nvPr/>
          </p:nvSpPr>
          <p:spPr>
            <a:xfrm>
              <a:off x="0" y="0"/>
              <a:ext cx="597408" cy="546608"/>
            </a:xfrm>
            <a:custGeom>
              <a:avLst/>
              <a:gdLst/>
              <a:ahLst/>
              <a:cxnLst/>
              <a:rect l="l" t="t" r="r" b="b"/>
              <a:pathLst>
                <a:path w="597408" h="546608">
                  <a:moveTo>
                    <a:pt x="0" y="0"/>
                  </a:moveTo>
                  <a:lnTo>
                    <a:pt x="597408" y="0"/>
                  </a:lnTo>
                  <a:lnTo>
                    <a:pt x="597408" y="546608"/>
                  </a:lnTo>
                  <a:lnTo>
                    <a:pt x="0" y="546608"/>
                  </a:lnTo>
                  <a:lnTo>
                    <a:pt x="0" y="0"/>
                  </a:lnTo>
                  <a:close/>
                </a:path>
              </a:pathLst>
            </a:custGeom>
            <a:blipFill>
              <a:blip r:embed="rId8"/>
              <a:stretch>
                <a:fillRect/>
              </a:stretch>
            </a:blipFill>
          </p:spPr>
          <p:txBody>
            <a:bodyPr/>
            <a:lstStyle/>
            <a:p>
              <a:endParaRPr lang="de-DE"/>
            </a:p>
          </p:txBody>
        </p:sp>
      </p:grpSp>
      <p:sp>
        <p:nvSpPr>
          <p:cNvPr id="14" name="TextBox 14"/>
          <p:cNvSpPr txBox="1"/>
          <p:nvPr/>
        </p:nvSpPr>
        <p:spPr>
          <a:xfrm>
            <a:off x="8523284" y="4623816"/>
            <a:ext cx="2619842" cy="890140"/>
          </a:xfrm>
          <a:prstGeom prst="rect">
            <a:avLst/>
          </a:prstGeom>
        </p:spPr>
        <p:txBody>
          <a:bodyPr lIns="0" tIns="0" rIns="0" bIns="0" rtlCol="0" anchor="t">
            <a:spAutoFit/>
          </a:bodyPr>
          <a:lstStyle/>
          <a:p>
            <a:pPr algn="l">
              <a:lnSpc>
                <a:spcPts val="6706"/>
              </a:lnSpc>
            </a:pPr>
            <a:r>
              <a:rPr lang="en-US" sz="4790">
                <a:solidFill>
                  <a:srgbClr val="000000"/>
                </a:solidFill>
                <a:latin typeface="Bauer Bodoni"/>
                <a:ea typeface="Bauer Bodoni"/>
                <a:cs typeface="Bauer Bodoni"/>
                <a:sym typeface="Bauer Bodoni"/>
              </a:rPr>
              <a:t>Verhalten</a:t>
            </a:r>
          </a:p>
        </p:txBody>
      </p:sp>
      <p:sp>
        <p:nvSpPr>
          <p:cNvPr id="15" name="Freeform 15"/>
          <p:cNvSpPr/>
          <p:nvPr/>
        </p:nvSpPr>
        <p:spPr>
          <a:xfrm>
            <a:off x="10783424" y="3477273"/>
            <a:ext cx="6723929" cy="5555647"/>
          </a:xfrm>
          <a:custGeom>
            <a:avLst/>
            <a:gdLst/>
            <a:ahLst/>
            <a:cxnLst/>
            <a:rect l="l" t="t" r="r" b="b"/>
            <a:pathLst>
              <a:path w="6723929" h="5555647">
                <a:moveTo>
                  <a:pt x="0" y="0"/>
                </a:moveTo>
                <a:lnTo>
                  <a:pt x="6723929" y="0"/>
                </a:lnTo>
                <a:lnTo>
                  <a:pt x="6723929" y="5555646"/>
                </a:lnTo>
                <a:lnTo>
                  <a:pt x="0" y="5555646"/>
                </a:lnTo>
                <a:lnTo>
                  <a:pt x="0" y="0"/>
                </a:lnTo>
                <a:close/>
              </a:path>
            </a:pathLst>
          </a:custGeom>
          <a:blipFill>
            <a:blip r:embed="rId9"/>
            <a:stretch>
              <a:fillRect/>
            </a:stretch>
          </a:blipFill>
        </p:spPr>
        <p:txBody>
          <a:bodyPr/>
          <a:lstStyle/>
          <a:p>
            <a:endParaRPr lang="de-DE"/>
          </a:p>
        </p:txBody>
      </p:sp>
      <p:sp>
        <p:nvSpPr>
          <p:cNvPr id="16" name="TextBox 16"/>
          <p:cNvSpPr txBox="1"/>
          <p:nvPr/>
        </p:nvSpPr>
        <p:spPr>
          <a:xfrm>
            <a:off x="1028824" y="4623816"/>
            <a:ext cx="2689336" cy="890140"/>
          </a:xfrm>
          <a:prstGeom prst="rect">
            <a:avLst/>
          </a:prstGeom>
        </p:spPr>
        <p:txBody>
          <a:bodyPr lIns="0" tIns="0" rIns="0" bIns="0" rtlCol="0" anchor="t">
            <a:spAutoFit/>
          </a:bodyPr>
          <a:lstStyle/>
          <a:p>
            <a:pPr algn="l">
              <a:lnSpc>
                <a:spcPts val="6706"/>
              </a:lnSpc>
            </a:pPr>
            <a:r>
              <a:rPr lang="en-US" sz="4790">
                <a:solidFill>
                  <a:srgbClr val="000000"/>
                </a:solidFill>
                <a:latin typeface="Bauer Bodoni"/>
                <a:ea typeface="Bauer Bodoni"/>
                <a:cs typeface="Bauer Bodoni"/>
                <a:sym typeface="Bauer Bodoni"/>
              </a:rPr>
              <a:t>Gedanken</a:t>
            </a:r>
          </a:p>
        </p:txBody>
      </p:sp>
      <p:sp>
        <p:nvSpPr>
          <p:cNvPr id="17" name="TextBox 17"/>
          <p:cNvSpPr txBox="1"/>
          <p:nvPr/>
        </p:nvSpPr>
        <p:spPr>
          <a:xfrm>
            <a:off x="4956429" y="7584862"/>
            <a:ext cx="2068201" cy="890140"/>
          </a:xfrm>
          <a:prstGeom prst="rect">
            <a:avLst/>
          </a:prstGeom>
        </p:spPr>
        <p:txBody>
          <a:bodyPr lIns="0" tIns="0" rIns="0" bIns="0" rtlCol="0" anchor="t">
            <a:spAutoFit/>
          </a:bodyPr>
          <a:lstStyle/>
          <a:p>
            <a:pPr algn="l">
              <a:lnSpc>
                <a:spcPts val="6706"/>
              </a:lnSpc>
            </a:pPr>
            <a:r>
              <a:rPr lang="en-US" sz="4790">
                <a:solidFill>
                  <a:srgbClr val="000000"/>
                </a:solidFill>
                <a:latin typeface="Bauer Bodoni"/>
                <a:ea typeface="Bauer Bodoni"/>
                <a:cs typeface="Bauer Bodoni"/>
                <a:sym typeface="Bauer Bodoni"/>
              </a:rPr>
              <a:t>Gefühle</a:t>
            </a:r>
          </a:p>
        </p:txBody>
      </p:sp>
      <p:sp>
        <p:nvSpPr>
          <p:cNvPr id="18" name="TextBox 18"/>
          <p:cNvSpPr txBox="1"/>
          <p:nvPr/>
        </p:nvSpPr>
        <p:spPr>
          <a:xfrm>
            <a:off x="1030634" y="794442"/>
            <a:ext cx="725357" cy="961025"/>
          </a:xfrm>
          <a:prstGeom prst="rect">
            <a:avLst/>
          </a:prstGeom>
        </p:spPr>
        <p:txBody>
          <a:bodyPr lIns="0" tIns="0" rIns="0" bIns="0" rtlCol="0" anchor="t">
            <a:spAutoFit/>
          </a:bodyPr>
          <a:lstStyle/>
          <a:p>
            <a:pPr algn="l">
              <a:lnSpc>
                <a:spcPts val="7839"/>
              </a:lnSpc>
            </a:pPr>
            <a:r>
              <a:rPr lang="en-US" sz="5599">
                <a:solidFill>
                  <a:srgbClr val="000000"/>
                </a:solidFill>
                <a:latin typeface="Arimo"/>
                <a:ea typeface="Arimo"/>
                <a:cs typeface="Arimo"/>
                <a:sym typeface="Arimo"/>
              </a:rPr>
              <a:t>🎯</a:t>
            </a:r>
          </a:p>
        </p:txBody>
      </p:sp>
      <p:sp>
        <p:nvSpPr>
          <p:cNvPr id="19" name="TextBox 19"/>
          <p:cNvSpPr txBox="1"/>
          <p:nvPr/>
        </p:nvSpPr>
        <p:spPr>
          <a:xfrm>
            <a:off x="1741732" y="830380"/>
            <a:ext cx="6502756" cy="965649"/>
          </a:xfrm>
          <a:prstGeom prst="rect">
            <a:avLst/>
          </a:prstGeom>
        </p:spPr>
        <p:txBody>
          <a:bodyPr wrap="square" lIns="0" tIns="0" rIns="0" bIns="0" rtlCol="0" anchor="t">
            <a:spAutoFit/>
          </a:bodyPr>
          <a:lstStyle/>
          <a:p>
            <a:pPr algn="l">
              <a:lnSpc>
                <a:spcPts val="7839"/>
              </a:lnSpc>
            </a:pPr>
            <a:r>
              <a:rPr lang="en-US" sz="5599" dirty="0">
                <a:solidFill>
                  <a:srgbClr val="000000"/>
                </a:solidFill>
                <a:latin typeface="Bauer Bodoni"/>
                <a:ea typeface="Bauer Bodoni"/>
                <a:cs typeface="Bauer Bodoni"/>
                <a:sym typeface="Bauer Bodoni"/>
              </a:rPr>
              <a:t>Unser </a:t>
            </a:r>
            <a:r>
              <a:rPr lang="en-US" sz="5599" dirty="0" err="1">
                <a:solidFill>
                  <a:srgbClr val="000000"/>
                </a:solidFill>
                <a:latin typeface="Bauer Bodoni"/>
                <a:ea typeface="Bauer Bodoni"/>
                <a:cs typeface="Bauer Bodoni"/>
                <a:sym typeface="Bauer Bodoni"/>
              </a:rPr>
              <a:t>Lernziel</a:t>
            </a:r>
            <a:endParaRPr lang="en-US" sz="5599" dirty="0">
              <a:solidFill>
                <a:srgbClr val="000000"/>
              </a:solidFill>
              <a:latin typeface="Bauer Bodoni"/>
              <a:ea typeface="Bauer Bodoni"/>
              <a:cs typeface="Bauer Bodoni"/>
              <a:sym typeface="Bauer Bodoni"/>
            </a:endParaRPr>
          </a:p>
        </p:txBody>
      </p:sp>
      <p:sp>
        <p:nvSpPr>
          <p:cNvPr id="20" name="TextBox 20"/>
          <p:cNvSpPr txBox="1"/>
          <p:nvPr/>
        </p:nvSpPr>
        <p:spPr>
          <a:xfrm>
            <a:off x="13346601" y="1200064"/>
            <a:ext cx="1937480" cy="1255014"/>
          </a:xfrm>
          <a:prstGeom prst="rect">
            <a:avLst/>
          </a:prstGeom>
        </p:spPr>
        <p:txBody>
          <a:bodyPr lIns="0" tIns="0" rIns="0" bIns="0" rtlCol="0" anchor="t">
            <a:spAutoFit/>
          </a:bodyPr>
          <a:lstStyle/>
          <a:p>
            <a:pPr algn="ctr">
              <a:lnSpc>
                <a:spcPts val="4948"/>
              </a:lnSpc>
            </a:pPr>
            <a:r>
              <a:rPr lang="en-US" sz="3552" b="1" i="1" dirty="0" err="1">
                <a:solidFill>
                  <a:srgbClr val="FCCADB"/>
                </a:solidFill>
                <a:latin typeface="Canva Sans Bold Italics"/>
                <a:ea typeface="Canva Sans Bold Italics"/>
                <a:cs typeface="Canva Sans Bold Italics"/>
                <a:sym typeface="Canva Sans Bold Italics"/>
              </a:rPr>
              <a:t>Fachabi</a:t>
            </a:r>
            <a:r>
              <a:rPr lang="en-US" sz="3552" b="1" i="1" dirty="0">
                <a:solidFill>
                  <a:srgbClr val="FCCADB"/>
                </a:solidFill>
                <a:latin typeface="Canva Sans Bold Italics"/>
                <a:ea typeface="Canva Sans Bold Italics"/>
                <a:cs typeface="Canva Sans Bold Italics"/>
                <a:sym typeface="Canva Sans Bold Italics"/>
              </a:rPr>
              <a:t> 2027!</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3513230" y="1222572"/>
            <a:ext cx="7469832" cy="1318908"/>
          </a:xfrm>
          <a:prstGeom prst="rect">
            <a:avLst/>
          </a:prstGeom>
        </p:spPr>
        <p:txBody>
          <a:bodyPr lIns="0" tIns="0" rIns="0" bIns="0" rtlCol="0" anchor="t">
            <a:spAutoFit/>
          </a:bodyPr>
          <a:lstStyle/>
          <a:p>
            <a:pPr algn="l">
              <a:lnSpc>
                <a:spcPts val="10779"/>
              </a:lnSpc>
            </a:pPr>
            <a:r>
              <a:rPr lang="en-US" sz="7699">
                <a:solidFill>
                  <a:srgbClr val="000000"/>
                </a:solidFill>
                <a:latin typeface="Lumios Marker"/>
                <a:ea typeface="Lumios Marker"/>
                <a:cs typeface="Lumios Marker"/>
                <a:sym typeface="Lumios Marker"/>
              </a:rPr>
              <a:t>“Speed- Dating” Runde </a:t>
            </a:r>
          </a:p>
        </p:txBody>
      </p:sp>
      <p:sp>
        <p:nvSpPr>
          <p:cNvPr id="5" name="TextBox 5"/>
          <p:cNvSpPr txBox="1"/>
          <p:nvPr/>
        </p:nvSpPr>
        <p:spPr>
          <a:xfrm>
            <a:off x="1940478" y="4625927"/>
            <a:ext cx="10327722" cy="1560684"/>
          </a:xfrm>
          <a:prstGeom prst="rect">
            <a:avLst/>
          </a:prstGeom>
        </p:spPr>
        <p:txBody>
          <a:bodyPr wrap="square" lIns="0" tIns="0" rIns="0" bIns="0" rtlCol="0" anchor="t">
            <a:spAutoFit/>
          </a:bodyPr>
          <a:lstStyle/>
          <a:p>
            <a:pPr algn="l">
              <a:lnSpc>
                <a:spcPts val="6150"/>
              </a:lnSpc>
            </a:pPr>
            <a:r>
              <a:rPr lang="en-US" sz="4399" dirty="0">
                <a:solidFill>
                  <a:srgbClr val="000000"/>
                </a:solidFill>
                <a:latin typeface="Bauer Bodoni"/>
                <a:ea typeface="Bauer Bodoni"/>
                <a:cs typeface="Bauer Bodoni"/>
                <a:sym typeface="Bauer Bodoni"/>
              </a:rPr>
              <a:t>→ Wie </a:t>
            </a:r>
            <a:r>
              <a:rPr lang="en-US" sz="4399" dirty="0" err="1">
                <a:solidFill>
                  <a:srgbClr val="000000"/>
                </a:solidFill>
                <a:latin typeface="Bauer Bodoni"/>
                <a:ea typeface="Bauer Bodoni"/>
                <a:cs typeface="Bauer Bodoni"/>
                <a:sym typeface="Bauer Bodoni"/>
              </a:rPr>
              <a:t>ist</a:t>
            </a:r>
            <a:r>
              <a:rPr lang="en-US" sz="4399" dirty="0">
                <a:solidFill>
                  <a:srgbClr val="000000"/>
                </a:solidFill>
                <a:latin typeface="Bauer Bodoni"/>
                <a:ea typeface="Bauer Bodoni"/>
                <a:cs typeface="Bauer Bodoni"/>
                <a:sym typeface="Bauer Bodoni"/>
              </a:rPr>
              <a:t> </a:t>
            </a:r>
            <a:r>
              <a:rPr lang="en-US" sz="4399" dirty="0" err="1">
                <a:solidFill>
                  <a:srgbClr val="000000"/>
                </a:solidFill>
                <a:latin typeface="Bauer Bodoni"/>
                <a:ea typeface="Bauer Bodoni"/>
                <a:cs typeface="Bauer Bodoni"/>
                <a:sym typeface="Bauer Bodoni"/>
              </a:rPr>
              <a:t>dein</a:t>
            </a:r>
            <a:r>
              <a:rPr lang="en-US" sz="4399" b="1" dirty="0">
                <a:solidFill>
                  <a:srgbClr val="000000"/>
                </a:solidFill>
                <a:latin typeface="Bauer Bodoni Bold"/>
                <a:ea typeface="Bauer Bodoni Bold"/>
                <a:cs typeface="Bauer Bodoni Bold"/>
                <a:sym typeface="Bauer Bodoni Bold"/>
              </a:rPr>
              <a:t> Name </a:t>
            </a:r>
            <a:r>
              <a:rPr lang="en-US" sz="4399" dirty="0">
                <a:solidFill>
                  <a:srgbClr val="000000"/>
                </a:solidFill>
                <a:latin typeface="Bauer Bodoni Bold"/>
                <a:ea typeface="Bauer Bodoni Bold"/>
                <a:cs typeface="Bauer Bodoni Bold"/>
                <a:sym typeface="Bauer Bodoni Bold"/>
              </a:rPr>
              <a:t>(und wo </a:t>
            </a:r>
            <a:r>
              <a:rPr lang="en-US" sz="4399" dirty="0" err="1">
                <a:solidFill>
                  <a:srgbClr val="000000"/>
                </a:solidFill>
                <a:latin typeface="Bauer Bodoni Bold"/>
                <a:ea typeface="Bauer Bodoni Bold"/>
                <a:cs typeface="Bauer Bodoni Bold"/>
                <a:sym typeface="Bauer Bodoni Bold"/>
              </a:rPr>
              <a:t>würdest</a:t>
            </a:r>
            <a:r>
              <a:rPr lang="en-US" sz="4399" dirty="0">
                <a:solidFill>
                  <a:srgbClr val="000000"/>
                </a:solidFill>
                <a:latin typeface="Bauer Bodoni Bold"/>
                <a:ea typeface="Bauer Bodoni Bold"/>
                <a:cs typeface="Bauer Bodoni Bold"/>
                <a:sym typeface="Bauer Bodoni Bold"/>
              </a:rPr>
              <a:t> du dich </a:t>
            </a:r>
            <a:r>
              <a:rPr lang="en-US" sz="4399" dirty="0" err="1">
                <a:solidFill>
                  <a:srgbClr val="000000"/>
                </a:solidFill>
                <a:latin typeface="Bauer Bodoni Bold"/>
                <a:ea typeface="Bauer Bodoni Bold"/>
                <a:cs typeface="Bauer Bodoni Bold"/>
                <a:sym typeface="Bauer Bodoni Bold"/>
              </a:rPr>
              <a:t>derzeit</a:t>
            </a:r>
            <a:r>
              <a:rPr lang="en-US" sz="4399" dirty="0">
                <a:solidFill>
                  <a:srgbClr val="000000"/>
                </a:solidFill>
                <a:latin typeface="Bauer Bodoni Bold"/>
                <a:ea typeface="Bauer Bodoni Bold"/>
                <a:cs typeface="Bauer Bodoni Bold"/>
                <a:sym typeface="Bauer Bodoni Bold"/>
              </a:rPr>
              <a:t> am Berg </a:t>
            </a:r>
            <a:r>
              <a:rPr lang="en-US" sz="4399" dirty="0" err="1">
                <a:solidFill>
                  <a:srgbClr val="000000"/>
                </a:solidFill>
                <a:latin typeface="Bauer Bodoni Bold"/>
                <a:ea typeface="Bauer Bodoni Bold"/>
                <a:cs typeface="Bauer Bodoni Bold"/>
                <a:sym typeface="Bauer Bodoni Bold"/>
              </a:rPr>
              <a:t>verorten</a:t>
            </a:r>
            <a:r>
              <a:rPr lang="en-US" sz="4399" dirty="0">
                <a:solidFill>
                  <a:srgbClr val="000000"/>
                </a:solidFill>
                <a:latin typeface="Bauer Bodoni Bold"/>
                <a:ea typeface="Bauer Bodoni Bold"/>
                <a:cs typeface="Bauer Bodoni Bold"/>
                <a:sym typeface="Bauer Bodoni Bold"/>
              </a:rPr>
              <a:t>?) </a:t>
            </a:r>
          </a:p>
        </p:txBody>
      </p:sp>
      <p:sp>
        <p:nvSpPr>
          <p:cNvPr id="6" name="Freeform 6"/>
          <p:cNvSpPr/>
          <p:nvPr/>
        </p:nvSpPr>
        <p:spPr>
          <a:xfrm>
            <a:off x="11627788" y="4223636"/>
            <a:ext cx="6395308" cy="5284123"/>
          </a:xfrm>
          <a:custGeom>
            <a:avLst/>
            <a:gdLst/>
            <a:ahLst/>
            <a:cxnLst/>
            <a:rect l="l" t="t" r="r" b="b"/>
            <a:pathLst>
              <a:path w="6395308" h="5284123">
                <a:moveTo>
                  <a:pt x="0" y="0"/>
                </a:moveTo>
                <a:lnTo>
                  <a:pt x="6395308" y="0"/>
                </a:lnTo>
                <a:lnTo>
                  <a:pt x="6395308" y="5284123"/>
                </a:lnTo>
                <a:lnTo>
                  <a:pt x="0" y="5284123"/>
                </a:lnTo>
                <a:lnTo>
                  <a:pt x="0" y="0"/>
                </a:lnTo>
                <a:close/>
              </a:path>
            </a:pathLst>
          </a:custGeom>
          <a:blipFill>
            <a:blip r:embed="rId4"/>
            <a:stretch>
              <a:fillRect/>
            </a:stretch>
          </a:blipFill>
        </p:spPr>
        <p:txBody>
          <a:bodyPr/>
          <a:lstStyle/>
          <a:p>
            <a:endParaRPr lang="de-DE"/>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1066800" y="859387"/>
            <a:ext cx="725357" cy="961025"/>
          </a:xfrm>
          <a:prstGeom prst="rect">
            <a:avLst/>
          </a:prstGeom>
        </p:spPr>
        <p:txBody>
          <a:bodyPr lIns="0" tIns="0" rIns="0" bIns="0" rtlCol="0" anchor="t">
            <a:spAutoFit/>
          </a:bodyPr>
          <a:lstStyle/>
          <a:p>
            <a:pPr algn="l">
              <a:lnSpc>
                <a:spcPts val="7839"/>
              </a:lnSpc>
            </a:pPr>
            <a:r>
              <a:rPr lang="en-US" sz="5599" dirty="0">
                <a:solidFill>
                  <a:srgbClr val="000000"/>
                </a:solidFill>
                <a:latin typeface="Arimo"/>
                <a:ea typeface="Arimo"/>
                <a:cs typeface="Arimo"/>
                <a:sym typeface="Arimo"/>
              </a:rPr>
              <a:t>🎯</a:t>
            </a:r>
          </a:p>
        </p:txBody>
      </p:sp>
      <p:sp>
        <p:nvSpPr>
          <p:cNvPr id="5" name="TextBox 5"/>
          <p:cNvSpPr txBox="1"/>
          <p:nvPr/>
        </p:nvSpPr>
        <p:spPr>
          <a:xfrm>
            <a:off x="2182784" y="801291"/>
            <a:ext cx="9094815" cy="1077218"/>
          </a:xfrm>
          <a:prstGeom prst="rect">
            <a:avLst/>
          </a:prstGeom>
        </p:spPr>
        <p:txBody>
          <a:bodyPr wrap="square" lIns="0" tIns="0" rIns="0" bIns="0" rtlCol="0" anchor="t">
            <a:spAutoFit/>
          </a:bodyPr>
          <a:lstStyle/>
          <a:p>
            <a:pPr algn="l">
              <a:lnSpc>
                <a:spcPts val="8400"/>
              </a:lnSpc>
            </a:pPr>
            <a:r>
              <a:rPr lang="en-US" sz="6000" dirty="0">
                <a:solidFill>
                  <a:srgbClr val="000000"/>
                </a:solidFill>
                <a:latin typeface="Lumios Marker"/>
                <a:ea typeface="Lumios Marker"/>
                <a:cs typeface="Lumios Marker"/>
                <a:sym typeface="Lumios Marker"/>
              </a:rPr>
              <a:t>Unser Plan für den Workshop</a:t>
            </a:r>
          </a:p>
        </p:txBody>
      </p:sp>
      <p:sp>
        <p:nvSpPr>
          <p:cNvPr id="6" name="TextBox 6"/>
          <p:cNvSpPr txBox="1"/>
          <p:nvPr/>
        </p:nvSpPr>
        <p:spPr>
          <a:xfrm>
            <a:off x="2186329" y="3543300"/>
            <a:ext cx="13891871" cy="4868833"/>
          </a:xfrm>
          <a:prstGeom prst="rect">
            <a:avLst/>
          </a:prstGeom>
        </p:spPr>
        <p:txBody>
          <a:bodyPr wrap="square" lIns="0" tIns="0" rIns="0" bIns="0" rtlCol="0" anchor="t">
            <a:spAutoFit/>
          </a:bodyPr>
          <a:lstStyle/>
          <a:p>
            <a:pPr algn="l">
              <a:lnSpc>
                <a:spcPct val="150000"/>
              </a:lnSpc>
              <a:spcBef>
                <a:spcPct val="0"/>
              </a:spcBef>
            </a:pPr>
            <a:r>
              <a:rPr lang="en-US" sz="4290" dirty="0">
                <a:solidFill>
                  <a:srgbClr val="000000"/>
                </a:solidFill>
                <a:latin typeface="Bauer Bodoni"/>
                <a:ea typeface="Bauer Bodoni"/>
                <a:cs typeface="Bauer Bodoni"/>
                <a:sym typeface="Bauer Bodoni"/>
              </a:rPr>
              <a:t>🧠 Wie </a:t>
            </a:r>
            <a:r>
              <a:rPr lang="en-US" sz="4290" dirty="0" err="1">
                <a:solidFill>
                  <a:srgbClr val="000000"/>
                </a:solidFill>
                <a:latin typeface="Bauer Bodoni"/>
                <a:ea typeface="Bauer Bodoni"/>
                <a:cs typeface="Bauer Bodoni"/>
                <a:sym typeface="Bauer Bodoni"/>
              </a:rPr>
              <a:t>beeinflussen</a:t>
            </a:r>
            <a:r>
              <a:rPr lang="en-US" sz="4290" dirty="0">
                <a:solidFill>
                  <a:srgbClr val="000000"/>
                </a:solidFill>
                <a:latin typeface="Bauer Bodoni"/>
                <a:ea typeface="Bauer Bodoni"/>
                <a:cs typeface="Bauer Bodoni"/>
                <a:sym typeface="Bauer Bodoni"/>
              </a:rPr>
              <a:t> Gedanken </a:t>
            </a:r>
            <a:r>
              <a:rPr lang="en-US" sz="4290" dirty="0" err="1">
                <a:solidFill>
                  <a:srgbClr val="000000"/>
                </a:solidFill>
                <a:latin typeface="Bauer Bodoni"/>
                <a:ea typeface="Bauer Bodoni"/>
                <a:cs typeface="Bauer Bodoni"/>
                <a:sym typeface="Bauer Bodoni"/>
              </a:rPr>
              <a:t>unser</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Lernen</a:t>
            </a:r>
            <a:r>
              <a:rPr lang="en-US" sz="4290" dirty="0">
                <a:solidFill>
                  <a:srgbClr val="000000"/>
                </a:solidFill>
                <a:latin typeface="Bauer Bodoni"/>
                <a:ea typeface="Bauer Bodoni"/>
                <a:cs typeface="Bauer Bodoni"/>
                <a:sym typeface="Bauer Bodoni"/>
              </a:rPr>
              <a:t>?</a:t>
            </a:r>
          </a:p>
          <a:p>
            <a:pPr algn="l">
              <a:lnSpc>
                <a:spcPct val="150000"/>
              </a:lnSpc>
              <a:spcBef>
                <a:spcPct val="0"/>
              </a:spcBef>
            </a:pPr>
            <a:r>
              <a:rPr lang="en-US" sz="4290" dirty="0">
                <a:solidFill>
                  <a:srgbClr val="000000"/>
                </a:solidFill>
                <a:latin typeface="Bauer Bodoni"/>
                <a:ea typeface="Bauer Bodoni"/>
                <a:cs typeface="Bauer Bodoni"/>
                <a:sym typeface="Bauer Bodoni"/>
              </a:rPr>
              <a:t>🔍 Wie </a:t>
            </a:r>
            <a:r>
              <a:rPr lang="en-US" sz="4290" dirty="0" err="1">
                <a:solidFill>
                  <a:srgbClr val="000000"/>
                </a:solidFill>
                <a:latin typeface="Bauer Bodoni"/>
                <a:ea typeface="Bauer Bodoni"/>
                <a:cs typeface="Bauer Bodoni"/>
                <a:sym typeface="Bauer Bodoni"/>
              </a:rPr>
              <a:t>erklären</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wir</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uns</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Erfolg</a:t>
            </a:r>
            <a:r>
              <a:rPr lang="en-US" sz="4290" dirty="0">
                <a:solidFill>
                  <a:srgbClr val="000000"/>
                </a:solidFill>
                <a:latin typeface="Bauer Bodoni"/>
                <a:ea typeface="Bauer Bodoni"/>
                <a:cs typeface="Bauer Bodoni"/>
                <a:sym typeface="Bauer Bodoni"/>
              </a:rPr>
              <a:t> und </a:t>
            </a:r>
            <a:r>
              <a:rPr lang="en-US" sz="4290" dirty="0" err="1">
                <a:solidFill>
                  <a:srgbClr val="000000"/>
                </a:solidFill>
                <a:latin typeface="Bauer Bodoni"/>
                <a:ea typeface="Bauer Bodoni"/>
                <a:cs typeface="Bauer Bodoni"/>
                <a:sym typeface="Bauer Bodoni"/>
              </a:rPr>
              <a:t>Misserfolg</a:t>
            </a:r>
            <a:r>
              <a:rPr lang="en-US" sz="4290" dirty="0">
                <a:solidFill>
                  <a:srgbClr val="000000"/>
                </a:solidFill>
                <a:latin typeface="Bauer Bodoni"/>
                <a:ea typeface="Bauer Bodoni"/>
                <a:cs typeface="Bauer Bodoni"/>
                <a:sym typeface="Bauer Bodoni"/>
              </a:rPr>
              <a:t>?</a:t>
            </a:r>
          </a:p>
          <a:p>
            <a:pPr algn="l">
              <a:lnSpc>
                <a:spcPct val="150000"/>
              </a:lnSpc>
              <a:spcBef>
                <a:spcPct val="0"/>
              </a:spcBef>
            </a:pPr>
            <a:r>
              <a:rPr lang="en-US" sz="4290" dirty="0">
                <a:solidFill>
                  <a:srgbClr val="000000"/>
                </a:solidFill>
                <a:latin typeface="Bauer Bodoni"/>
                <a:ea typeface="Bauer Bodoni"/>
                <a:cs typeface="Bauer Bodoni"/>
                <a:sym typeface="Bauer Bodoni"/>
              </a:rPr>
              <a:t>🌱 Wie </a:t>
            </a:r>
            <a:r>
              <a:rPr lang="en-US" sz="4290" dirty="0" err="1">
                <a:solidFill>
                  <a:srgbClr val="000000"/>
                </a:solidFill>
                <a:latin typeface="Bauer Bodoni"/>
                <a:ea typeface="Bauer Bodoni"/>
                <a:cs typeface="Bauer Bodoni"/>
                <a:sym typeface="Bauer Bodoni"/>
              </a:rPr>
              <a:t>können</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wir</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Herausforderungen</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meistern</a:t>
            </a:r>
            <a:r>
              <a:rPr lang="en-US" sz="4290" dirty="0">
                <a:solidFill>
                  <a:srgbClr val="000000"/>
                </a:solidFill>
                <a:latin typeface="Bauer Bodoni"/>
                <a:ea typeface="Bauer Bodoni"/>
                <a:cs typeface="Bauer Bodoni"/>
                <a:sym typeface="Bauer Bodoni"/>
              </a:rPr>
              <a:t>?</a:t>
            </a:r>
          </a:p>
          <a:p>
            <a:pPr algn="l">
              <a:lnSpc>
                <a:spcPct val="150000"/>
              </a:lnSpc>
              <a:spcBef>
                <a:spcPct val="0"/>
              </a:spcBef>
            </a:pP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Welche</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Copingstrategien</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helfen</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wirklich</a:t>
            </a:r>
            <a:r>
              <a:rPr lang="en-US" sz="4290" dirty="0">
                <a:solidFill>
                  <a:srgbClr val="000000"/>
                </a:solidFill>
                <a:latin typeface="Bauer Bodoni"/>
                <a:ea typeface="Bauer Bodoni"/>
                <a:cs typeface="Bauer Bodoni"/>
                <a:sym typeface="Bauer Bodoni"/>
              </a:rPr>
              <a:t>?</a:t>
            </a:r>
          </a:p>
          <a:p>
            <a:pPr algn="l">
              <a:lnSpc>
                <a:spcPct val="150000"/>
              </a:lnSpc>
              <a:spcBef>
                <a:spcPct val="0"/>
              </a:spcBef>
            </a:pPr>
            <a:r>
              <a:rPr lang="en-US" sz="4290" dirty="0">
                <a:solidFill>
                  <a:srgbClr val="000000"/>
                </a:solidFill>
                <a:latin typeface="Bauer Bodoni"/>
                <a:ea typeface="Bauer Bodoni"/>
                <a:cs typeface="Bauer Bodoni"/>
                <a:sym typeface="Bauer Bodoni"/>
              </a:rPr>
              <a:t>🎒 Was </a:t>
            </a:r>
            <a:r>
              <a:rPr lang="en-US" sz="4290" dirty="0" err="1">
                <a:solidFill>
                  <a:srgbClr val="000000"/>
                </a:solidFill>
                <a:latin typeface="Bauer Bodoni"/>
                <a:ea typeface="Bauer Bodoni"/>
                <a:cs typeface="Bauer Bodoni"/>
                <a:sym typeface="Bauer Bodoni"/>
              </a:rPr>
              <a:t>nehmen</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wir</a:t>
            </a:r>
            <a:r>
              <a:rPr lang="en-US" sz="4290" dirty="0">
                <a:solidFill>
                  <a:srgbClr val="000000"/>
                </a:solidFill>
                <a:latin typeface="Bauer Bodoni"/>
                <a:ea typeface="Bauer Bodoni"/>
                <a:cs typeface="Bauer Bodoni"/>
                <a:sym typeface="Bauer Bodoni"/>
              </a:rPr>
              <a:t> für Schule und </a:t>
            </a:r>
            <a:r>
              <a:rPr lang="en-US" sz="4290" dirty="0" err="1">
                <a:solidFill>
                  <a:srgbClr val="000000"/>
                </a:solidFill>
                <a:latin typeface="Bauer Bodoni"/>
                <a:ea typeface="Bauer Bodoni"/>
                <a:cs typeface="Bauer Bodoni"/>
                <a:sym typeface="Bauer Bodoni"/>
              </a:rPr>
              <a:t>Alltag</a:t>
            </a:r>
            <a:r>
              <a:rPr lang="en-US" sz="4290" dirty="0">
                <a:solidFill>
                  <a:srgbClr val="000000"/>
                </a:solidFill>
                <a:latin typeface="Bauer Bodoni"/>
                <a:ea typeface="Bauer Bodoni"/>
                <a:cs typeface="Bauer Bodoni"/>
                <a:sym typeface="Bauer Bodoni"/>
              </a:rPr>
              <a:t> </a:t>
            </a:r>
            <a:r>
              <a:rPr lang="en-US" sz="4290" dirty="0" err="1">
                <a:solidFill>
                  <a:srgbClr val="000000"/>
                </a:solidFill>
                <a:latin typeface="Bauer Bodoni"/>
                <a:ea typeface="Bauer Bodoni"/>
                <a:cs typeface="Bauer Bodoni"/>
                <a:sym typeface="Bauer Bodoni"/>
              </a:rPr>
              <a:t>mit</a:t>
            </a:r>
            <a:r>
              <a:rPr lang="en-US" sz="4290" dirty="0">
                <a:solidFill>
                  <a:srgbClr val="000000"/>
                </a:solidFill>
                <a:latin typeface="Bauer Bodoni"/>
                <a:ea typeface="Bauer Bodoni"/>
                <a:cs typeface="Bauer Bodoni"/>
                <a:sym typeface="Bauer Bodoni"/>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3810000" y="2045385"/>
            <a:ext cx="9634930" cy="7804890"/>
            <a:chOff x="0" y="0"/>
            <a:chExt cx="14816671" cy="11396129"/>
          </a:xfrm>
        </p:grpSpPr>
        <p:sp>
          <p:nvSpPr>
            <p:cNvPr id="5" name="Freeform 5"/>
            <p:cNvSpPr/>
            <p:nvPr/>
          </p:nvSpPr>
          <p:spPr>
            <a:xfrm>
              <a:off x="0" y="0"/>
              <a:ext cx="14816710" cy="11396091"/>
            </a:xfrm>
            <a:custGeom>
              <a:avLst/>
              <a:gdLst/>
              <a:ahLst/>
              <a:cxnLst/>
              <a:rect l="l" t="t" r="r" b="b"/>
              <a:pathLst>
                <a:path w="14816710" h="11396091">
                  <a:moveTo>
                    <a:pt x="0" y="0"/>
                  </a:moveTo>
                  <a:lnTo>
                    <a:pt x="14816710" y="0"/>
                  </a:lnTo>
                  <a:lnTo>
                    <a:pt x="14816710" y="11396091"/>
                  </a:lnTo>
                  <a:lnTo>
                    <a:pt x="0" y="11396091"/>
                  </a:lnTo>
                  <a:lnTo>
                    <a:pt x="0" y="0"/>
                  </a:lnTo>
                  <a:close/>
                </a:path>
              </a:pathLst>
            </a:custGeom>
            <a:blipFill>
              <a:blip r:embed="rId4"/>
              <a:stretch>
                <a:fillRect/>
              </a:stretch>
            </a:blipFill>
          </p:spPr>
          <p:txBody>
            <a:bodyPr/>
            <a:lstStyle/>
            <a:p>
              <a:endParaRPr lang="de-DE"/>
            </a:p>
          </p:txBody>
        </p:sp>
      </p:grpSp>
      <p:sp>
        <p:nvSpPr>
          <p:cNvPr id="6" name="TextBox 6"/>
          <p:cNvSpPr txBox="1"/>
          <p:nvPr/>
        </p:nvSpPr>
        <p:spPr>
          <a:xfrm>
            <a:off x="1508846" y="550493"/>
            <a:ext cx="11140354" cy="1077218"/>
          </a:xfrm>
          <a:prstGeom prst="rect">
            <a:avLst/>
          </a:prstGeom>
        </p:spPr>
        <p:txBody>
          <a:bodyPr wrap="square" lIns="0" tIns="0" rIns="0" bIns="0" rtlCol="0" anchor="t">
            <a:spAutoFit/>
          </a:bodyPr>
          <a:lstStyle/>
          <a:p>
            <a:pPr algn="l">
              <a:lnSpc>
                <a:spcPts val="8400"/>
              </a:lnSpc>
            </a:pPr>
            <a:r>
              <a:rPr lang="en-US" sz="6000" dirty="0">
                <a:solidFill>
                  <a:srgbClr val="000000"/>
                </a:solidFill>
                <a:latin typeface="Lumios Marker"/>
                <a:ea typeface="Lumios Marker"/>
                <a:cs typeface="Lumios Marker"/>
                <a:sym typeface="Lumios Marker"/>
              </a:rPr>
              <a:t>Das deutsche </a:t>
            </a:r>
            <a:r>
              <a:rPr lang="en-US" sz="6000" dirty="0" err="1">
                <a:solidFill>
                  <a:srgbClr val="000000"/>
                </a:solidFill>
                <a:latin typeface="Lumios Marker"/>
                <a:ea typeface="Lumios Marker"/>
                <a:cs typeface="Lumios Marker"/>
                <a:sym typeface="Lumios Marker"/>
              </a:rPr>
              <a:t>Bildungssystem</a:t>
            </a:r>
            <a:r>
              <a:rPr lang="en-US" sz="6000" dirty="0">
                <a:solidFill>
                  <a:srgbClr val="000000"/>
                </a:solidFill>
                <a:latin typeface="Lumios Marker"/>
                <a:ea typeface="Lumios Marker"/>
                <a:cs typeface="Lumios Marker"/>
                <a:sym typeface="Lumios Marker"/>
              </a:rPr>
              <a:t>...</a:t>
            </a:r>
          </a:p>
        </p:txBody>
      </p:sp>
      <p:sp>
        <p:nvSpPr>
          <p:cNvPr id="8" name="Textfeld 7">
            <a:extLst>
              <a:ext uri="{FF2B5EF4-FFF2-40B4-BE49-F238E27FC236}">
                <a16:creationId xmlns:a16="http://schemas.microsoft.com/office/drawing/2014/main" id="{588E8ABA-3C49-F117-3B08-714047E1C74C}"/>
              </a:ext>
            </a:extLst>
          </p:cNvPr>
          <p:cNvSpPr txBox="1"/>
          <p:nvPr/>
        </p:nvSpPr>
        <p:spPr>
          <a:xfrm>
            <a:off x="3810000" y="9850249"/>
            <a:ext cx="9144000" cy="369332"/>
          </a:xfrm>
          <a:prstGeom prst="rect">
            <a:avLst/>
          </a:prstGeom>
          <a:noFill/>
        </p:spPr>
        <p:txBody>
          <a:bodyPr wrap="square">
            <a:spAutoFit/>
          </a:bodyPr>
          <a:lstStyle/>
          <a:p>
            <a:r>
              <a:rPr lang="de-DE" b="0" i="0" u="none" strike="noStrike" dirty="0">
                <a:solidFill>
                  <a:srgbClr val="000000"/>
                </a:solidFill>
                <a:effectLst/>
                <a:latin typeface="-webkit-standard"/>
              </a:rPr>
              <a:t>(Bildung, 2023)</a:t>
            </a:r>
            <a:endParaRPr lang="de-DE" dirty="0"/>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dirty="0"/>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1006011" y="6810375"/>
            <a:ext cx="95250" cy="95250"/>
          </a:xfrm>
          <a:custGeom>
            <a:avLst/>
            <a:gdLst/>
            <a:ahLst/>
            <a:cxnLst/>
            <a:rect l="l" t="t" r="r" b="b"/>
            <a:pathLst>
              <a:path w="95250" h="95250">
                <a:moveTo>
                  <a:pt x="0" y="0"/>
                </a:moveTo>
                <a:lnTo>
                  <a:pt x="95250" y="0"/>
                </a:lnTo>
                <a:lnTo>
                  <a:pt x="95250" y="95250"/>
                </a:lnTo>
                <a:lnTo>
                  <a:pt x="0" y="9525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Freeform 5"/>
          <p:cNvSpPr/>
          <p:nvPr/>
        </p:nvSpPr>
        <p:spPr>
          <a:xfrm>
            <a:off x="1006011" y="7877175"/>
            <a:ext cx="95250" cy="95250"/>
          </a:xfrm>
          <a:custGeom>
            <a:avLst/>
            <a:gdLst/>
            <a:ahLst/>
            <a:cxnLst/>
            <a:rect l="l" t="t" r="r" b="b"/>
            <a:pathLst>
              <a:path w="95250" h="95250">
                <a:moveTo>
                  <a:pt x="0" y="0"/>
                </a:moveTo>
                <a:lnTo>
                  <a:pt x="95250" y="0"/>
                </a:lnTo>
                <a:lnTo>
                  <a:pt x="95250" y="95250"/>
                </a:lnTo>
                <a:lnTo>
                  <a:pt x="0" y="9525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6" name="Freeform 6"/>
          <p:cNvSpPr/>
          <p:nvPr/>
        </p:nvSpPr>
        <p:spPr>
          <a:xfrm>
            <a:off x="1006011" y="8943975"/>
            <a:ext cx="95250" cy="95250"/>
          </a:xfrm>
          <a:custGeom>
            <a:avLst/>
            <a:gdLst/>
            <a:ahLst/>
            <a:cxnLst/>
            <a:rect l="l" t="t" r="r" b="b"/>
            <a:pathLst>
              <a:path w="95250" h="95250">
                <a:moveTo>
                  <a:pt x="0" y="0"/>
                </a:moveTo>
                <a:lnTo>
                  <a:pt x="95250" y="0"/>
                </a:lnTo>
                <a:lnTo>
                  <a:pt x="95250" y="95250"/>
                </a:lnTo>
                <a:lnTo>
                  <a:pt x="0" y="9525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de-DE"/>
          </a:p>
        </p:txBody>
      </p:sp>
      <p:grpSp>
        <p:nvGrpSpPr>
          <p:cNvPr id="7" name="Group 7"/>
          <p:cNvGrpSpPr/>
          <p:nvPr/>
        </p:nvGrpSpPr>
        <p:grpSpPr>
          <a:xfrm>
            <a:off x="14402944" y="6026075"/>
            <a:ext cx="3469833" cy="4002962"/>
            <a:chOff x="0" y="0"/>
            <a:chExt cx="4563529" cy="5147729"/>
          </a:xfrm>
        </p:grpSpPr>
        <p:sp>
          <p:nvSpPr>
            <p:cNvPr id="8" name="Freeform 8"/>
            <p:cNvSpPr/>
            <p:nvPr/>
          </p:nvSpPr>
          <p:spPr>
            <a:xfrm>
              <a:off x="1359" y="2121"/>
              <a:ext cx="4572000" cy="5143500"/>
            </a:xfrm>
            <a:custGeom>
              <a:avLst/>
              <a:gdLst/>
              <a:ahLst/>
              <a:cxnLst/>
              <a:rect l="l" t="t" r="r" b="b"/>
              <a:pathLst>
                <a:path w="4572000" h="5143500">
                  <a:moveTo>
                    <a:pt x="0" y="0"/>
                  </a:moveTo>
                  <a:lnTo>
                    <a:pt x="4572000" y="0"/>
                  </a:lnTo>
                  <a:lnTo>
                    <a:pt x="4572000" y="5143500"/>
                  </a:lnTo>
                  <a:lnTo>
                    <a:pt x="0" y="5143500"/>
                  </a:lnTo>
                  <a:lnTo>
                    <a:pt x="0" y="0"/>
                  </a:lnTo>
                  <a:close/>
                </a:path>
              </a:pathLst>
            </a:custGeom>
            <a:blipFill>
              <a:blip r:embed="rId7"/>
              <a:stretch>
                <a:fillRect l="-29" t="-41" r="214" b="-40"/>
              </a:stretch>
            </a:blipFill>
          </p:spPr>
          <p:txBody>
            <a:bodyPr/>
            <a:lstStyle/>
            <a:p>
              <a:endParaRPr lang="de-DE"/>
            </a:p>
          </p:txBody>
        </p:sp>
      </p:grpSp>
      <p:sp>
        <p:nvSpPr>
          <p:cNvPr id="9" name="Freeform 9"/>
          <p:cNvSpPr/>
          <p:nvPr/>
        </p:nvSpPr>
        <p:spPr>
          <a:xfrm>
            <a:off x="1006011" y="2998165"/>
            <a:ext cx="95250" cy="95250"/>
          </a:xfrm>
          <a:custGeom>
            <a:avLst/>
            <a:gdLst/>
            <a:ahLst/>
            <a:cxnLst/>
            <a:rect l="l" t="t" r="r" b="b"/>
            <a:pathLst>
              <a:path w="95250" h="95250">
                <a:moveTo>
                  <a:pt x="0" y="0"/>
                </a:moveTo>
                <a:lnTo>
                  <a:pt x="95250" y="0"/>
                </a:lnTo>
                <a:lnTo>
                  <a:pt x="95250" y="95250"/>
                </a:lnTo>
                <a:lnTo>
                  <a:pt x="0" y="95250"/>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de-DE"/>
          </a:p>
        </p:txBody>
      </p:sp>
      <p:sp>
        <p:nvSpPr>
          <p:cNvPr id="10" name="Freeform 10"/>
          <p:cNvSpPr/>
          <p:nvPr/>
        </p:nvSpPr>
        <p:spPr>
          <a:xfrm>
            <a:off x="1006011" y="4064965"/>
            <a:ext cx="95250" cy="95250"/>
          </a:xfrm>
          <a:custGeom>
            <a:avLst/>
            <a:gdLst/>
            <a:ahLst/>
            <a:cxnLst/>
            <a:rect l="l" t="t" r="r" b="b"/>
            <a:pathLst>
              <a:path w="95250" h="95250">
                <a:moveTo>
                  <a:pt x="0" y="0"/>
                </a:moveTo>
                <a:lnTo>
                  <a:pt x="95250" y="0"/>
                </a:lnTo>
                <a:lnTo>
                  <a:pt x="95250" y="95250"/>
                </a:lnTo>
                <a:lnTo>
                  <a:pt x="0" y="9525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11" name="Freeform 11"/>
          <p:cNvSpPr/>
          <p:nvPr/>
        </p:nvSpPr>
        <p:spPr>
          <a:xfrm>
            <a:off x="1006011" y="4598365"/>
            <a:ext cx="95250" cy="95250"/>
          </a:xfrm>
          <a:custGeom>
            <a:avLst/>
            <a:gdLst/>
            <a:ahLst/>
            <a:cxnLst/>
            <a:rect l="l" t="t" r="r" b="b"/>
            <a:pathLst>
              <a:path w="95250" h="95250">
                <a:moveTo>
                  <a:pt x="0" y="0"/>
                </a:moveTo>
                <a:lnTo>
                  <a:pt x="95250" y="0"/>
                </a:lnTo>
                <a:lnTo>
                  <a:pt x="95250" y="95250"/>
                </a:lnTo>
                <a:lnTo>
                  <a:pt x="0" y="95250"/>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de-DE"/>
          </a:p>
        </p:txBody>
      </p:sp>
      <p:sp>
        <p:nvSpPr>
          <p:cNvPr id="12" name="TextBox 12"/>
          <p:cNvSpPr txBox="1"/>
          <p:nvPr/>
        </p:nvSpPr>
        <p:spPr>
          <a:xfrm>
            <a:off x="5543712" y="617601"/>
            <a:ext cx="7556316" cy="1000125"/>
          </a:xfrm>
          <a:prstGeom prst="rect">
            <a:avLst/>
          </a:prstGeom>
        </p:spPr>
        <p:txBody>
          <a:bodyPr lIns="0" tIns="0" rIns="0" bIns="0" rtlCol="0" anchor="t">
            <a:spAutoFit/>
          </a:bodyPr>
          <a:lstStyle/>
          <a:p>
            <a:pPr algn="l">
              <a:lnSpc>
                <a:spcPts val="8400"/>
              </a:lnSpc>
            </a:pPr>
            <a:r>
              <a:rPr lang="en-US" sz="6000">
                <a:solidFill>
                  <a:srgbClr val="000000"/>
                </a:solidFill>
                <a:latin typeface="Lumios Marker"/>
                <a:ea typeface="Lumios Marker"/>
                <a:cs typeface="Lumios Marker"/>
                <a:sym typeface="Lumios Marker"/>
              </a:rPr>
              <a:t>Kurzer Exkurs: Forschungsstand</a:t>
            </a:r>
          </a:p>
        </p:txBody>
      </p:sp>
      <p:sp>
        <p:nvSpPr>
          <p:cNvPr id="13" name="TextBox 13"/>
          <p:cNvSpPr txBox="1"/>
          <p:nvPr/>
        </p:nvSpPr>
        <p:spPr>
          <a:xfrm>
            <a:off x="6095990" y="1953016"/>
            <a:ext cx="108033" cy="561975"/>
          </a:xfrm>
          <a:prstGeom prst="rect">
            <a:avLst/>
          </a:prstGeom>
        </p:spPr>
        <p:txBody>
          <a:bodyPr lIns="0" tIns="0" rIns="0" bIns="0" rtlCol="0" anchor="t">
            <a:spAutoFit/>
          </a:bodyPr>
          <a:lstStyle/>
          <a:p>
            <a:pPr algn="l">
              <a:lnSpc>
                <a:spcPts val="4200"/>
              </a:lnSpc>
            </a:pPr>
            <a:r>
              <a:rPr lang="en-US" sz="3000" b="1">
                <a:solidFill>
                  <a:srgbClr val="000000"/>
                </a:solidFill>
                <a:latin typeface="Bauer Bodoni Bold"/>
                <a:ea typeface="Bauer Bodoni Bold"/>
                <a:cs typeface="Bauer Bodoni Bold"/>
                <a:sym typeface="Bauer Bodoni Bold"/>
              </a:rPr>
              <a:t> </a:t>
            </a:r>
          </a:p>
        </p:txBody>
      </p:sp>
      <p:sp>
        <p:nvSpPr>
          <p:cNvPr id="14" name="TextBox 14"/>
          <p:cNvSpPr txBox="1"/>
          <p:nvPr/>
        </p:nvSpPr>
        <p:spPr>
          <a:xfrm>
            <a:off x="444398" y="2029691"/>
            <a:ext cx="17399203" cy="511679"/>
          </a:xfrm>
          <a:prstGeom prst="rect">
            <a:avLst/>
          </a:prstGeom>
        </p:spPr>
        <p:txBody>
          <a:bodyPr wrap="square" lIns="0" tIns="0" rIns="0" bIns="0" rtlCol="0" anchor="t">
            <a:spAutoFit/>
          </a:bodyPr>
          <a:lstStyle/>
          <a:p>
            <a:pPr>
              <a:lnSpc>
                <a:spcPts val="4200"/>
              </a:lnSpc>
            </a:pPr>
            <a:r>
              <a:rPr lang="en-US" sz="2800" b="1" dirty="0">
                <a:solidFill>
                  <a:srgbClr val="000000"/>
                </a:solidFill>
                <a:latin typeface="Bauer Bodoni Bold"/>
                <a:sym typeface="Bauer Bodoni Bold"/>
              </a:rPr>
              <a:t>Das deutsche </a:t>
            </a:r>
            <a:r>
              <a:rPr lang="en-US" sz="2800" b="1" dirty="0" err="1">
                <a:solidFill>
                  <a:srgbClr val="000000"/>
                </a:solidFill>
                <a:latin typeface="Bauer Bodoni Bold"/>
                <a:sym typeface="Bauer Bodoni Bold"/>
              </a:rPr>
              <a:t>Bildungssystem</a:t>
            </a:r>
            <a:r>
              <a:rPr lang="en-US" sz="2800" b="1" dirty="0">
                <a:solidFill>
                  <a:srgbClr val="000000"/>
                </a:solidFill>
                <a:latin typeface="Bauer Bodoni Bold"/>
                <a:sym typeface="Bauer Bodoni Bold"/>
              </a:rPr>
              <a:t> (</a:t>
            </a:r>
            <a:r>
              <a:rPr lang="de-DE" sz="2800" b="1" dirty="0" err="1">
                <a:solidFill>
                  <a:srgbClr val="000000"/>
                </a:solidFill>
                <a:latin typeface="Bauer Bodoni Bold"/>
              </a:rPr>
              <a:t>Autor:innengruppe</a:t>
            </a:r>
            <a:r>
              <a:rPr lang="de-DE" sz="2800" b="1" dirty="0">
                <a:solidFill>
                  <a:srgbClr val="000000"/>
                </a:solidFill>
                <a:latin typeface="Bauer Bodoni Bold"/>
              </a:rPr>
              <a:t> Bildungsberichterstattung et al., 2022); (Bildung, 2023)</a:t>
            </a:r>
            <a:endParaRPr lang="en-US" sz="2800" b="1" dirty="0">
              <a:solidFill>
                <a:srgbClr val="000000"/>
              </a:solidFill>
              <a:latin typeface="Bauer Bodoni Bold"/>
              <a:sym typeface="Bauer Bodoni Bold"/>
            </a:endParaRPr>
          </a:p>
        </p:txBody>
      </p:sp>
      <p:sp>
        <p:nvSpPr>
          <p:cNvPr id="15" name="TextBox 15"/>
          <p:cNvSpPr txBox="1"/>
          <p:nvPr/>
        </p:nvSpPr>
        <p:spPr>
          <a:xfrm>
            <a:off x="444398" y="5769437"/>
            <a:ext cx="14427403" cy="525337"/>
          </a:xfrm>
          <a:prstGeom prst="rect">
            <a:avLst/>
          </a:prstGeom>
        </p:spPr>
        <p:txBody>
          <a:bodyPr wrap="square" lIns="0" tIns="0" rIns="0" bIns="0" rtlCol="0" anchor="t">
            <a:spAutoFit/>
          </a:bodyPr>
          <a:lstStyle/>
          <a:p>
            <a:pPr>
              <a:lnSpc>
                <a:spcPts val="4200"/>
              </a:lnSpc>
            </a:pPr>
            <a:r>
              <a:rPr lang="en-US" sz="2800" b="1" dirty="0">
                <a:solidFill>
                  <a:srgbClr val="000000"/>
                </a:solidFill>
                <a:latin typeface="Bauer Bodoni Bold"/>
                <a:sym typeface="Bauer Bodoni Bold"/>
              </a:rPr>
              <a:t>Growth</a:t>
            </a:r>
            <a:r>
              <a:rPr lang="en-US" sz="3000" b="1" dirty="0">
                <a:solidFill>
                  <a:srgbClr val="000000"/>
                </a:solidFill>
                <a:latin typeface="Bauer Bodoni Bold"/>
                <a:ea typeface="Bauer Bodoni Bold"/>
                <a:cs typeface="Bauer Bodoni Bold"/>
                <a:sym typeface="Bauer Bodoni Bold"/>
              </a:rPr>
              <a:t> </a:t>
            </a:r>
            <a:r>
              <a:rPr lang="en-US" sz="2800" b="1" dirty="0">
                <a:solidFill>
                  <a:srgbClr val="000000"/>
                </a:solidFill>
                <a:latin typeface="Bauer Bodoni Bold"/>
                <a:sym typeface="Bauer Bodoni Bold"/>
              </a:rPr>
              <a:t>Mindset und </a:t>
            </a:r>
            <a:r>
              <a:rPr lang="en-US" sz="2800" b="1" dirty="0" err="1">
                <a:solidFill>
                  <a:srgbClr val="000000"/>
                </a:solidFill>
                <a:latin typeface="Bauer Bodoni Bold"/>
                <a:sym typeface="Bauer Bodoni Bold"/>
              </a:rPr>
              <a:t>Schulleistungen</a:t>
            </a:r>
            <a:r>
              <a:rPr lang="en-US" sz="2800" b="1" dirty="0">
                <a:solidFill>
                  <a:srgbClr val="000000"/>
                </a:solidFill>
                <a:latin typeface="Bauer Bodoni Bold"/>
                <a:sym typeface="Bauer Bodoni Bold"/>
              </a:rPr>
              <a:t> </a:t>
            </a:r>
            <a:r>
              <a:rPr lang="de-DE" sz="2800" b="1" dirty="0">
                <a:solidFill>
                  <a:srgbClr val="000000"/>
                </a:solidFill>
                <a:latin typeface="Bauer Bodoni Bold"/>
              </a:rPr>
              <a:t>(z. B. Claro et al., 2019; Yeager et al., 2020</a:t>
            </a:r>
            <a:r>
              <a:rPr lang="de-DE" sz="3000" b="1" dirty="0">
                <a:solidFill>
                  <a:srgbClr val="000000"/>
                </a:solidFill>
                <a:latin typeface="Bauer Bodoni Bold"/>
              </a:rPr>
              <a:t>)</a:t>
            </a:r>
            <a:endParaRPr lang="en-US" sz="3000" b="1" dirty="0">
              <a:solidFill>
                <a:srgbClr val="000000"/>
              </a:solidFill>
              <a:latin typeface="Bauer Bodoni Bold"/>
              <a:sym typeface="Bauer Bodoni Bold"/>
            </a:endParaRPr>
          </a:p>
        </p:txBody>
      </p:sp>
      <p:sp>
        <p:nvSpPr>
          <p:cNvPr id="16" name="TextBox 16"/>
          <p:cNvSpPr txBox="1"/>
          <p:nvPr/>
        </p:nvSpPr>
        <p:spPr>
          <a:xfrm>
            <a:off x="1253661" y="6515100"/>
            <a:ext cx="280587" cy="561975"/>
          </a:xfrm>
          <a:prstGeom prst="rect">
            <a:avLst/>
          </a:prstGeom>
        </p:spPr>
        <p:txBody>
          <a:bodyPr lIns="0" tIns="0" rIns="0" bIns="0" rtlCol="0" anchor="t">
            <a:spAutoFit/>
          </a:bodyPr>
          <a:lstStyle/>
          <a:p>
            <a:pPr algn="l">
              <a:lnSpc>
                <a:spcPts val="4200"/>
              </a:lnSpc>
            </a:pPr>
            <a:r>
              <a:rPr lang="en-US" sz="3000" b="1" spc="2400">
                <a:solidFill>
                  <a:srgbClr val="000000"/>
                </a:solidFill>
                <a:latin typeface="Bauer Bodoni Bold"/>
                <a:ea typeface="Bauer Bodoni Bold"/>
                <a:cs typeface="Bauer Bodoni Bold"/>
                <a:sym typeface="Bauer Bodoni Bold"/>
              </a:rPr>
              <a:t>G</a:t>
            </a:r>
          </a:p>
        </p:txBody>
      </p:sp>
      <p:sp>
        <p:nvSpPr>
          <p:cNvPr id="17" name="TextBox 17"/>
          <p:cNvSpPr txBox="1"/>
          <p:nvPr/>
        </p:nvSpPr>
        <p:spPr>
          <a:xfrm>
            <a:off x="3874665" y="6517005"/>
            <a:ext cx="108033" cy="561975"/>
          </a:xfrm>
          <a:prstGeom prst="rect">
            <a:avLst/>
          </a:prstGeom>
        </p:spPr>
        <p:txBody>
          <a:bodyPr lIns="0" tIns="0" rIns="0" bIns="0" rtlCol="0" anchor="t">
            <a:spAutoFit/>
          </a:bodyPr>
          <a:lstStyle/>
          <a:p>
            <a:pPr algn="l">
              <a:lnSpc>
                <a:spcPts val="4200"/>
              </a:lnSpc>
            </a:pPr>
            <a:r>
              <a:rPr lang="en-US" sz="3000" spc="2400">
                <a:solidFill>
                  <a:srgbClr val="000000"/>
                </a:solidFill>
                <a:latin typeface="Bauer Bodoni"/>
                <a:ea typeface="Bauer Bodoni"/>
                <a:cs typeface="Bauer Bodoni"/>
                <a:sym typeface="Bauer Bodoni"/>
              </a:rPr>
              <a:t> </a:t>
            </a:r>
          </a:p>
        </p:txBody>
      </p:sp>
      <p:sp>
        <p:nvSpPr>
          <p:cNvPr id="18" name="TextBox 18"/>
          <p:cNvSpPr txBox="1"/>
          <p:nvPr/>
        </p:nvSpPr>
        <p:spPr>
          <a:xfrm>
            <a:off x="1528848" y="6517005"/>
            <a:ext cx="8636943" cy="1057982"/>
          </a:xfrm>
          <a:prstGeom prst="rect">
            <a:avLst/>
          </a:prstGeom>
        </p:spPr>
        <p:txBody>
          <a:bodyPr lIns="0" tIns="0" rIns="0" bIns="0" rtlCol="0" anchor="t">
            <a:spAutoFit/>
          </a:bodyPr>
          <a:lstStyle/>
          <a:p>
            <a:pPr>
              <a:lnSpc>
                <a:spcPts val="4200"/>
              </a:lnSpc>
            </a:pPr>
            <a:r>
              <a:rPr lang="en-US" sz="3000" dirty="0" err="1">
                <a:solidFill>
                  <a:srgbClr val="000000"/>
                </a:solidFill>
                <a:latin typeface="Bauer Bodoni"/>
                <a:ea typeface="Bauer Bodoni"/>
                <a:cs typeface="Bauer Bodoni"/>
                <a:sym typeface="Bauer Bodoni"/>
              </a:rPr>
              <a:t>rowth</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Mindsetsteht</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tendenziell</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positiv</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mit</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schulischer</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Leistung</a:t>
            </a:r>
            <a:r>
              <a:rPr lang="en-US" sz="3000" dirty="0">
                <a:solidFill>
                  <a:srgbClr val="000000"/>
                </a:solidFill>
                <a:latin typeface="Bauer Bodoni"/>
                <a:ea typeface="Bauer Bodoni"/>
                <a:cs typeface="Bauer Bodoni"/>
                <a:sym typeface="Bauer Bodoni"/>
              </a:rPr>
              <a:t> in Zusammenhang</a:t>
            </a:r>
          </a:p>
        </p:txBody>
      </p:sp>
      <p:sp>
        <p:nvSpPr>
          <p:cNvPr id="19" name="TextBox 19"/>
          <p:cNvSpPr txBox="1"/>
          <p:nvPr/>
        </p:nvSpPr>
        <p:spPr>
          <a:xfrm>
            <a:off x="1393954" y="7561974"/>
            <a:ext cx="9201741" cy="2135200"/>
          </a:xfrm>
          <a:prstGeom prst="rect">
            <a:avLst/>
          </a:prstGeom>
        </p:spPr>
        <p:txBody>
          <a:bodyPr lIns="0" tIns="0" rIns="0" bIns="0" rtlCol="0" anchor="t">
            <a:spAutoFit/>
          </a:bodyPr>
          <a:lstStyle/>
          <a:p>
            <a:pPr algn="l">
              <a:lnSpc>
                <a:spcPts val="4200"/>
              </a:lnSpc>
            </a:pPr>
            <a:r>
              <a:rPr lang="en-US" sz="3000" dirty="0" err="1">
                <a:solidFill>
                  <a:srgbClr val="000000"/>
                </a:solidFill>
                <a:latin typeface="Bauer Bodoni"/>
                <a:ea typeface="Bauer Bodoni"/>
                <a:cs typeface="Bauer Bodoni"/>
                <a:sym typeface="Bauer Bodoni"/>
              </a:rPr>
              <a:t>besonders</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wirksam</a:t>
            </a:r>
            <a:r>
              <a:rPr lang="en-US" sz="3000" dirty="0">
                <a:solidFill>
                  <a:srgbClr val="000000"/>
                </a:solidFill>
                <a:latin typeface="Bauer Bodoni"/>
                <a:ea typeface="Bauer Bodoni"/>
                <a:cs typeface="Bauer Bodoni"/>
                <a:sym typeface="Bauer Bodoni"/>
              </a:rPr>
              <a:t> für </a:t>
            </a:r>
            <a:r>
              <a:rPr lang="en-US" sz="3000" dirty="0" err="1">
                <a:solidFill>
                  <a:srgbClr val="000000"/>
                </a:solidFill>
                <a:latin typeface="Bauer Bodoni"/>
                <a:ea typeface="Bauer Bodoni"/>
                <a:cs typeface="Bauer Bodoni"/>
                <a:sym typeface="Bauer Bodoni"/>
              </a:rPr>
              <a:t>leistungsschwächere</a:t>
            </a:r>
            <a:r>
              <a:rPr lang="en-US" sz="3000" dirty="0">
                <a:solidFill>
                  <a:srgbClr val="000000"/>
                </a:solidFill>
                <a:latin typeface="Bauer Bodoni"/>
                <a:ea typeface="Bauer Bodoni"/>
                <a:cs typeface="Bauer Bodoni"/>
                <a:sym typeface="Bauer Bodoni"/>
              </a:rPr>
              <a:t> und </a:t>
            </a:r>
            <a:r>
              <a:rPr lang="en-US" sz="3000" dirty="0" err="1">
                <a:solidFill>
                  <a:srgbClr val="000000"/>
                </a:solidFill>
                <a:latin typeface="Bauer Bodoni"/>
                <a:ea typeface="Bauer Bodoni"/>
                <a:cs typeface="Bauer Bodoni"/>
                <a:sym typeface="Bauer Bodoni"/>
              </a:rPr>
              <a:t>benachteiligte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Schüler:innen</a:t>
            </a:r>
            <a:endParaRPr lang="en-US" sz="3000" dirty="0">
              <a:solidFill>
                <a:srgbClr val="000000"/>
              </a:solidFill>
              <a:latin typeface="Bauer Bodoni"/>
              <a:ea typeface="Bauer Bodoni"/>
              <a:cs typeface="Bauer Bodoni"/>
              <a:sym typeface="Bauer Bodoni"/>
            </a:endParaRPr>
          </a:p>
          <a:p>
            <a:pPr algn="l">
              <a:lnSpc>
                <a:spcPts val="4200"/>
              </a:lnSpc>
            </a:pPr>
            <a:r>
              <a:rPr lang="en-US" sz="3000" dirty="0" err="1">
                <a:solidFill>
                  <a:srgbClr val="000000"/>
                </a:solidFill>
                <a:latin typeface="Bauer Bodoni"/>
                <a:ea typeface="Bauer Bodoni"/>
                <a:cs typeface="Bauer Bodoni"/>
                <a:sym typeface="Bauer Bodoni"/>
              </a:rPr>
              <a:t>Effekte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variieren</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Qualität</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Kontext</a:t>
            </a:r>
            <a:r>
              <a:rPr lang="en-US" sz="3000" dirty="0">
                <a:solidFill>
                  <a:srgbClr val="000000"/>
                </a:solidFill>
                <a:latin typeface="Bauer Bodoni"/>
                <a:ea typeface="Bauer Bodoni"/>
                <a:cs typeface="Bauer Bodoni"/>
                <a:sym typeface="Bauer Bodoni"/>
              </a:rPr>
              <a:t> und </a:t>
            </a:r>
            <a:r>
              <a:rPr lang="en-US" sz="3000" dirty="0" err="1">
                <a:solidFill>
                  <a:srgbClr val="000000"/>
                </a:solidFill>
                <a:latin typeface="Bauer Bodoni"/>
                <a:ea typeface="Bauer Bodoni"/>
                <a:cs typeface="Bauer Bodoni"/>
                <a:sym typeface="Bauer Bodoni"/>
              </a:rPr>
              <a:t>Zielgruppe</a:t>
            </a:r>
            <a:r>
              <a:rPr lang="en-US" sz="3000" dirty="0">
                <a:solidFill>
                  <a:srgbClr val="000000"/>
                </a:solidFill>
                <a:latin typeface="Bauer Bodoni"/>
                <a:ea typeface="Bauer Bodoni"/>
                <a:cs typeface="Bauer Bodoni"/>
                <a:sym typeface="Bauer Bodoni"/>
              </a:rPr>
              <a:t> der Intervention </a:t>
            </a:r>
            <a:r>
              <a:rPr lang="en-US" sz="3000" dirty="0" err="1">
                <a:solidFill>
                  <a:srgbClr val="000000"/>
                </a:solidFill>
                <a:latin typeface="Bauer Bodoni"/>
                <a:ea typeface="Bauer Bodoni"/>
                <a:cs typeface="Bauer Bodoni"/>
                <a:sym typeface="Bauer Bodoni"/>
              </a:rPr>
              <a:t>sind</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ausschlaggebend</a:t>
            </a:r>
            <a:endParaRPr lang="en-US" sz="3000" dirty="0">
              <a:solidFill>
                <a:srgbClr val="000000"/>
              </a:solidFill>
              <a:latin typeface="Bauer Bodoni"/>
              <a:ea typeface="Bauer Bodoni"/>
              <a:cs typeface="Bauer Bodoni"/>
              <a:sym typeface="Bauer Bodoni"/>
            </a:endParaRPr>
          </a:p>
        </p:txBody>
      </p:sp>
      <p:sp>
        <p:nvSpPr>
          <p:cNvPr id="20" name="TextBox 20"/>
          <p:cNvSpPr txBox="1"/>
          <p:nvPr/>
        </p:nvSpPr>
        <p:spPr>
          <a:xfrm>
            <a:off x="1253661" y="2704795"/>
            <a:ext cx="16088458" cy="2695575"/>
          </a:xfrm>
          <a:prstGeom prst="rect">
            <a:avLst/>
          </a:prstGeom>
        </p:spPr>
        <p:txBody>
          <a:bodyPr lIns="0" tIns="0" rIns="0" bIns="0" rtlCol="0" anchor="t">
            <a:spAutoFit/>
          </a:bodyPr>
          <a:lstStyle/>
          <a:p>
            <a:pPr algn="l">
              <a:lnSpc>
                <a:spcPts val="4200"/>
              </a:lnSpc>
            </a:pPr>
            <a:r>
              <a:rPr lang="en-US" sz="3000" dirty="0" err="1">
                <a:solidFill>
                  <a:srgbClr val="000000"/>
                </a:solidFill>
                <a:latin typeface="Bauer Bodoni"/>
                <a:ea typeface="Bauer Bodoni"/>
                <a:cs typeface="Bauer Bodoni"/>
                <a:sym typeface="Bauer Bodoni"/>
              </a:rPr>
              <a:t>Soziale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Bildungsungleichheit</a:t>
            </a:r>
            <a:r>
              <a:rPr lang="en-US" sz="3000" dirty="0">
                <a:solidFill>
                  <a:srgbClr val="000000"/>
                </a:solidFill>
                <a:latin typeface="Bauer Bodoni"/>
                <a:ea typeface="Bauer Bodoni"/>
                <a:cs typeface="Bauer Bodoni"/>
                <a:sym typeface="Bauer Bodoni"/>
              </a:rPr>
              <a:t>: Bildungschancen und -</a:t>
            </a:r>
            <a:r>
              <a:rPr lang="en-US" sz="3000" dirty="0" err="1">
                <a:solidFill>
                  <a:srgbClr val="000000"/>
                </a:solidFill>
                <a:latin typeface="Bauer Bodoni"/>
                <a:ea typeface="Bauer Bodoni"/>
                <a:cs typeface="Bauer Bodoni"/>
                <a:sym typeface="Bauer Bodoni"/>
              </a:rPr>
              <a:t>erfolge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sind</a:t>
            </a:r>
            <a:r>
              <a:rPr lang="en-US" sz="3000" dirty="0">
                <a:solidFill>
                  <a:srgbClr val="000000"/>
                </a:solidFill>
                <a:latin typeface="Bauer Bodoni"/>
                <a:ea typeface="Bauer Bodoni"/>
                <a:cs typeface="Bauer Bodoni"/>
                <a:sym typeface="Bauer Bodoni"/>
              </a:rPr>
              <a:t> stark von der </a:t>
            </a:r>
            <a:r>
              <a:rPr lang="en-US" sz="3000" dirty="0" err="1">
                <a:solidFill>
                  <a:srgbClr val="000000"/>
                </a:solidFill>
                <a:latin typeface="Bauer Bodoni"/>
                <a:ea typeface="Bauer Bodoni"/>
                <a:cs typeface="Bauer Bodoni"/>
                <a:sym typeface="Bauer Bodoni"/>
              </a:rPr>
              <a:t>sozialen</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Herkunft</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geprägt</a:t>
            </a:r>
            <a:r>
              <a:rPr lang="en-US" sz="3000" dirty="0">
                <a:solidFill>
                  <a:srgbClr val="000000"/>
                </a:solidFill>
                <a:latin typeface="Bauer Bodoni"/>
                <a:ea typeface="Bauer Bodoni"/>
                <a:cs typeface="Bauer Bodoni"/>
                <a:sym typeface="Bauer Bodoni"/>
              </a:rPr>
              <a:t> – von der Kita bis </a:t>
            </a:r>
            <a:r>
              <a:rPr lang="en-US" sz="3000" dirty="0" err="1">
                <a:solidFill>
                  <a:srgbClr val="000000"/>
                </a:solidFill>
                <a:latin typeface="Bauer Bodoni"/>
                <a:ea typeface="Bauer Bodoni"/>
                <a:cs typeface="Bauer Bodoni"/>
                <a:sym typeface="Bauer Bodoni"/>
              </a:rPr>
              <a:t>zur</a:t>
            </a:r>
            <a:r>
              <a:rPr lang="en-US" sz="3000" dirty="0">
                <a:solidFill>
                  <a:srgbClr val="000000"/>
                </a:solidFill>
                <a:latin typeface="Bauer Bodoni"/>
                <a:ea typeface="Bauer Bodoni"/>
                <a:cs typeface="Bauer Bodoni"/>
                <a:sym typeface="Bauer Bodoni"/>
              </a:rPr>
              <a:t> Hochschule (</a:t>
            </a:r>
            <a:r>
              <a:rPr lang="en-US" sz="3000" dirty="0" err="1">
                <a:solidFill>
                  <a:srgbClr val="000000"/>
                </a:solidFill>
                <a:latin typeface="Bauer Bodoni"/>
                <a:ea typeface="Bauer Bodoni"/>
                <a:cs typeface="Bauer Bodoni"/>
                <a:sym typeface="Bauer Bodoni"/>
              </a:rPr>
              <a:t>auch</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bei</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gleicher</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Leistung</a:t>
            </a:r>
            <a:r>
              <a:rPr lang="en-US" sz="3000" dirty="0">
                <a:solidFill>
                  <a:srgbClr val="000000"/>
                </a:solidFill>
                <a:latin typeface="Bauer Bodoni"/>
                <a:ea typeface="Bauer Bodoni"/>
                <a:cs typeface="Bauer Bodoni"/>
                <a:sym typeface="Bauer Bodoni"/>
              </a:rPr>
              <a:t>)</a:t>
            </a:r>
          </a:p>
          <a:p>
            <a:pPr>
              <a:lnSpc>
                <a:spcPts val="4200"/>
              </a:lnSpc>
            </a:pPr>
            <a:r>
              <a:rPr lang="en-US" sz="3000" dirty="0" err="1">
                <a:solidFill>
                  <a:srgbClr val="000000"/>
                </a:solidFill>
                <a:latin typeface="Bauer Bodoni"/>
                <a:ea typeface="Bauer Bodoni"/>
                <a:cs typeface="Bauer Bodoni"/>
                <a:sym typeface="Bauer Bodoni"/>
              </a:rPr>
              <a:t>Begrenzte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Durchlässigkeit</a:t>
            </a:r>
            <a:r>
              <a:rPr lang="en-US" sz="3000" dirty="0">
                <a:solidFill>
                  <a:srgbClr val="000000"/>
                </a:solidFill>
                <a:latin typeface="Bauer Bodoni"/>
                <a:ea typeface="Bauer Bodoni"/>
                <a:cs typeface="Bauer Bodoni"/>
                <a:sym typeface="Bauer Bodoni"/>
              </a:rPr>
              <a:t>: formal </a:t>
            </a:r>
            <a:r>
              <a:rPr lang="en-US" sz="3000" dirty="0" err="1">
                <a:solidFill>
                  <a:srgbClr val="000000"/>
                </a:solidFill>
                <a:latin typeface="Bauer Bodoni"/>
                <a:ea typeface="Bauer Bodoni"/>
                <a:cs typeface="Bauer Bodoni"/>
                <a:sym typeface="Bauer Bodoni"/>
              </a:rPr>
              <a:t>gegeben</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aber</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geringe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tatsächliche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Wechselquote</a:t>
            </a:r>
            <a:r>
              <a:rPr lang="en-US" sz="3000" dirty="0">
                <a:solidFill>
                  <a:srgbClr val="000000"/>
                </a:solidFill>
                <a:latin typeface="Bauer Bodoni"/>
                <a:ea typeface="Bauer Bodoni"/>
                <a:cs typeface="Bauer Bodoni"/>
                <a:sym typeface="Bauer Bodoni"/>
              </a:rPr>
              <a:t> </a:t>
            </a:r>
            <a:r>
              <a:rPr lang="en-US" sz="3000" b="1" dirty="0">
                <a:solidFill>
                  <a:srgbClr val="000000"/>
                </a:solidFill>
                <a:latin typeface="Bauer Bodoni Bold"/>
                <a:ea typeface="Bauer Bodoni Bold"/>
                <a:cs typeface="Bauer Bodoni Bold"/>
                <a:sym typeface="Bauer Bodoni Bold"/>
              </a:rPr>
              <a:t>(ca. 4 %)</a:t>
            </a:r>
            <a:r>
              <a:rPr lang="de-DE" sz="3000" b="1" dirty="0">
                <a:solidFill>
                  <a:srgbClr val="000000"/>
                </a:solidFill>
                <a:latin typeface="Bauer Bodoni Bold"/>
                <a:ea typeface="Bauer Bodoni Bold"/>
                <a:cs typeface="Bauer Bodoni Bold"/>
                <a:sym typeface="Bauer Bodoni Bold"/>
              </a:rPr>
              <a:t> </a:t>
            </a:r>
            <a:r>
              <a:rPr lang="en-US" sz="3000" b="1" dirty="0">
                <a:solidFill>
                  <a:srgbClr val="000000"/>
                </a:solidFill>
                <a:latin typeface="Bauer Bodoni Bold"/>
                <a:ea typeface="Bauer Bodoni Bold"/>
                <a:cs typeface="Bauer Bodoni Bold"/>
                <a:sym typeface="Bauer Bodoni Bold"/>
              </a:rPr>
              <a:t> </a:t>
            </a:r>
            <a:r>
              <a:rPr lang="en-US" sz="3000" dirty="0" err="1">
                <a:solidFill>
                  <a:srgbClr val="000000"/>
                </a:solidFill>
                <a:latin typeface="Bauer Bodoni"/>
                <a:ea typeface="Bauer Bodoni"/>
                <a:cs typeface="Bauer Bodoni"/>
                <a:sym typeface="Bauer Bodoni"/>
              </a:rPr>
              <a:t>Bedeutung</a:t>
            </a:r>
            <a:r>
              <a:rPr lang="en-US" sz="3000" dirty="0">
                <a:solidFill>
                  <a:srgbClr val="000000"/>
                </a:solidFill>
                <a:latin typeface="Bauer Bodoni"/>
                <a:ea typeface="Bauer Bodoni"/>
                <a:cs typeface="Bauer Bodoni"/>
                <a:sym typeface="Bauer Bodoni"/>
              </a:rPr>
              <a:t> von </a:t>
            </a:r>
            <a:r>
              <a:rPr lang="en-US" sz="3000" dirty="0" err="1">
                <a:solidFill>
                  <a:srgbClr val="000000"/>
                </a:solidFill>
                <a:latin typeface="Bauer Bodoni"/>
                <a:ea typeface="Bauer Bodoni"/>
                <a:cs typeface="Bauer Bodoni"/>
                <a:sym typeface="Bauer Bodoni"/>
              </a:rPr>
              <a:t>Unterstützung</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Bildungsbiografien</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werden</a:t>
            </a:r>
            <a:r>
              <a:rPr lang="en-US" sz="3000" dirty="0">
                <a:solidFill>
                  <a:srgbClr val="000000"/>
                </a:solidFill>
                <a:latin typeface="Bauer Bodoni"/>
                <a:ea typeface="Bauer Bodoni"/>
                <a:cs typeface="Bauer Bodoni"/>
                <a:sym typeface="Bauer Bodoni"/>
              </a:rPr>
              <a:t> stark </a:t>
            </a:r>
            <a:r>
              <a:rPr lang="en-US" sz="3000" dirty="0" err="1">
                <a:solidFill>
                  <a:srgbClr val="000000"/>
                </a:solidFill>
                <a:latin typeface="Bauer Bodoni"/>
                <a:ea typeface="Bauer Bodoni"/>
                <a:cs typeface="Bauer Bodoni"/>
                <a:sym typeface="Bauer Bodoni"/>
              </a:rPr>
              <a:t>durch</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familiäre</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Begleitung</a:t>
            </a:r>
            <a:r>
              <a:rPr lang="en-US" sz="3000" dirty="0">
                <a:solidFill>
                  <a:srgbClr val="000000"/>
                </a:solidFill>
                <a:latin typeface="Bauer Bodoni"/>
                <a:ea typeface="Bauer Bodoni"/>
                <a:cs typeface="Bauer Bodoni"/>
                <a:sym typeface="Bauer Bodoni"/>
              </a:rPr>
              <a:t> und </a:t>
            </a:r>
            <a:r>
              <a:rPr lang="en-US" sz="3000" dirty="0" err="1">
                <a:solidFill>
                  <a:srgbClr val="000000"/>
                </a:solidFill>
                <a:latin typeface="Bauer Bodoni"/>
                <a:ea typeface="Bauer Bodoni"/>
                <a:cs typeface="Bauer Bodoni"/>
                <a:sym typeface="Bauer Bodoni"/>
              </a:rPr>
              <a:t>Vorbilder</a:t>
            </a:r>
            <a:r>
              <a:rPr lang="en-US" sz="3000" dirty="0">
                <a:solidFill>
                  <a:srgbClr val="000000"/>
                </a:solidFill>
                <a:latin typeface="Bauer Bodoni"/>
                <a:ea typeface="Bauer Bodoni"/>
                <a:cs typeface="Bauer Bodoni"/>
                <a:sym typeface="Bauer Bodoni"/>
              </a:rPr>
              <a:t> </a:t>
            </a:r>
            <a:r>
              <a:rPr lang="en-US" sz="3000" dirty="0" err="1">
                <a:solidFill>
                  <a:srgbClr val="000000"/>
                </a:solidFill>
                <a:latin typeface="Bauer Bodoni"/>
                <a:ea typeface="Bauer Bodoni"/>
                <a:cs typeface="Bauer Bodoni"/>
                <a:sym typeface="Bauer Bodoni"/>
              </a:rPr>
              <a:t>beeinflusst</a:t>
            </a:r>
            <a:endParaRPr lang="en-US" sz="3000" dirty="0">
              <a:solidFill>
                <a:srgbClr val="000000"/>
              </a:solidFill>
              <a:latin typeface="Bauer Bodoni"/>
              <a:ea typeface="Bauer Bodoni"/>
              <a:cs typeface="Bauer Bodoni"/>
              <a:sym typeface="Bauer Bodoni"/>
            </a:endParaRP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1057666" y="6565392"/>
            <a:ext cx="97536" cy="97536"/>
          </a:xfrm>
          <a:custGeom>
            <a:avLst/>
            <a:gdLst/>
            <a:ahLst/>
            <a:cxnLst/>
            <a:rect l="l" t="t" r="r" b="b"/>
            <a:pathLst>
              <a:path w="97536" h="97536">
                <a:moveTo>
                  <a:pt x="0" y="0"/>
                </a:moveTo>
                <a:lnTo>
                  <a:pt x="97536" y="0"/>
                </a:lnTo>
                <a:lnTo>
                  <a:pt x="97536" y="97536"/>
                </a:lnTo>
                <a:lnTo>
                  <a:pt x="0" y="9753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Freeform 5"/>
          <p:cNvSpPr/>
          <p:nvPr/>
        </p:nvSpPr>
        <p:spPr>
          <a:xfrm>
            <a:off x="1057666" y="7098792"/>
            <a:ext cx="97536" cy="97536"/>
          </a:xfrm>
          <a:custGeom>
            <a:avLst/>
            <a:gdLst/>
            <a:ahLst/>
            <a:cxnLst/>
            <a:rect l="l" t="t" r="r" b="b"/>
            <a:pathLst>
              <a:path w="97536" h="97536">
                <a:moveTo>
                  <a:pt x="0" y="0"/>
                </a:moveTo>
                <a:lnTo>
                  <a:pt x="97536" y="0"/>
                </a:lnTo>
                <a:lnTo>
                  <a:pt x="97536" y="97536"/>
                </a:lnTo>
                <a:lnTo>
                  <a:pt x="0" y="9753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6" name="Freeform 6"/>
          <p:cNvSpPr/>
          <p:nvPr/>
        </p:nvSpPr>
        <p:spPr>
          <a:xfrm>
            <a:off x="1057666" y="7632192"/>
            <a:ext cx="97536" cy="97536"/>
          </a:xfrm>
          <a:custGeom>
            <a:avLst/>
            <a:gdLst/>
            <a:ahLst/>
            <a:cxnLst/>
            <a:rect l="l" t="t" r="r" b="b"/>
            <a:pathLst>
              <a:path w="97536" h="97536">
                <a:moveTo>
                  <a:pt x="0" y="0"/>
                </a:moveTo>
                <a:lnTo>
                  <a:pt x="97536" y="0"/>
                </a:lnTo>
                <a:lnTo>
                  <a:pt x="97536" y="97536"/>
                </a:lnTo>
                <a:lnTo>
                  <a:pt x="0" y="9753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de-DE"/>
          </a:p>
        </p:txBody>
      </p:sp>
      <p:sp>
        <p:nvSpPr>
          <p:cNvPr id="7" name="Freeform 7"/>
          <p:cNvSpPr/>
          <p:nvPr/>
        </p:nvSpPr>
        <p:spPr>
          <a:xfrm>
            <a:off x="1057666" y="8165592"/>
            <a:ext cx="97536" cy="97536"/>
          </a:xfrm>
          <a:custGeom>
            <a:avLst/>
            <a:gdLst/>
            <a:ahLst/>
            <a:cxnLst/>
            <a:rect l="l" t="t" r="r" b="b"/>
            <a:pathLst>
              <a:path w="97536" h="97536">
                <a:moveTo>
                  <a:pt x="0" y="0"/>
                </a:moveTo>
                <a:lnTo>
                  <a:pt x="97536" y="0"/>
                </a:lnTo>
                <a:lnTo>
                  <a:pt x="97536" y="97536"/>
                </a:lnTo>
                <a:lnTo>
                  <a:pt x="0" y="9753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de-DE"/>
          </a:p>
        </p:txBody>
      </p:sp>
      <p:sp>
        <p:nvSpPr>
          <p:cNvPr id="8" name="Freeform 8"/>
          <p:cNvSpPr/>
          <p:nvPr/>
        </p:nvSpPr>
        <p:spPr>
          <a:xfrm>
            <a:off x="1057666" y="8698992"/>
            <a:ext cx="97536" cy="97536"/>
          </a:xfrm>
          <a:custGeom>
            <a:avLst/>
            <a:gdLst/>
            <a:ahLst/>
            <a:cxnLst/>
            <a:rect l="l" t="t" r="r" b="b"/>
            <a:pathLst>
              <a:path w="97536" h="97536">
                <a:moveTo>
                  <a:pt x="0" y="0"/>
                </a:moveTo>
                <a:lnTo>
                  <a:pt x="97536" y="0"/>
                </a:lnTo>
                <a:lnTo>
                  <a:pt x="97536" y="97536"/>
                </a:lnTo>
                <a:lnTo>
                  <a:pt x="0" y="9753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de-DE"/>
          </a:p>
        </p:txBody>
      </p:sp>
      <p:sp>
        <p:nvSpPr>
          <p:cNvPr id="9" name="TextBox 9"/>
          <p:cNvSpPr txBox="1"/>
          <p:nvPr/>
        </p:nvSpPr>
        <p:spPr>
          <a:xfrm>
            <a:off x="1306459" y="6273165"/>
            <a:ext cx="8334727" cy="2695575"/>
          </a:xfrm>
          <a:prstGeom prst="rect">
            <a:avLst/>
          </a:prstGeom>
        </p:spPr>
        <p:txBody>
          <a:bodyPr lIns="0" tIns="0" rIns="0" bIns="0" rtlCol="0" anchor="t">
            <a:spAutoFit/>
          </a:bodyPr>
          <a:lstStyle/>
          <a:p>
            <a:pPr algn="l">
              <a:lnSpc>
                <a:spcPts val="4200"/>
              </a:lnSpc>
            </a:pPr>
            <a:r>
              <a:rPr lang="en-US" sz="3000">
                <a:solidFill>
                  <a:srgbClr val="000000"/>
                </a:solidFill>
                <a:latin typeface="Bauer Bodoni"/>
                <a:ea typeface="Bauer Bodoni"/>
                <a:cs typeface="Bauer Bodoni"/>
                <a:sym typeface="Bauer Bodoni"/>
              </a:rPr>
              <a:t>die Interpretation von Leistung</a:t>
            </a:r>
          </a:p>
          <a:p>
            <a:pPr algn="l">
              <a:lnSpc>
                <a:spcPts val="4200"/>
              </a:lnSpc>
            </a:pPr>
            <a:r>
              <a:rPr lang="en-US" sz="3000">
                <a:solidFill>
                  <a:srgbClr val="000000"/>
                </a:solidFill>
                <a:latin typeface="Bauer Bodoni"/>
                <a:ea typeface="Bauer Bodoni"/>
                <a:cs typeface="Bauer Bodoni"/>
                <a:sym typeface="Bauer Bodoni"/>
              </a:rPr>
              <a:t>Die Sichtweise auf Rückschläge </a:t>
            </a:r>
          </a:p>
          <a:p>
            <a:pPr algn="l">
              <a:lnSpc>
                <a:spcPts val="4200"/>
              </a:lnSpc>
            </a:pPr>
            <a:r>
              <a:rPr lang="en-US" sz="3000">
                <a:solidFill>
                  <a:srgbClr val="000000"/>
                </a:solidFill>
                <a:latin typeface="Bauer Bodoni"/>
                <a:ea typeface="Bauer Bodoni"/>
                <a:cs typeface="Bauer Bodoni"/>
                <a:sym typeface="Bauer Bodoni"/>
              </a:rPr>
              <a:t>Motivation, Lernstrategien und Zieldauer</a:t>
            </a:r>
          </a:p>
          <a:p>
            <a:pPr algn="l">
              <a:lnSpc>
                <a:spcPts val="4200"/>
              </a:lnSpc>
            </a:pPr>
            <a:r>
              <a:rPr lang="en-US" sz="3000">
                <a:solidFill>
                  <a:srgbClr val="000000"/>
                </a:solidFill>
                <a:latin typeface="Bauer Bodoni"/>
                <a:ea typeface="Bauer Bodoni"/>
                <a:cs typeface="Bauer Bodoni"/>
                <a:sym typeface="Bauer Bodoni"/>
              </a:rPr>
              <a:t>das Verhalten unterbewusst</a:t>
            </a:r>
          </a:p>
          <a:p>
            <a:pPr algn="l">
              <a:lnSpc>
                <a:spcPts val="4200"/>
              </a:lnSpc>
            </a:pPr>
            <a:r>
              <a:rPr lang="en-US" sz="3000">
                <a:solidFill>
                  <a:srgbClr val="000000"/>
                </a:solidFill>
                <a:latin typeface="Bauer Bodoni"/>
                <a:ea typeface="Bauer Bodoni"/>
                <a:cs typeface="Bauer Bodoni"/>
                <a:sym typeface="Bauer Bodoni"/>
              </a:rPr>
              <a:t>Erfahrung, Reflexion und Lehre verändert werden</a:t>
            </a:r>
          </a:p>
        </p:txBody>
      </p:sp>
      <p:sp>
        <p:nvSpPr>
          <p:cNvPr id="10" name="TextBox 10"/>
          <p:cNvSpPr txBox="1"/>
          <p:nvPr/>
        </p:nvSpPr>
        <p:spPr>
          <a:xfrm>
            <a:off x="423310" y="2790920"/>
            <a:ext cx="17515570" cy="2162175"/>
          </a:xfrm>
          <a:prstGeom prst="rect">
            <a:avLst/>
          </a:prstGeom>
        </p:spPr>
        <p:txBody>
          <a:bodyPr lIns="0" tIns="0" rIns="0" bIns="0" rtlCol="0" anchor="t">
            <a:spAutoFit/>
          </a:bodyPr>
          <a:lstStyle/>
          <a:p>
            <a:pPr algn="just">
              <a:lnSpc>
                <a:spcPts val="4200"/>
              </a:lnSpc>
            </a:pPr>
            <a:r>
              <a:rPr lang="en-US" sz="3000">
                <a:solidFill>
                  <a:srgbClr val="000000"/>
                </a:solidFill>
                <a:latin typeface="Bauer Bodoni"/>
                <a:ea typeface="Bauer Bodoni"/>
                <a:cs typeface="Bauer Bodoni"/>
                <a:sym typeface="Bauer Bodoni"/>
              </a:rPr>
              <a:t>Lernüberzeugungen sind psychologische Konzepte, die Vorstellungen darüber beinhalten, ob Eigenschaften wie Intelligenz, Fähigkeiten, Willenskraft oder Persönlichkeit veränderbar (dynamisch) oder festgelegt (statisch) sind. Diese Überzeugungen sind oft implizit und relativ stabil (Hertel &amp; Karlen, 2021; Burnette et al., 2013).</a:t>
            </a:r>
          </a:p>
        </p:txBody>
      </p:sp>
      <p:sp>
        <p:nvSpPr>
          <p:cNvPr id="11" name="TextBox 11"/>
          <p:cNvSpPr txBox="1"/>
          <p:nvPr/>
        </p:nvSpPr>
        <p:spPr>
          <a:xfrm>
            <a:off x="6317456" y="544954"/>
            <a:ext cx="5765930" cy="1194330"/>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Lernüberzeugungen </a:t>
            </a:r>
          </a:p>
        </p:txBody>
      </p:sp>
      <p:sp>
        <p:nvSpPr>
          <p:cNvPr id="12" name="TextBox 12"/>
          <p:cNvSpPr txBox="1"/>
          <p:nvPr/>
        </p:nvSpPr>
        <p:spPr>
          <a:xfrm>
            <a:off x="423310" y="1759363"/>
            <a:ext cx="388620" cy="514721"/>
          </a:xfrm>
          <a:prstGeom prst="rect">
            <a:avLst/>
          </a:prstGeom>
        </p:spPr>
        <p:txBody>
          <a:bodyPr lIns="0" tIns="0" rIns="0" bIns="0" rtlCol="0" anchor="t">
            <a:spAutoFit/>
          </a:bodyPr>
          <a:lstStyle/>
          <a:p>
            <a:pPr algn="l">
              <a:lnSpc>
                <a:spcPts val="4200"/>
              </a:lnSpc>
            </a:pPr>
            <a:r>
              <a:rPr lang="en-US" sz="3000">
                <a:solidFill>
                  <a:srgbClr val="000000"/>
                </a:solidFill>
                <a:latin typeface="Arimo"/>
                <a:ea typeface="Arimo"/>
                <a:cs typeface="Arimo"/>
                <a:sym typeface="Arimo"/>
              </a:rPr>
              <a:t>📌</a:t>
            </a:r>
          </a:p>
        </p:txBody>
      </p:sp>
      <p:sp>
        <p:nvSpPr>
          <p:cNvPr id="13" name="TextBox 13"/>
          <p:cNvSpPr txBox="1"/>
          <p:nvPr/>
        </p:nvSpPr>
        <p:spPr>
          <a:xfrm>
            <a:off x="423310" y="5400199"/>
            <a:ext cx="388620" cy="514721"/>
          </a:xfrm>
          <a:prstGeom prst="rect">
            <a:avLst/>
          </a:prstGeom>
        </p:spPr>
        <p:txBody>
          <a:bodyPr lIns="0" tIns="0" rIns="0" bIns="0" rtlCol="0" anchor="t">
            <a:spAutoFit/>
          </a:bodyPr>
          <a:lstStyle/>
          <a:p>
            <a:pPr algn="l">
              <a:lnSpc>
                <a:spcPts val="4200"/>
              </a:lnSpc>
            </a:pPr>
            <a:r>
              <a:rPr lang="en-US" sz="3000">
                <a:solidFill>
                  <a:srgbClr val="000000"/>
                </a:solidFill>
                <a:latin typeface="Arimo"/>
                <a:ea typeface="Arimo"/>
                <a:cs typeface="Arimo"/>
                <a:sym typeface="Arimo"/>
              </a:rPr>
              <a:t>💡</a:t>
            </a:r>
          </a:p>
        </p:txBody>
      </p:sp>
      <p:sp>
        <p:nvSpPr>
          <p:cNvPr id="14" name="TextBox 14"/>
          <p:cNvSpPr txBox="1"/>
          <p:nvPr/>
        </p:nvSpPr>
        <p:spPr>
          <a:xfrm>
            <a:off x="804310" y="1768707"/>
            <a:ext cx="1944653" cy="561975"/>
          </a:xfrm>
          <a:prstGeom prst="rect">
            <a:avLst/>
          </a:prstGeom>
        </p:spPr>
        <p:txBody>
          <a:bodyPr lIns="0" tIns="0" rIns="0" bIns="0" rtlCol="0" anchor="t">
            <a:spAutoFit/>
          </a:bodyPr>
          <a:lstStyle/>
          <a:p>
            <a:pPr algn="l">
              <a:lnSpc>
                <a:spcPts val="4200"/>
              </a:lnSpc>
            </a:pPr>
            <a:r>
              <a:rPr lang="en-US" sz="3000" b="1">
                <a:solidFill>
                  <a:srgbClr val="000000"/>
                </a:solidFill>
                <a:latin typeface="Bauer Bodoni Bold"/>
                <a:ea typeface="Bauer Bodoni Bold"/>
                <a:cs typeface="Bauer Bodoni Bold"/>
                <a:sym typeface="Bauer Bodoni Bold"/>
              </a:rPr>
              <a:t> Definition</a:t>
            </a:r>
          </a:p>
        </p:txBody>
      </p:sp>
      <p:sp>
        <p:nvSpPr>
          <p:cNvPr id="15" name="TextBox 15"/>
          <p:cNvSpPr txBox="1"/>
          <p:nvPr/>
        </p:nvSpPr>
        <p:spPr>
          <a:xfrm>
            <a:off x="804310" y="5409533"/>
            <a:ext cx="10308250" cy="561975"/>
          </a:xfrm>
          <a:prstGeom prst="rect">
            <a:avLst/>
          </a:prstGeom>
        </p:spPr>
        <p:txBody>
          <a:bodyPr lIns="0" tIns="0" rIns="0" bIns="0" rtlCol="0" anchor="t">
            <a:spAutoFit/>
          </a:bodyPr>
          <a:lstStyle/>
          <a:p>
            <a:pPr algn="l">
              <a:lnSpc>
                <a:spcPts val="4200"/>
              </a:lnSpc>
            </a:pPr>
            <a:r>
              <a:rPr lang="en-US" sz="3000" b="1">
                <a:solidFill>
                  <a:srgbClr val="000000"/>
                </a:solidFill>
                <a:latin typeface="Bauer Bodoni Bold"/>
                <a:ea typeface="Bauer Bodoni Bold"/>
                <a:cs typeface="Bauer Bodoni Bold"/>
                <a:sym typeface="Bauer Bodoni Bold"/>
              </a:rPr>
              <a:t> Lernüberzeugungen sind relevant, weil sie beeinflussen: </a:t>
            </a:r>
          </a:p>
        </p:txBody>
      </p:sp>
      <p:sp>
        <p:nvSpPr>
          <p:cNvPr id="16" name="TextBox 16"/>
          <p:cNvSpPr txBox="1"/>
          <p:nvPr/>
        </p:nvSpPr>
        <p:spPr>
          <a:xfrm>
            <a:off x="658759" y="9485976"/>
            <a:ext cx="6639496" cy="460343"/>
          </a:xfrm>
          <a:prstGeom prst="rect">
            <a:avLst/>
          </a:prstGeom>
        </p:spPr>
        <p:txBody>
          <a:bodyPr lIns="0" tIns="0" rIns="0" bIns="0" rtlCol="0" anchor="t">
            <a:spAutoFit/>
          </a:bodyPr>
          <a:lstStyle/>
          <a:p>
            <a:pPr algn="l">
              <a:lnSpc>
                <a:spcPts val="3499"/>
              </a:lnSpc>
            </a:pPr>
            <a:r>
              <a:rPr lang="en-US" sz="2499">
                <a:solidFill>
                  <a:srgbClr val="000000"/>
                </a:solidFill>
                <a:latin typeface="Bauer Bodoni"/>
                <a:ea typeface="Bauer Bodoni"/>
                <a:cs typeface="Bauer Bodoni"/>
                <a:sym typeface="Bauer Bodoni"/>
              </a:rPr>
              <a:t>vgl. Hertel &amp; Karlen, 2021; Burnette et al, 2013</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1028624" y="4771796"/>
            <a:ext cx="6559296" cy="1059180"/>
          </a:xfrm>
          <a:custGeom>
            <a:avLst/>
            <a:gdLst/>
            <a:ahLst/>
            <a:cxnLst/>
            <a:rect l="l" t="t" r="r" b="b"/>
            <a:pathLst>
              <a:path w="6559296" h="1059180">
                <a:moveTo>
                  <a:pt x="0" y="0"/>
                </a:moveTo>
                <a:lnTo>
                  <a:pt x="6559296" y="0"/>
                </a:lnTo>
                <a:lnTo>
                  <a:pt x="6559296" y="1059180"/>
                </a:lnTo>
                <a:lnTo>
                  <a:pt x="0" y="10591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Freeform 5"/>
          <p:cNvSpPr/>
          <p:nvPr/>
        </p:nvSpPr>
        <p:spPr>
          <a:xfrm>
            <a:off x="11273314" y="4651324"/>
            <a:ext cx="6659880" cy="1059180"/>
          </a:xfrm>
          <a:custGeom>
            <a:avLst/>
            <a:gdLst/>
            <a:ahLst/>
            <a:cxnLst/>
            <a:rect l="l" t="t" r="r" b="b"/>
            <a:pathLst>
              <a:path w="6659880" h="1059180">
                <a:moveTo>
                  <a:pt x="0" y="0"/>
                </a:moveTo>
                <a:lnTo>
                  <a:pt x="6659880" y="0"/>
                </a:lnTo>
                <a:lnTo>
                  <a:pt x="6659880" y="1059180"/>
                </a:lnTo>
                <a:lnTo>
                  <a:pt x="0" y="105918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6" name="Freeform 6"/>
          <p:cNvSpPr/>
          <p:nvPr/>
        </p:nvSpPr>
        <p:spPr>
          <a:xfrm>
            <a:off x="1027957" y="6228445"/>
            <a:ext cx="6659880" cy="1059180"/>
          </a:xfrm>
          <a:custGeom>
            <a:avLst/>
            <a:gdLst/>
            <a:ahLst/>
            <a:cxnLst/>
            <a:rect l="l" t="t" r="r" b="b"/>
            <a:pathLst>
              <a:path w="6659880" h="1059180">
                <a:moveTo>
                  <a:pt x="0" y="0"/>
                </a:moveTo>
                <a:lnTo>
                  <a:pt x="6659880" y="0"/>
                </a:lnTo>
                <a:lnTo>
                  <a:pt x="6659880" y="1059180"/>
                </a:lnTo>
                <a:lnTo>
                  <a:pt x="0" y="10591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de-DE"/>
          </a:p>
        </p:txBody>
      </p:sp>
      <p:sp>
        <p:nvSpPr>
          <p:cNvPr id="7" name="Freeform 7"/>
          <p:cNvSpPr/>
          <p:nvPr/>
        </p:nvSpPr>
        <p:spPr>
          <a:xfrm>
            <a:off x="11273314" y="6092000"/>
            <a:ext cx="6659880" cy="1059180"/>
          </a:xfrm>
          <a:custGeom>
            <a:avLst/>
            <a:gdLst/>
            <a:ahLst/>
            <a:cxnLst/>
            <a:rect l="l" t="t" r="r" b="b"/>
            <a:pathLst>
              <a:path w="6659880" h="1059180">
                <a:moveTo>
                  <a:pt x="0" y="0"/>
                </a:moveTo>
                <a:lnTo>
                  <a:pt x="6659880" y="0"/>
                </a:lnTo>
                <a:lnTo>
                  <a:pt x="6659880" y="1059180"/>
                </a:lnTo>
                <a:lnTo>
                  <a:pt x="0" y="105918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de-DE"/>
          </a:p>
        </p:txBody>
      </p:sp>
      <p:sp>
        <p:nvSpPr>
          <p:cNvPr id="8" name="Freeform 8"/>
          <p:cNvSpPr/>
          <p:nvPr/>
        </p:nvSpPr>
        <p:spPr>
          <a:xfrm>
            <a:off x="11273314" y="7607922"/>
            <a:ext cx="6659880" cy="1059180"/>
          </a:xfrm>
          <a:custGeom>
            <a:avLst/>
            <a:gdLst/>
            <a:ahLst/>
            <a:cxnLst/>
            <a:rect l="l" t="t" r="r" b="b"/>
            <a:pathLst>
              <a:path w="6659880" h="1059180">
                <a:moveTo>
                  <a:pt x="0" y="0"/>
                </a:moveTo>
                <a:lnTo>
                  <a:pt x="6659880" y="0"/>
                </a:lnTo>
                <a:lnTo>
                  <a:pt x="6659880" y="1059180"/>
                </a:lnTo>
                <a:lnTo>
                  <a:pt x="0" y="1059180"/>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de-DE"/>
          </a:p>
        </p:txBody>
      </p:sp>
      <p:sp>
        <p:nvSpPr>
          <p:cNvPr id="9" name="Freeform 9"/>
          <p:cNvSpPr/>
          <p:nvPr/>
        </p:nvSpPr>
        <p:spPr>
          <a:xfrm>
            <a:off x="921096" y="7811500"/>
            <a:ext cx="7156018" cy="1138085"/>
          </a:xfrm>
          <a:custGeom>
            <a:avLst/>
            <a:gdLst/>
            <a:ahLst/>
            <a:cxnLst/>
            <a:rect l="l" t="t" r="r" b="b"/>
            <a:pathLst>
              <a:path w="7156018" h="1138085">
                <a:moveTo>
                  <a:pt x="0" y="0"/>
                </a:moveTo>
                <a:lnTo>
                  <a:pt x="7156019" y="0"/>
                </a:lnTo>
                <a:lnTo>
                  <a:pt x="7156019" y="1138085"/>
                </a:lnTo>
                <a:lnTo>
                  <a:pt x="0" y="1138085"/>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grpSp>
        <p:nvGrpSpPr>
          <p:cNvPr id="10" name="Group 10"/>
          <p:cNvGrpSpPr/>
          <p:nvPr/>
        </p:nvGrpSpPr>
        <p:grpSpPr>
          <a:xfrm>
            <a:off x="15970720" y="384924"/>
            <a:ext cx="1962912" cy="1229868"/>
            <a:chOff x="0" y="0"/>
            <a:chExt cx="2617216" cy="1639824"/>
          </a:xfrm>
        </p:grpSpPr>
        <p:sp>
          <p:nvSpPr>
            <p:cNvPr id="11" name="Freeform 11"/>
            <p:cNvSpPr/>
            <p:nvPr/>
          </p:nvSpPr>
          <p:spPr>
            <a:xfrm>
              <a:off x="0" y="0"/>
              <a:ext cx="2617216" cy="1639824"/>
            </a:xfrm>
            <a:custGeom>
              <a:avLst/>
              <a:gdLst/>
              <a:ahLst/>
              <a:cxnLst/>
              <a:rect l="l" t="t" r="r" b="b"/>
              <a:pathLst>
                <a:path w="2617216" h="1639824">
                  <a:moveTo>
                    <a:pt x="0" y="0"/>
                  </a:moveTo>
                  <a:lnTo>
                    <a:pt x="2617216" y="0"/>
                  </a:lnTo>
                  <a:lnTo>
                    <a:pt x="2617216" y="1639824"/>
                  </a:lnTo>
                  <a:lnTo>
                    <a:pt x="0" y="1639824"/>
                  </a:lnTo>
                  <a:lnTo>
                    <a:pt x="0" y="0"/>
                  </a:lnTo>
                  <a:close/>
                </a:path>
              </a:pathLst>
            </a:custGeom>
            <a:blipFill>
              <a:blip r:embed="rId10"/>
              <a:stretch>
                <a:fillRect/>
              </a:stretch>
            </a:blipFill>
          </p:spPr>
          <p:txBody>
            <a:bodyPr/>
            <a:lstStyle/>
            <a:p>
              <a:endParaRPr lang="de-DE"/>
            </a:p>
          </p:txBody>
        </p:sp>
      </p:grpSp>
      <p:grpSp>
        <p:nvGrpSpPr>
          <p:cNvPr id="12" name="Group 12"/>
          <p:cNvGrpSpPr/>
          <p:nvPr/>
        </p:nvGrpSpPr>
        <p:grpSpPr>
          <a:xfrm>
            <a:off x="17108757" y="1614792"/>
            <a:ext cx="1057656" cy="1638300"/>
            <a:chOff x="0" y="0"/>
            <a:chExt cx="1410208" cy="2184400"/>
          </a:xfrm>
        </p:grpSpPr>
        <p:sp>
          <p:nvSpPr>
            <p:cNvPr id="13" name="Freeform 13"/>
            <p:cNvSpPr/>
            <p:nvPr/>
          </p:nvSpPr>
          <p:spPr>
            <a:xfrm>
              <a:off x="0" y="0"/>
              <a:ext cx="1410208" cy="2184400"/>
            </a:xfrm>
            <a:custGeom>
              <a:avLst/>
              <a:gdLst/>
              <a:ahLst/>
              <a:cxnLst/>
              <a:rect l="l" t="t" r="r" b="b"/>
              <a:pathLst>
                <a:path w="1410208" h="2184400">
                  <a:moveTo>
                    <a:pt x="0" y="0"/>
                  </a:moveTo>
                  <a:lnTo>
                    <a:pt x="1410208" y="0"/>
                  </a:lnTo>
                  <a:lnTo>
                    <a:pt x="1410208" y="2184400"/>
                  </a:lnTo>
                  <a:lnTo>
                    <a:pt x="0" y="2184400"/>
                  </a:lnTo>
                  <a:lnTo>
                    <a:pt x="0" y="0"/>
                  </a:lnTo>
                  <a:close/>
                </a:path>
              </a:pathLst>
            </a:custGeom>
            <a:blipFill>
              <a:blip r:embed="rId11"/>
              <a:stretch>
                <a:fillRect/>
              </a:stretch>
            </a:blipFill>
          </p:spPr>
          <p:txBody>
            <a:bodyPr/>
            <a:lstStyle/>
            <a:p>
              <a:endParaRPr lang="de-DE"/>
            </a:p>
          </p:txBody>
        </p:sp>
      </p:grpSp>
      <p:grpSp>
        <p:nvGrpSpPr>
          <p:cNvPr id="14" name="Group 14"/>
          <p:cNvGrpSpPr/>
          <p:nvPr/>
        </p:nvGrpSpPr>
        <p:grpSpPr>
          <a:xfrm>
            <a:off x="11273752" y="4651324"/>
            <a:ext cx="6659880" cy="1059180"/>
            <a:chOff x="93950494" y="38762930"/>
            <a:chExt cx="55493856" cy="8822715"/>
          </a:xfrm>
        </p:grpSpPr>
        <p:sp>
          <p:nvSpPr>
            <p:cNvPr id="15" name="Freeform 15"/>
            <p:cNvSpPr/>
            <p:nvPr/>
          </p:nvSpPr>
          <p:spPr>
            <a:xfrm>
              <a:off x="1" y="-3"/>
              <a:ext cx="55493864" cy="8822714"/>
            </a:xfrm>
            <a:custGeom>
              <a:avLst/>
              <a:gdLst/>
              <a:ahLst/>
              <a:cxnLst/>
              <a:rect l="l" t="t" r="r" b="b"/>
              <a:pathLst>
                <a:path w="55493864" h="8822714">
                  <a:moveTo>
                    <a:pt x="55493864" y="0"/>
                  </a:moveTo>
                  <a:lnTo>
                    <a:pt x="55493864" y="8822713"/>
                  </a:lnTo>
                  <a:lnTo>
                    <a:pt x="0" y="8822713"/>
                  </a:lnTo>
                  <a:lnTo>
                    <a:pt x="0" y="0"/>
                  </a:lnTo>
                  <a:lnTo>
                    <a:pt x="55493864" y="0"/>
                  </a:lnTo>
                  <a:close/>
                </a:path>
              </a:pathLst>
            </a:custGeom>
            <a:solidFill>
              <a:srgbClr val="000000">
                <a:alpha val="0"/>
              </a:srgbClr>
            </a:solidFill>
          </p:spPr>
          <p:txBody>
            <a:bodyPr/>
            <a:lstStyle/>
            <a:p>
              <a:endParaRPr lang="de-DE"/>
            </a:p>
          </p:txBody>
        </p:sp>
      </p:grpSp>
      <p:grpSp>
        <p:nvGrpSpPr>
          <p:cNvPr id="16" name="Group 16"/>
          <p:cNvGrpSpPr/>
          <p:nvPr/>
        </p:nvGrpSpPr>
        <p:grpSpPr>
          <a:xfrm>
            <a:off x="1028052" y="4771796"/>
            <a:ext cx="6562344" cy="1059180"/>
            <a:chOff x="8572500" y="39766831"/>
            <a:chExt cx="54675354" cy="8822715"/>
          </a:xfrm>
        </p:grpSpPr>
        <p:sp>
          <p:nvSpPr>
            <p:cNvPr id="17" name="Freeform 17"/>
            <p:cNvSpPr/>
            <p:nvPr/>
          </p:nvSpPr>
          <p:spPr>
            <a:xfrm>
              <a:off x="0" y="-5"/>
              <a:ext cx="54675354" cy="8822714"/>
            </a:xfrm>
            <a:custGeom>
              <a:avLst/>
              <a:gdLst/>
              <a:ahLst/>
              <a:cxnLst/>
              <a:rect l="l" t="t" r="r" b="b"/>
              <a:pathLst>
                <a:path w="54675354" h="8822714">
                  <a:moveTo>
                    <a:pt x="54675354" y="0"/>
                  </a:moveTo>
                  <a:lnTo>
                    <a:pt x="54675354" y="8822714"/>
                  </a:lnTo>
                  <a:lnTo>
                    <a:pt x="0" y="8822714"/>
                  </a:lnTo>
                  <a:lnTo>
                    <a:pt x="0" y="0"/>
                  </a:lnTo>
                  <a:lnTo>
                    <a:pt x="54675354" y="0"/>
                  </a:lnTo>
                  <a:close/>
                </a:path>
              </a:pathLst>
            </a:custGeom>
            <a:solidFill>
              <a:srgbClr val="000000">
                <a:alpha val="0"/>
              </a:srgbClr>
            </a:solidFill>
          </p:spPr>
          <p:txBody>
            <a:bodyPr/>
            <a:lstStyle/>
            <a:p>
              <a:endParaRPr lang="de-DE"/>
            </a:p>
          </p:txBody>
        </p:sp>
      </p:grpSp>
      <p:grpSp>
        <p:nvGrpSpPr>
          <p:cNvPr id="18" name="Group 18"/>
          <p:cNvGrpSpPr/>
          <p:nvPr/>
        </p:nvGrpSpPr>
        <p:grpSpPr>
          <a:xfrm>
            <a:off x="1028395" y="6228445"/>
            <a:ext cx="6659880" cy="1059180"/>
            <a:chOff x="8572500" y="51905579"/>
            <a:chExt cx="55493856" cy="8822715"/>
          </a:xfrm>
        </p:grpSpPr>
        <p:sp>
          <p:nvSpPr>
            <p:cNvPr id="19" name="Freeform 19"/>
            <p:cNvSpPr/>
            <p:nvPr/>
          </p:nvSpPr>
          <p:spPr>
            <a:xfrm>
              <a:off x="0" y="6"/>
              <a:ext cx="55493853" cy="8822701"/>
            </a:xfrm>
            <a:custGeom>
              <a:avLst/>
              <a:gdLst/>
              <a:ahLst/>
              <a:cxnLst/>
              <a:rect l="l" t="t" r="r" b="b"/>
              <a:pathLst>
                <a:path w="55493853" h="8822701">
                  <a:moveTo>
                    <a:pt x="55493853" y="0"/>
                  </a:moveTo>
                  <a:lnTo>
                    <a:pt x="55493853" y="8822701"/>
                  </a:lnTo>
                  <a:lnTo>
                    <a:pt x="0" y="8822701"/>
                  </a:lnTo>
                  <a:lnTo>
                    <a:pt x="0" y="0"/>
                  </a:lnTo>
                  <a:lnTo>
                    <a:pt x="55493853" y="0"/>
                  </a:lnTo>
                  <a:close/>
                </a:path>
              </a:pathLst>
            </a:custGeom>
            <a:solidFill>
              <a:srgbClr val="000000">
                <a:alpha val="0"/>
              </a:srgbClr>
            </a:solidFill>
          </p:spPr>
          <p:txBody>
            <a:bodyPr/>
            <a:lstStyle/>
            <a:p>
              <a:endParaRPr lang="de-DE"/>
            </a:p>
          </p:txBody>
        </p:sp>
      </p:grpSp>
      <p:grpSp>
        <p:nvGrpSpPr>
          <p:cNvPr id="20" name="Group 20"/>
          <p:cNvGrpSpPr/>
          <p:nvPr/>
        </p:nvGrpSpPr>
        <p:grpSpPr>
          <a:xfrm>
            <a:off x="11273752" y="6092000"/>
            <a:ext cx="6659880" cy="1059180"/>
            <a:chOff x="93950494" y="50768540"/>
            <a:chExt cx="55493856" cy="8822715"/>
          </a:xfrm>
        </p:grpSpPr>
        <p:sp>
          <p:nvSpPr>
            <p:cNvPr id="21" name="Freeform 21"/>
            <p:cNvSpPr/>
            <p:nvPr/>
          </p:nvSpPr>
          <p:spPr>
            <a:xfrm>
              <a:off x="1" y="1"/>
              <a:ext cx="55493864" cy="8822717"/>
            </a:xfrm>
            <a:custGeom>
              <a:avLst/>
              <a:gdLst/>
              <a:ahLst/>
              <a:cxnLst/>
              <a:rect l="l" t="t" r="r" b="b"/>
              <a:pathLst>
                <a:path w="55493864" h="8822717">
                  <a:moveTo>
                    <a:pt x="55493864" y="0"/>
                  </a:moveTo>
                  <a:lnTo>
                    <a:pt x="55493864" y="8822718"/>
                  </a:lnTo>
                  <a:lnTo>
                    <a:pt x="0" y="8822718"/>
                  </a:lnTo>
                  <a:lnTo>
                    <a:pt x="0" y="0"/>
                  </a:lnTo>
                  <a:lnTo>
                    <a:pt x="55493864" y="0"/>
                  </a:lnTo>
                  <a:close/>
                </a:path>
              </a:pathLst>
            </a:custGeom>
            <a:solidFill>
              <a:srgbClr val="000000">
                <a:alpha val="0"/>
              </a:srgbClr>
            </a:solidFill>
          </p:spPr>
          <p:txBody>
            <a:bodyPr/>
            <a:lstStyle/>
            <a:p>
              <a:endParaRPr lang="de-DE"/>
            </a:p>
          </p:txBody>
        </p:sp>
      </p:grpSp>
      <p:grpSp>
        <p:nvGrpSpPr>
          <p:cNvPr id="22" name="Group 22"/>
          <p:cNvGrpSpPr/>
          <p:nvPr/>
        </p:nvGrpSpPr>
        <p:grpSpPr>
          <a:xfrm>
            <a:off x="11273752" y="7607922"/>
            <a:ext cx="6659880" cy="1059180"/>
            <a:chOff x="93950494" y="63401253"/>
            <a:chExt cx="55493856" cy="8822715"/>
          </a:xfrm>
        </p:grpSpPr>
        <p:sp>
          <p:nvSpPr>
            <p:cNvPr id="23" name="Freeform 23"/>
            <p:cNvSpPr/>
            <p:nvPr/>
          </p:nvSpPr>
          <p:spPr>
            <a:xfrm>
              <a:off x="1" y="5"/>
              <a:ext cx="55493864" cy="8822711"/>
            </a:xfrm>
            <a:custGeom>
              <a:avLst/>
              <a:gdLst/>
              <a:ahLst/>
              <a:cxnLst/>
              <a:rect l="l" t="t" r="r" b="b"/>
              <a:pathLst>
                <a:path w="55493864" h="8822711">
                  <a:moveTo>
                    <a:pt x="55493864" y="0"/>
                  </a:moveTo>
                  <a:lnTo>
                    <a:pt x="55493864" y="8822712"/>
                  </a:lnTo>
                  <a:lnTo>
                    <a:pt x="0" y="8822712"/>
                  </a:lnTo>
                  <a:lnTo>
                    <a:pt x="0" y="0"/>
                  </a:lnTo>
                  <a:lnTo>
                    <a:pt x="55493864" y="0"/>
                  </a:lnTo>
                  <a:close/>
                </a:path>
              </a:pathLst>
            </a:custGeom>
            <a:solidFill>
              <a:srgbClr val="000000">
                <a:alpha val="0"/>
              </a:srgbClr>
            </a:solidFill>
          </p:spPr>
          <p:txBody>
            <a:bodyPr/>
            <a:lstStyle/>
            <a:p>
              <a:endParaRPr lang="de-DE"/>
            </a:p>
          </p:txBody>
        </p:sp>
      </p:grpSp>
      <p:sp>
        <p:nvSpPr>
          <p:cNvPr id="24" name="Freeform 24"/>
          <p:cNvSpPr/>
          <p:nvPr/>
        </p:nvSpPr>
        <p:spPr>
          <a:xfrm>
            <a:off x="13822221" y="3017495"/>
            <a:ext cx="1224918" cy="816612"/>
          </a:xfrm>
          <a:custGeom>
            <a:avLst/>
            <a:gdLst/>
            <a:ahLst/>
            <a:cxnLst/>
            <a:rect l="l" t="t" r="r" b="b"/>
            <a:pathLst>
              <a:path w="1224918" h="816612">
                <a:moveTo>
                  <a:pt x="0" y="0"/>
                </a:moveTo>
                <a:lnTo>
                  <a:pt x="1224919" y="0"/>
                </a:lnTo>
                <a:lnTo>
                  <a:pt x="1224919" y="816613"/>
                </a:lnTo>
                <a:lnTo>
                  <a:pt x="0" y="816613"/>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de-DE"/>
          </a:p>
        </p:txBody>
      </p:sp>
      <p:sp>
        <p:nvSpPr>
          <p:cNvPr id="25" name="Freeform 25"/>
          <p:cNvSpPr/>
          <p:nvPr/>
        </p:nvSpPr>
        <p:spPr>
          <a:xfrm rot="-97993">
            <a:off x="4198235" y="3240561"/>
            <a:ext cx="867363" cy="840258"/>
          </a:xfrm>
          <a:custGeom>
            <a:avLst/>
            <a:gdLst/>
            <a:ahLst/>
            <a:cxnLst/>
            <a:rect l="l" t="t" r="r" b="b"/>
            <a:pathLst>
              <a:path w="867363" h="840258">
                <a:moveTo>
                  <a:pt x="0" y="0"/>
                </a:moveTo>
                <a:lnTo>
                  <a:pt x="867363" y="0"/>
                </a:lnTo>
                <a:lnTo>
                  <a:pt x="867363" y="840258"/>
                </a:lnTo>
                <a:lnTo>
                  <a:pt x="0" y="840258"/>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de-DE"/>
          </a:p>
        </p:txBody>
      </p:sp>
      <p:sp>
        <p:nvSpPr>
          <p:cNvPr id="26" name="Freeform 26"/>
          <p:cNvSpPr/>
          <p:nvPr/>
        </p:nvSpPr>
        <p:spPr>
          <a:xfrm rot="-578520">
            <a:off x="12587252" y="-720928"/>
            <a:ext cx="6151291" cy="5436203"/>
          </a:xfrm>
          <a:custGeom>
            <a:avLst/>
            <a:gdLst/>
            <a:ahLst/>
            <a:cxnLst/>
            <a:rect l="l" t="t" r="r" b="b"/>
            <a:pathLst>
              <a:path w="6151291" h="5436203">
                <a:moveTo>
                  <a:pt x="0" y="0"/>
                </a:moveTo>
                <a:lnTo>
                  <a:pt x="6151291" y="0"/>
                </a:lnTo>
                <a:lnTo>
                  <a:pt x="6151291" y="5436204"/>
                </a:lnTo>
                <a:lnTo>
                  <a:pt x="0" y="5436204"/>
                </a:lnTo>
                <a:lnTo>
                  <a:pt x="0" y="0"/>
                </a:lnTo>
                <a:close/>
              </a:path>
            </a:pathLst>
          </a:custGeom>
          <a:blipFill>
            <a:blip>
              <a:alphaModFix amt="38000"/>
              <a:extLst>
                <a:ext uri="{96DAC541-7B7A-43D3-8B79-37D633B846F1}">
                  <asvg:svgBlip xmlns:asvg="http://schemas.microsoft.com/office/drawing/2016/SVG/main" r:embed="rId14"/>
                </a:ext>
              </a:extLst>
            </a:blip>
            <a:stretch>
              <a:fillRect/>
            </a:stretch>
          </a:blipFill>
        </p:spPr>
        <p:txBody>
          <a:bodyPr/>
          <a:lstStyle/>
          <a:p>
            <a:endParaRPr lang="de-DE"/>
          </a:p>
        </p:txBody>
      </p:sp>
      <p:sp>
        <p:nvSpPr>
          <p:cNvPr id="27" name="TextBox 27"/>
          <p:cNvSpPr txBox="1"/>
          <p:nvPr/>
        </p:nvSpPr>
        <p:spPr>
          <a:xfrm>
            <a:off x="3481978" y="4167830"/>
            <a:ext cx="1679823" cy="377825"/>
          </a:xfrm>
          <a:prstGeom prst="rect">
            <a:avLst/>
          </a:prstGeom>
        </p:spPr>
        <p:txBody>
          <a:bodyPr lIns="0" tIns="0" rIns="0" bIns="0" rtlCol="0" anchor="t">
            <a:spAutoFit/>
          </a:bodyPr>
          <a:lstStyle/>
          <a:p>
            <a:pPr marL="0" lvl="0" indent="0" algn="l">
              <a:lnSpc>
                <a:spcPts val="2799"/>
              </a:lnSpc>
              <a:spcBef>
                <a:spcPct val="0"/>
              </a:spcBef>
            </a:pPr>
            <a:r>
              <a:rPr lang="en-US" sz="1999" b="1" u="none" strike="noStrike">
                <a:solidFill>
                  <a:srgbClr val="B0B7A8"/>
                </a:solidFill>
                <a:latin typeface="Bauer Bodoni Bold"/>
                <a:ea typeface="Bauer Bodoni Bold"/>
                <a:cs typeface="Bauer Bodoni Bold"/>
                <a:sym typeface="Bauer Bodoni Bold"/>
              </a:rPr>
              <a:t>Fixed Mindset</a:t>
            </a:r>
          </a:p>
        </p:txBody>
      </p:sp>
      <p:sp>
        <p:nvSpPr>
          <p:cNvPr id="28" name="TextBox 28"/>
          <p:cNvSpPr txBox="1"/>
          <p:nvPr/>
        </p:nvSpPr>
        <p:spPr>
          <a:xfrm>
            <a:off x="1329551" y="6287363"/>
            <a:ext cx="5744219" cy="83693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Glaube an statisches Talent, Fehler gelten als Beweis der eigenen Grenzen</a:t>
            </a:r>
          </a:p>
        </p:txBody>
      </p:sp>
      <p:sp>
        <p:nvSpPr>
          <p:cNvPr id="29" name="TextBox 29"/>
          <p:cNvSpPr txBox="1"/>
          <p:nvPr/>
        </p:nvSpPr>
        <p:spPr>
          <a:xfrm>
            <a:off x="1329551" y="5051580"/>
            <a:ext cx="5957441" cy="43688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Fähigkeiten sind angeboren und unveränderbar</a:t>
            </a:r>
          </a:p>
        </p:txBody>
      </p:sp>
      <p:sp>
        <p:nvSpPr>
          <p:cNvPr id="30" name="TextBox 30"/>
          <p:cNvSpPr txBox="1"/>
          <p:nvPr/>
        </p:nvSpPr>
        <p:spPr>
          <a:xfrm>
            <a:off x="1262451" y="7766680"/>
            <a:ext cx="6473309" cy="1109568"/>
          </a:xfrm>
          <a:prstGeom prst="rect">
            <a:avLst/>
          </a:prstGeom>
        </p:spPr>
        <p:txBody>
          <a:bodyPr lIns="0" tIns="0" rIns="0" bIns="0" rtlCol="0" anchor="t">
            <a:spAutoFit/>
          </a:bodyPr>
          <a:lstStyle/>
          <a:p>
            <a:pPr marL="0" lvl="0" indent="0" algn="l">
              <a:lnSpc>
                <a:spcPts val="2892"/>
              </a:lnSpc>
              <a:spcBef>
                <a:spcPct val="0"/>
              </a:spcBef>
            </a:pPr>
            <a:r>
              <a:rPr lang="en-US" sz="2066" u="none" strike="noStrike">
                <a:solidFill>
                  <a:srgbClr val="000000"/>
                </a:solidFill>
                <a:latin typeface="Bauer Bodoni"/>
                <a:ea typeface="Bauer Bodoni"/>
                <a:cs typeface="Bauer Bodoni"/>
                <a:sym typeface="Bauer Bodoni"/>
              </a:rPr>
              <a:t>Mit geringerer Lernmotivation, der Vermeidung von  Herausforderungen und einem negativen Umgang  mit Fehlern einhergeht.</a:t>
            </a:r>
          </a:p>
        </p:txBody>
      </p:sp>
      <p:sp>
        <p:nvSpPr>
          <p:cNvPr id="31" name="TextBox 31"/>
          <p:cNvSpPr txBox="1"/>
          <p:nvPr/>
        </p:nvSpPr>
        <p:spPr>
          <a:xfrm>
            <a:off x="8667526" y="7977318"/>
            <a:ext cx="2015376" cy="730250"/>
          </a:xfrm>
          <a:prstGeom prst="rect">
            <a:avLst/>
          </a:prstGeom>
        </p:spPr>
        <p:txBody>
          <a:bodyPr lIns="0" tIns="0" rIns="0" bIns="0" rtlCol="0" anchor="t">
            <a:spAutoFit/>
          </a:bodyPr>
          <a:lstStyle/>
          <a:p>
            <a:pPr marL="0" lvl="0" indent="0" algn="l">
              <a:lnSpc>
                <a:spcPts val="2799"/>
              </a:lnSpc>
              <a:spcBef>
                <a:spcPct val="0"/>
              </a:spcBef>
            </a:pPr>
            <a:r>
              <a:rPr lang="en-US" sz="1999" u="none" strike="noStrike">
                <a:solidFill>
                  <a:srgbClr val="000000"/>
                </a:solidFill>
                <a:latin typeface="Bauer Bodoni"/>
                <a:ea typeface="Bauer Bodoni"/>
                <a:cs typeface="Bauer Bodoni"/>
                <a:sym typeface="Bauer Bodoni"/>
              </a:rPr>
              <a:t>Wissenschaftliche Erkenntnisse</a:t>
            </a:r>
          </a:p>
        </p:txBody>
      </p:sp>
      <p:sp>
        <p:nvSpPr>
          <p:cNvPr id="32" name="TextBox 32"/>
          <p:cNvSpPr txBox="1"/>
          <p:nvPr/>
        </p:nvSpPr>
        <p:spPr>
          <a:xfrm>
            <a:off x="8321545" y="6539036"/>
            <a:ext cx="2329011" cy="377825"/>
          </a:xfrm>
          <a:prstGeom prst="rect">
            <a:avLst/>
          </a:prstGeom>
        </p:spPr>
        <p:txBody>
          <a:bodyPr lIns="0" tIns="0" rIns="0" bIns="0" rtlCol="0" anchor="t">
            <a:spAutoFit/>
          </a:bodyPr>
          <a:lstStyle/>
          <a:p>
            <a:pPr marL="0" lvl="0" indent="0" algn="l">
              <a:lnSpc>
                <a:spcPts val="2799"/>
              </a:lnSpc>
              <a:spcBef>
                <a:spcPct val="0"/>
              </a:spcBef>
            </a:pPr>
            <a:r>
              <a:rPr lang="en-US" sz="1999" u="none" strike="noStrike">
                <a:solidFill>
                  <a:srgbClr val="000000"/>
                </a:solidFill>
                <a:latin typeface="Bauer Bodoni"/>
                <a:ea typeface="Bauer Bodoni"/>
                <a:cs typeface="Bauer Bodoni"/>
                <a:sym typeface="Bauer Bodoni"/>
              </a:rPr>
              <a:t>Umgang mit Fehlern </a:t>
            </a:r>
          </a:p>
        </p:txBody>
      </p:sp>
      <p:sp>
        <p:nvSpPr>
          <p:cNvPr id="33" name="TextBox 33"/>
          <p:cNvSpPr txBox="1"/>
          <p:nvPr/>
        </p:nvSpPr>
        <p:spPr>
          <a:xfrm>
            <a:off x="8012516" y="4965011"/>
            <a:ext cx="2978497" cy="377825"/>
          </a:xfrm>
          <a:prstGeom prst="rect">
            <a:avLst/>
          </a:prstGeom>
        </p:spPr>
        <p:txBody>
          <a:bodyPr lIns="0" tIns="0" rIns="0" bIns="0" rtlCol="0" anchor="t">
            <a:spAutoFit/>
          </a:bodyPr>
          <a:lstStyle/>
          <a:p>
            <a:pPr marL="0" lvl="0" indent="0" algn="l">
              <a:lnSpc>
                <a:spcPts val="2799"/>
              </a:lnSpc>
              <a:spcBef>
                <a:spcPct val="0"/>
              </a:spcBef>
            </a:pPr>
            <a:r>
              <a:rPr lang="en-US" sz="1999" u="none" strike="noStrike">
                <a:solidFill>
                  <a:srgbClr val="000000"/>
                </a:solidFill>
                <a:latin typeface="Bauer Bodoni"/>
                <a:ea typeface="Bauer Bodoni"/>
                <a:cs typeface="Bauer Bodoni"/>
                <a:sym typeface="Bauer Bodoni"/>
              </a:rPr>
              <a:t>Grundanahme über Lernen</a:t>
            </a:r>
          </a:p>
        </p:txBody>
      </p:sp>
      <p:sp>
        <p:nvSpPr>
          <p:cNvPr id="34" name="TextBox 34"/>
          <p:cNvSpPr txBox="1"/>
          <p:nvPr/>
        </p:nvSpPr>
        <p:spPr>
          <a:xfrm>
            <a:off x="11630568" y="4714824"/>
            <a:ext cx="5980005" cy="83693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Fähigkeiten können durch Anstrengung, Lernen und Ausdauer entwickelt werden</a:t>
            </a:r>
          </a:p>
        </p:txBody>
      </p:sp>
      <p:sp>
        <p:nvSpPr>
          <p:cNvPr id="35" name="TextBox 35"/>
          <p:cNvSpPr txBox="1"/>
          <p:nvPr/>
        </p:nvSpPr>
        <p:spPr>
          <a:xfrm>
            <a:off x="11759846" y="7671422"/>
            <a:ext cx="5268039" cy="83693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Fördert Motivation, Durchhaltevermögen und den Umgang mit Rückschlägen. </a:t>
            </a:r>
          </a:p>
        </p:txBody>
      </p:sp>
      <p:sp>
        <p:nvSpPr>
          <p:cNvPr id="36" name="TextBox 36"/>
          <p:cNvSpPr txBox="1"/>
          <p:nvPr/>
        </p:nvSpPr>
        <p:spPr>
          <a:xfrm>
            <a:off x="11759846" y="6155499"/>
            <a:ext cx="5686816" cy="83693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Glaube an Entwicklung durch Training, Fehler werden als Lernchancen gesehen</a:t>
            </a:r>
          </a:p>
        </p:txBody>
      </p:sp>
      <p:sp>
        <p:nvSpPr>
          <p:cNvPr id="37" name="TextBox 37"/>
          <p:cNvSpPr txBox="1"/>
          <p:nvPr/>
        </p:nvSpPr>
        <p:spPr>
          <a:xfrm>
            <a:off x="13475037" y="4024608"/>
            <a:ext cx="1891308" cy="377825"/>
          </a:xfrm>
          <a:prstGeom prst="rect">
            <a:avLst/>
          </a:prstGeom>
        </p:spPr>
        <p:txBody>
          <a:bodyPr lIns="0" tIns="0" rIns="0" bIns="0" rtlCol="0" anchor="t">
            <a:spAutoFit/>
          </a:bodyPr>
          <a:lstStyle/>
          <a:p>
            <a:pPr marL="0" lvl="0" indent="0" algn="l">
              <a:lnSpc>
                <a:spcPts val="2799"/>
              </a:lnSpc>
              <a:spcBef>
                <a:spcPct val="0"/>
              </a:spcBef>
            </a:pPr>
            <a:r>
              <a:rPr lang="en-US" sz="1999" b="1" u="none" strike="noStrike">
                <a:solidFill>
                  <a:srgbClr val="B0B7A8"/>
                </a:solidFill>
                <a:latin typeface="Bauer Bodoni Bold"/>
                <a:ea typeface="Bauer Bodoni Bold"/>
                <a:cs typeface="Bauer Bodoni Bold"/>
                <a:sym typeface="Bauer Bodoni Bold"/>
              </a:rPr>
              <a:t>Growth Mindset</a:t>
            </a:r>
          </a:p>
        </p:txBody>
      </p:sp>
      <p:sp>
        <p:nvSpPr>
          <p:cNvPr id="38" name="TextBox 38"/>
          <p:cNvSpPr txBox="1"/>
          <p:nvPr/>
        </p:nvSpPr>
        <p:spPr>
          <a:xfrm>
            <a:off x="921096" y="1177300"/>
            <a:ext cx="9871891" cy="1623095"/>
          </a:xfrm>
          <a:prstGeom prst="rect">
            <a:avLst/>
          </a:prstGeom>
        </p:spPr>
        <p:txBody>
          <a:bodyPr lIns="0" tIns="0" rIns="0" bIns="0" rtlCol="0" anchor="t">
            <a:spAutoFit/>
          </a:bodyPr>
          <a:lstStyle/>
          <a:p>
            <a:pPr algn="l">
              <a:lnSpc>
                <a:spcPts val="5363"/>
              </a:lnSpc>
            </a:pPr>
            <a:r>
              <a:rPr lang="en-US" sz="7199">
                <a:solidFill>
                  <a:srgbClr val="000000"/>
                </a:solidFill>
                <a:latin typeface="Lumios Marker"/>
                <a:ea typeface="Lumios Marker"/>
                <a:cs typeface="Lumios Marker"/>
                <a:sym typeface="Lumios Marker"/>
              </a:rPr>
              <a:t>Mindset Theorie nach Carol Dweck</a:t>
            </a:r>
          </a:p>
          <a:p>
            <a:pPr algn="l">
              <a:lnSpc>
                <a:spcPts val="4685"/>
              </a:lnSpc>
            </a:pPr>
            <a:endParaRPr lang="en-US" sz="7199">
              <a:solidFill>
                <a:srgbClr val="000000"/>
              </a:solidFill>
              <a:latin typeface="Lumios Marker"/>
              <a:ea typeface="Lumios Marker"/>
              <a:cs typeface="Lumios Marker"/>
              <a:sym typeface="Lumios Marker"/>
            </a:endParaRPr>
          </a:p>
          <a:p>
            <a:pPr algn="l">
              <a:lnSpc>
                <a:spcPts val="4685"/>
              </a:lnSpc>
            </a:pPr>
            <a:endParaRPr lang="en-US" sz="7199">
              <a:solidFill>
                <a:srgbClr val="000000"/>
              </a:solidFill>
              <a:latin typeface="Lumios Marker"/>
              <a:ea typeface="Lumios Marker"/>
              <a:cs typeface="Lumios Marker"/>
              <a:sym typeface="Lumios Marker"/>
            </a:endParaRPr>
          </a:p>
        </p:txBody>
      </p:sp>
      <p:sp>
        <p:nvSpPr>
          <p:cNvPr id="39" name="TextBox 39"/>
          <p:cNvSpPr txBox="1"/>
          <p:nvPr/>
        </p:nvSpPr>
        <p:spPr>
          <a:xfrm rot="-361800">
            <a:off x="13450064" y="664431"/>
            <a:ext cx="3259465" cy="1025738"/>
          </a:xfrm>
          <a:prstGeom prst="rect">
            <a:avLst/>
          </a:prstGeom>
        </p:spPr>
        <p:txBody>
          <a:bodyPr lIns="0" tIns="0" rIns="0" bIns="0" rtlCol="0" anchor="t">
            <a:spAutoFit/>
          </a:bodyPr>
          <a:lstStyle/>
          <a:p>
            <a:pPr algn="ctr">
              <a:lnSpc>
                <a:spcPts val="1949"/>
              </a:lnSpc>
            </a:pPr>
            <a:r>
              <a:rPr lang="en-US" sz="1427" dirty="0" err="1">
                <a:solidFill>
                  <a:srgbClr val="000000"/>
                </a:solidFill>
                <a:latin typeface="Beth Ellen"/>
                <a:ea typeface="Beth Ellen"/>
                <a:cs typeface="Beth Ellen"/>
                <a:sym typeface="Beth Ellen"/>
              </a:rPr>
              <a:t>Welche</a:t>
            </a:r>
            <a:r>
              <a:rPr lang="en-US" sz="1427" dirty="0">
                <a:solidFill>
                  <a:srgbClr val="000000"/>
                </a:solidFill>
                <a:latin typeface="Beth Ellen"/>
                <a:ea typeface="Beth Ellen"/>
                <a:cs typeface="Beth Ellen"/>
                <a:sym typeface="Beth Ellen"/>
              </a:rPr>
              <a:t> </a:t>
            </a:r>
            <a:r>
              <a:rPr lang="en-US" sz="1427" dirty="0" err="1">
                <a:solidFill>
                  <a:srgbClr val="000000"/>
                </a:solidFill>
                <a:latin typeface="Beth Ellen"/>
                <a:ea typeface="Beth Ellen"/>
                <a:cs typeface="Beth Ellen"/>
                <a:sym typeface="Beth Ellen"/>
              </a:rPr>
              <a:t>Auswirkungen</a:t>
            </a:r>
            <a:r>
              <a:rPr lang="en-US" sz="1427" dirty="0">
                <a:solidFill>
                  <a:srgbClr val="000000"/>
                </a:solidFill>
                <a:latin typeface="Beth Ellen"/>
                <a:ea typeface="Beth Ellen"/>
                <a:cs typeface="Beth Ellen"/>
                <a:sym typeface="Beth Ellen"/>
              </a:rPr>
              <a:t> </a:t>
            </a:r>
            <a:r>
              <a:rPr lang="en-US" sz="1427" dirty="0" err="1">
                <a:solidFill>
                  <a:srgbClr val="000000"/>
                </a:solidFill>
                <a:latin typeface="Beth Ellen"/>
                <a:ea typeface="Beth Ellen"/>
                <a:cs typeface="Beth Ellen"/>
                <a:sym typeface="Beth Ellen"/>
              </a:rPr>
              <a:t>haben</a:t>
            </a:r>
            <a:r>
              <a:rPr lang="en-US" sz="1427" dirty="0">
                <a:solidFill>
                  <a:srgbClr val="000000"/>
                </a:solidFill>
                <a:latin typeface="Beth Ellen"/>
                <a:ea typeface="Beth Ellen"/>
                <a:cs typeface="Beth Ellen"/>
                <a:sym typeface="Beth Ellen"/>
              </a:rPr>
              <a:t> </a:t>
            </a:r>
            <a:r>
              <a:rPr lang="en-US" sz="1427" dirty="0" err="1">
                <a:solidFill>
                  <a:srgbClr val="000000"/>
                </a:solidFill>
                <a:latin typeface="Beth Ellen"/>
                <a:ea typeface="Beth Ellen"/>
                <a:cs typeface="Beth Ellen"/>
                <a:sym typeface="Beth Ellen"/>
              </a:rPr>
              <a:t>Überzeugungen</a:t>
            </a:r>
            <a:r>
              <a:rPr lang="en-US" sz="1427" dirty="0">
                <a:solidFill>
                  <a:srgbClr val="000000"/>
                </a:solidFill>
                <a:latin typeface="Beth Ellen"/>
                <a:ea typeface="Beth Ellen"/>
                <a:cs typeface="Beth Ellen"/>
                <a:sym typeface="Beth Ellen"/>
              </a:rPr>
              <a:t> </a:t>
            </a:r>
            <a:r>
              <a:rPr lang="en-US" sz="1427" dirty="0" err="1">
                <a:solidFill>
                  <a:srgbClr val="000000"/>
                </a:solidFill>
                <a:latin typeface="Beth Ellen"/>
                <a:ea typeface="Beth Ellen"/>
                <a:cs typeface="Beth Ellen"/>
                <a:sym typeface="Beth Ellen"/>
              </a:rPr>
              <a:t>über</a:t>
            </a:r>
            <a:r>
              <a:rPr lang="en-US" sz="1427" dirty="0">
                <a:solidFill>
                  <a:srgbClr val="000000"/>
                </a:solidFill>
                <a:latin typeface="Beth Ellen"/>
                <a:ea typeface="Beth Ellen"/>
                <a:cs typeface="Beth Ellen"/>
                <a:sym typeface="Beth Ellen"/>
              </a:rPr>
              <a:t> </a:t>
            </a:r>
            <a:r>
              <a:rPr lang="en-US" sz="1427" dirty="0" err="1">
                <a:solidFill>
                  <a:srgbClr val="000000"/>
                </a:solidFill>
                <a:latin typeface="Beth Ellen"/>
                <a:ea typeface="Beth Ellen"/>
                <a:cs typeface="Beth Ellen"/>
                <a:sym typeface="Beth Ellen"/>
              </a:rPr>
              <a:t>Intelligenz</a:t>
            </a:r>
            <a:r>
              <a:rPr lang="en-US" sz="1427" dirty="0">
                <a:solidFill>
                  <a:srgbClr val="000000"/>
                </a:solidFill>
                <a:latin typeface="Beth Ellen"/>
                <a:ea typeface="Beth Ellen"/>
                <a:cs typeface="Beth Ellen"/>
                <a:sym typeface="Beth Ellen"/>
              </a:rPr>
              <a:t> und </a:t>
            </a:r>
            <a:r>
              <a:rPr lang="en-US" sz="1427" dirty="0" err="1">
                <a:solidFill>
                  <a:srgbClr val="000000"/>
                </a:solidFill>
                <a:latin typeface="Beth Ellen"/>
                <a:ea typeface="Beth Ellen"/>
                <a:cs typeface="Beth Ellen"/>
                <a:sym typeface="Beth Ellen"/>
              </a:rPr>
              <a:t>Persönlichkeitsmerkmale</a:t>
            </a:r>
            <a:r>
              <a:rPr lang="en-US" sz="1427" dirty="0">
                <a:solidFill>
                  <a:srgbClr val="000000"/>
                </a:solidFill>
                <a:latin typeface="Beth Ellen"/>
                <a:ea typeface="Beth Ellen"/>
                <a:cs typeface="Beth Ellen"/>
                <a:sym typeface="Beth Ellen"/>
              </a:rPr>
              <a:t> auf </a:t>
            </a:r>
            <a:r>
              <a:rPr lang="en-US" sz="1427" dirty="0" err="1">
                <a:solidFill>
                  <a:srgbClr val="000000"/>
                </a:solidFill>
                <a:latin typeface="Beth Ellen"/>
                <a:ea typeface="Beth Ellen"/>
                <a:cs typeface="Beth Ellen"/>
                <a:sym typeface="Beth Ellen"/>
              </a:rPr>
              <a:t>Lernen</a:t>
            </a:r>
            <a:r>
              <a:rPr lang="en-US" sz="1427" dirty="0">
                <a:solidFill>
                  <a:srgbClr val="000000"/>
                </a:solidFill>
                <a:latin typeface="Beth Ellen"/>
                <a:ea typeface="Beth Ellen"/>
                <a:cs typeface="Beth Ellen"/>
                <a:sym typeface="Beth Ellen"/>
              </a:rPr>
              <a:t> und </a:t>
            </a:r>
            <a:r>
              <a:rPr lang="en-US" sz="1427" dirty="0" err="1">
                <a:solidFill>
                  <a:srgbClr val="000000"/>
                </a:solidFill>
                <a:latin typeface="Beth Ellen"/>
                <a:ea typeface="Beth Ellen"/>
                <a:cs typeface="Beth Ellen"/>
                <a:sym typeface="Beth Ellen"/>
              </a:rPr>
              <a:t>Verhalten</a:t>
            </a:r>
            <a:r>
              <a:rPr lang="en-US" sz="1427" dirty="0">
                <a:solidFill>
                  <a:srgbClr val="000000"/>
                </a:solidFill>
                <a:latin typeface="Beth Ellen"/>
                <a:ea typeface="Beth Ellen"/>
                <a:cs typeface="Beth Ellen"/>
                <a:sym typeface="Beth Ellen"/>
              </a:rPr>
              <a:t>?</a:t>
            </a:r>
          </a:p>
        </p:txBody>
      </p:sp>
      <p:sp>
        <p:nvSpPr>
          <p:cNvPr id="40" name="TextBox 40"/>
          <p:cNvSpPr txBox="1"/>
          <p:nvPr/>
        </p:nvSpPr>
        <p:spPr>
          <a:xfrm>
            <a:off x="921096" y="2007339"/>
            <a:ext cx="11879887"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Mindset = Grundhaltung, Denkweise oder Einstellung, wie wir Herausforderungen bewerten und angehen. (Dweck, 2012)</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13143"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119161" y="-209550"/>
            <a:ext cx="19136291" cy="10706100"/>
          </a:xfrm>
          <a:custGeom>
            <a:avLst/>
            <a:gdLst/>
            <a:ahLst/>
            <a:cxnLst/>
            <a:rect l="l" t="t" r="r" b="b"/>
            <a:pathLst>
              <a:path w="18401143" h="10350643">
                <a:moveTo>
                  <a:pt x="0" y="0"/>
                </a:moveTo>
                <a:lnTo>
                  <a:pt x="18401143" y="0"/>
                </a:lnTo>
                <a:lnTo>
                  <a:pt x="18401143" y="10350642"/>
                </a:lnTo>
                <a:lnTo>
                  <a:pt x="0" y="1035064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4423070" y="5043253"/>
            <a:ext cx="3650756" cy="2219750"/>
            <a:chOff x="0" y="0"/>
            <a:chExt cx="3950208" cy="2401824"/>
          </a:xfrm>
        </p:grpSpPr>
        <p:sp>
          <p:nvSpPr>
            <p:cNvPr id="5" name="Freeform 5"/>
            <p:cNvSpPr/>
            <p:nvPr/>
          </p:nvSpPr>
          <p:spPr>
            <a:xfrm>
              <a:off x="0" y="0"/>
              <a:ext cx="3950208" cy="2401824"/>
            </a:xfrm>
            <a:custGeom>
              <a:avLst/>
              <a:gdLst/>
              <a:ahLst/>
              <a:cxnLst/>
              <a:rect l="l" t="t" r="r" b="b"/>
              <a:pathLst>
                <a:path w="3950208" h="2401824">
                  <a:moveTo>
                    <a:pt x="0" y="0"/>
                  </a:moveTo>
                  <a:lnTo>
                    <a:pt x="3950208" y="0"/>
                  </a:lnTo>
                  <a:lnTo>
                    <a:pt x="3950208" y="2401824"/>
                  </a:lnTo>
                  <a:lnTo>
                    <a:pt x="0" y="2401824"/>
                  </a:lnTo>
                  <a:lnTo>
                    <a:pt x="0" y="0"/>
                  </a:lnTo>
                  <a:close/>
                </a:path>
              </a:pathLst>
            </a:custGeom>
            <a:blipFill>
              <a:blip r:embed="rId4"/>
              <a:stretch>
                <a:fillRect/>
              </a:stretch>
            </a:blipFill>
          </p:spPr>
          <p:txBody>
            <a:bodyPr/>
            <a:lstStyle/>
            <a:p>
              <a:endParaRPr lang="de-DE"/>
            </a:p>
          </p:txBody>
        </p:sp>
      </p:grpSp>
      <p:grpSp>
        <p:nvGrpSpPr>
          <p:cNvPr id="6" name="Group 6"/>
          <p:cNvGrpSpPr/>
          <p:nvPr/>
        </p:nvGrpSpPr>
        <p:grpSpPr>
          <a:xfrm>
            <a:off x="1188968" y="4575962"/>
            <a:ext cx="3238500" cy="1972056"/>
            <a:chOff x="0" y="0"/>
            <a:chExt cx="4318000" cy="2629408"/>
          </a:xfrm>
        </p:grpSpPr>
        <p:sp>
          <p:nvSpPr>
            <p:cNvPr id="7" name="Freeform 7"/>
            <p:cNvSpPr/>
            <p:nvPr/>
          </p:nvSpPr>
          <p:spPr>
            <a:xfrm>
              <a:off x="0" y="0"/>
              <a:ext cx="4318000" cy="2629408"/>
            </a:xfrm>
            <a:custGeom>
              <a:avLst/>
              <a:gdLst/>
              <a:ahLst/>
              <a:cxnLst/>
              <a:rect l="l" t="t" r="r" b="b"/>
              <a:pathLst>
                <a:path w="4318000" h="2629408">
                  <a:moveTo>
                    <a:pt x="0" y="0"/>
                  </a:moveTo>
                  <a:lnTo>
                    <a:pt x="4318000" y="0"/>
                  </a:lnTo>
                  <a:lnTo>
                    <a:pt x="4318000" y="2629408"/>
                  </a:lnTo>
                  <a:lnTo>
                    <a:pt x="0" y="2629408"/>
                  </a:lnTo>
                  <a:lnTo>
                    <a:pt x="0" y="0"/>
                  </a:lnTo>
                  <a:close/>
                </a:path>
              </a:pathLst>
            </a:custGeom>
            <a:blipFill>
              <a:blip r:embed="rId5"/>
              <a:stretch>
                <a:fillRect l="20" r="-20"/>
              </a:stretch>
            </a:blipFill>
          </p:spPr>
          <p:txBody>
            <a:bodyPr/>
            <a:lstStyle/>
            <a:p>
              <a:endParaRPr lang="de-DE"/>
            </a:p>
          </p:txBody>
        </p:sp>
      </p:grpSp>
      <p:grpSp>
        <p:nvGrpSpPr>
          <p:cNvPr id="8" name="Group 8"/>
          <p:cNvGrpSpPr/>
          <p:nvPr/>
        </p:nvGrpSpPr>
        <p:grpSpPr>
          <a:xfrm>
            <a:off x="4249464" y="2871159"/>
            <a:ext cx="3549396" cy="2534412"/>
            <a:chOff x="0" y="0"/>
            <a:chExt cx="4732528" cy="3379216"/>
          </a:xfrm>
        </p:grpSpPr>
        <p:sp>
          <p:nvSpPr>
            <p:cNvPr id="9" name="Freeform 9"/>
            <p:cNvSpPr/>
            <p:nvPr/>
          </p:nvSpPr>
          <p:spPr>
            <a:xfrm>
              <a:off x="457" y="254"/>
              <a:ext cx="4731614" cy="3378708"/>
            </a:xfrm>
            <a:custGeom>
              <a:avLst/>
              <a:gdLst/>
              <a:ahLst/>
              <a:cxnLst/>
              <a:rect l="l" t="t" r="r" b="b"/>
              <a:pathLst>
                <a:path w="4731614" h="3378708">
                  <a:moveTo>
                    <a:pt x="0" y="808825"/>
                  </a:moveTo>
                  <a:lnTo>
                    <a:pt x="4241572" y="0"/>
                  </a:lnTo>
                  <a:lnTo>
                    <a:pt x="4731614" y="2569896"/>
                  </a:lnTo>
                  <a:lnTo>
                    <a:pt x="490042" y="3378708"/>
                  </a:lnTo>
                  <a:lnTo>
                    <a:pt x="0" y="808825"/>
                  </a:lnTo>
                  <a:close/>
                </a:path>
              </a:pathLst>
            </a:custGeom>
            <a:blipFill>
              <a:blip r:embed="rId6"/>
              <a:stretch>
                <a:fillRect l="-9" t="-7" r="-9" b="-7"/>
              </a:stretch>
            </a:blipFill>
          </p:spPr>
          <p:txBody>
            <a:bodyPr/>
            <a:lstStyle/>
            <a:p>
              <a:endParaRPr lang="de-DE"/>
            </a:p>
          </p:txBody>
        </p:sp>
      </p:grpSp>
      <p:grpSp>
        <p:nvGrpSpPr>
          <p:cNvPr id="10" name="Group 10"/>
          <p:cNvGrpSpPr/>
          <p:nvPr/>
        </p:nvGrpSpPr>
        <p:grpSpPr>
          <a:xfrm>
            <a:off x="13916025" y="4925844"/>
            <a:ext cx="3343275" cy="2032794"/>
            <a:chOff x="0" y="0"/>
            <a:chExt cx="3950208" cy="2401824"/>
          </a:xfrm>
        </p:grpSpPr>
        <p:sp>
          <p:nvSpPr>
            <p:cNvPr id="11" name="Freeform 11"/>
            <p:cNvSpPr/>
            <p:nvPr/>
          </p:nvSpPr>
          <p:spPr>
            <a:xfrm>
              <a:off x="0" y="0"/>
              <a:ext cx="3950208" cy="2401824"/>
            </a:xfrm>
            <a:custGeom>
              <a:avLst/>
              <a:gdLst/>
              <a:ahLst/>
              <a:cxnLst/>
              <a:rect l="l" t="t" r="r" b="b"/>
              <a:pathLst>
                <a:path w="3950208" h="2401824">
                  <a:moveTo>
                    <a:pt x="0" y="0"/>
                  </a:moveTo>
                  <a:lnTo>
                    <a:pt x="3950208" y="0"/>
                  </a:lnTo>
                  <a:lnTo>
                    <a:pt x="3950208" y="2401824"/>
                  </a:lnTo>
                  <a:lnTo>
                    <a:pt x="0" y="2401824"/>
                  </a:lnTo>
                  <a:lnTo>
                    <a:pt x="0" y="0"/>
                  </a:lnTo>
                  <a:close/>
                </a:path>
              </a:pathLst>
            </a:custGeom>
            <a:blipFill>
              <a:blip r:embed="rId7"/>
              <a:stretch>
                <a:fillRect/>
              </a:stretch>
            </a:blipFill>
          </p:spPr>
          <p:txBody>
            <a:bodyPr/>
            <a:lstStyle/>
            <a:p>
              <a:endParaRPr lang="de-DE"/>
            </a:p>
          </p:txBody>
        </p:sp>
      </p:grpSp>
      <p:grpSp>
        <p:nvGrpSpPr>
          <p:cNvPr id="12" name="Group 12"/>
          <p:cNvGrpSpPr/>
          <p:nvPr/>
        </p:nvGrpSpPr>
        <p:grpSpPr>
          <a:xfrm>
            <a:off x="9448985" y="4648988"/>
            <a:ext cx="3792896" cy="2309650"/>
            <a:chOff x="0" y="0"/>
            <a:chExt cx="4318000" cy="2629408"/>
          </a:xfrm>
        </p:grpSpPr>
        <p:sp>
          <p:nvSpPr>
            <p:cNvPr id="13" name="Freeform 13"/>
            <p:cNvSpPr/>
            <p:nvPr/>
          </p:nvSpPr>
          <p:spPr>
            <a:xfrm>
              <a:off x="0" y="0"/>
              <a:ext cx="4318000" cy="2629408"/>
            </a:xfrm>
            <a:custGeom>
              <a:avLst/>
              <a:gdLst/>
              <a:ahLst/>
              <a:cxnLst/>
              <a:rect l="l" t="t" r="r" b="b"/>
              <a:pathLst>
                <a:path w="4318000" h="2629408">
                  <a:moveTo>
                    <a:pt x="0" y="0"/>
                  </a:moveTo>
                  <a:lnTo>
                    <a:pt x="4318000" y="0"/>
                  </a:lnTo>
                  <a:lnTo>
                    <a:pt x="4318000" y="2629408"/>
                  </a:lnTo>
                  <a:lnTo>
                    <a:pt x="0" y="2629408"/>
                  </a:lnTo>
                  <a:lnTo>
                    <a:pt x="0" y="0"/>
                  </a:lnTo>
                  <a:close/>
                </a:path>
              </a:pathLst>
            </a:custGeom>
            <a:blipFill>
              <a:blip r:embed="rId5"/>
              <a:stretch>
                <a:fillRect l="20" r="-20"/>
              </a:stretch>
            </a:blipFill>
          </p:spPr>
          <p:txBody>
            <a:bodyPr/>
            <a:lstStyle/>
            <a:p>
              <a:endParaRPr lang="de-DE"/>
            </a:p>
          </p:txBody>
        </p:sp>
      </p:grpSp>
      <p:grpSp>
        <p:nvGrpSpPr>
          <p:cNvPr id="14" name="Group 14"/>
          <p:cNvGrpSpPr/>
          <p:nvPr/>
        </p:nvGrpSpPr>
        <p:grpSpPr>
          <a:xfrm>
            <a:off x="12688805" y="2265446"/>
            <a:ext cx="4347035" cy="3103959"/>
            <a:chOff x="0" y="0"/>
            <a:chExt cx="4732528" cy="3379216"/>
          </a:xfrm>
        </p:grpSpPr>
        <p:sp>
          <p:nvSpPr>
            <p:cNvPr id="15" name="Freeform 15"/>
            <p:cNvSpPr/>
            <p:nvPr/>
          </p:nvSpPr>
          <p:spPr>
            <a:xfrm>
              <a:off x="457" y="254"/>
              <a:ext cx="4731614" cy="3378708"/>
            </a:xfrm>
            <a:custGeom>
              <a:avLst/>
              <a:gdLst/>
              <a:ahLst/>
              <a:cxnLst/>
              <a:rect l="l" t="t" r="r" b="b"/>
              <a:pathLst>
                <a:path w="4731614" h="3378708">
                  <a:moveTo>
                    <a:pt x="0" y="808825"/>
                  </a:moveTo>
                  <a:lnTo>
                    <a:pt x="4241572" y="0"/>
                  </a:lnTo>
                  <a:lnTo>
                    <a:pt x="4731614" y="2569896"/>
                  </a:lnTo>
                  <a:lnTo>
                    <a:pt x="490042" y="3378708"/>
                  </a:lnTo>
                  <a:lnTo>
                    <a:pt x="0" y="808825"/>
                  </a:lnTo>
                  <a:close/>
                </a:path>
              </a:pathLst>
            </a:custGeom>
            <a:blipFill>
              <a:blip r:embed="rId8"/>
              <a:stretch>
                <a:fillRect l="-9" t="-7" r="-9" b="-7"/>
              </a:stretch>
            </a:blipFill>
          </p:spPr>
          <p:txBody>
            <a:bodyPr/>
            <a:lstStyle/>
            <a:p>
              <a:endParaRPr lang="de-DE"/>
            </a:p>
          </p:txBody>
        </p:sp>
      </p:grpSp>
      <p:sp>
        <p:nvSpPr>
          <p:cNvPr id="16" name="TextBox 16"/>
          <p:cNvSpPr txBox="1"/>
          <p:nvPr/>
        </p:nvSpPr>
        <p:spPr>
          <a:xfrm>
            <a:off x="2146527" y="5075342"/>
            <a:ext cx="1953135" cy="881652"/>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Ich </a:t>
            </a:r>
            <a:r>
              <a:rPr lang="en-US" sz="2499" u="none" strike="noStrike" dirty="0" err="1">
                <a:solidFill>
                  <a:srgbClr val="000000"/>
                </a:solidFill>
                <a:latin typeface="Bauer Bodoni"/>
                <a:ea typeface="Bauer Bodoni"/>
                <a:cs typeface="Bauer Bodoni"/>
                <a:sym typeface="Bauer Bodoni"/>
              </a:rPr>
              <a:t>kann</a:t>
            </a:r>
            <a:r>
              <a:rPr lang="en-US" sz="2499" u="none" strike="noStrike" dirty="0">
                <a:solidFill>
                  <a:srgbClr val="000000"/>
                </a:solidFill>
                <a:latin typeface="Bauer Bodoni"/>
                <a:ea typeface="Bauer Bodoni"/>
                <a:cs typeface="Bauer Bodoni"/>
                <a:sym typeface="Bauer Bodoni"/>
              </a:rPr>
              <a:t> </a:t>
            </a:r>
          </a:p>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das nicht.</a:t>
            </a:r>
          </a:p>
        </p:txBody>
      </p:sp>
      <p:sp>
        <p:nvSpPr>
          <p:cNvPr id="17" name="TextBox 17"/>
          <p:cNvSpPr txBox="1"/>
          <p:nvPr/>
        </p:nvSpPr>
        <p:spPr>
          <a:xfrm>
            <a:off x="5054616" y="3667912"/>
            <a:ext cx="2387663"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Das bringt eh nichts.</a:t>
            </a:r>
          </a:p>
        </p:txBody>
      </p:sp>
      <p:sp>
        <p:nvSpPr>
          <p:cNvPr id="18" name="TextBox 18"/>
          <p:cNvSpPr txBox="1"/>
          <p:nvPr/>
        </p:nvSpPr>
        <p:spPr>
          <a:xfrm>
            <a:off x="5390136" y="5339820"/>
            <a:ext cx="2084975" cy="1201420"/>
          </a:xfrm>
          <a:prstGeom prst="rect">
            <a:avLst/>
          </a:prstGeom>
        </p:spPr>
        <p:txBody>
          <a:bodyPr lIns="0" tIns="0" rIns="0" bIns="0" rtlCol="0" anchor="t">
            <a:spAutoFit/>
          </a:bodyPr>
          <a:lstStyle/>
          <a:p>
            <a:pPr marL="0" lvl="0" indent="0" algn="l">
              <a:lnSpc>
                <a:spcPts val="3079"/>
              </a:lnSpc>
              <a:spcBef>
                <a:spcPct val="0"/>
              </a:spcBef>
            </a:pPr>
            <a:r>
              <a:rPr lang="en-US" sz="2199" u="none" strike="noStrike" dirty="0">
                <a:solidFill>
                  <a:srgbClr val="000000"/>
                </a:solidFill>
                <a:latin typeface="Bauer Bodoni"/>
                <a:ea typeface="Bauer Bodoni"/>
                <a:cs typeface="Bauer Bodoni"/>
                <a:sym typeface="Bauer Bodoni"/>
              </a:rPr>
              <a:t>Andere </a:t>
            </a:r>
            <a:r>
              <a:rPr lang="en-US" sz="2199" u="none" strike="noStrike" dirty="0" err="1">
                <a:solidFill>
                  <a:srgbClr val="000000"/>
                </a:solidFill>
                <a:latin typeface="Bauer Bodoni"/>
                <a:ea typeface="Bauer Bodoni"/>
                <a:cs typeface="Bauer Bodoni"/>
                <a:sym typeface="Bauer Bodoni"/>
              </a:rPr>
              <a:t>sind</a:t>
            </a:r>
            <a:r>
              <a:rPr lang="en-US" sz="2199" u="none" strike="noStrike" dirty="0">
                <a:solidFill>
                  <a:srgbClr val="000000"/>
                </a:solidFill>
                <a:latin typeface="Bauer Bodoni"/>
                <a:ea typeface="Bauer Bodoni"/>
                <a:cs typeface="Bauer Bodoni"/>
                <a:sym typeface="Bauer Bodoni"/>
              </a:rPr>
              <a:t> </a:t>
            </a:r>
            <a:r>
              <a:rPr lang="en-US" sz="2199" u="none" strike="noStrike" dirty="0" err="1">
                <a:solidFill>
                  <a:srgbClr val="000000"/>
                </a:solidFill>
                <a:latin typeface="Bauer Bodoni"/>
                <a:ea typeface="Bauer Bodoni"/>
                <a:cs typeface="Bauer Bodoni"/>
                <a:sym typeface="Bauer Bodoni"/>
              </a:rPr>
              <a:t>einfach</a:t>
            </a:r>
            <a:r>
              <a:rPr lang="en-US" sz="2199" u="none" strike="noStrike" dirty="0">
                <a:solidFill>
                  <a:srgbClr val="000000"/>
                </a:solidFill>
                <a:latin typeface="Bauer Bodoni"/>
                <a:ea typeface="Bauer Bodoni"/>
                <a:cs typeface="Bauer Bodoni"/>
                <a:sym typeface="Bauer Bodoni"/>
              </a:rPr>
              <a:t> smarter </a:t>
            </a:r>
            <a:r>
              <a:rPr lang="en-US" sz="2199" u="none" strike="noStrike" dirty="0" err="1">
                <a:solidFill>
                  <a:srgbClr val="000000"/>
                </a:solidFill>
                <a:latin typeface="Bauer Bodoni"/>
                <a:ea typeface="Bauer Bodoni"/>
                <a:cs typeface="Bauer Bodoni"/>
                <a:sym typeface="Bauer Bodoni"/>
              </a:rPr>
              <a:t>als</a:t>
            </a:r>
            <a:r>
              <a:rPr lang="en-US" sz="2199" u="none" strike="noStrike" dirty="0">
                <a:solidFill>
                  <a:srgbClr val="000000"/>
                </a:solidFill>
                <a:latin typeface="Bauer Bodoni"/>
                <a:ea typeface="Bauer Bodoni"/>
                <a:cs typeface="Bauer Bodoni"/>
                <a:sym typeface="Bauer Bodoni"/>
              </a:rPr>
              <a:t> ich.</a:t>
            </a:r>
          </a:p>
        </p:txBody>
      </p:sp>
      <p:sp>
        <p:nvSpPr>
          <p:cNvPr id="19" name="TextBox 19"/>
          <p:cNvSpPr txBox="1"/>
          <p:nvPr/>
        </p:nvSpPr>
        <p:spPr>
          <a:xfrm>
            <a:off x="9665387" y="5366933"/>
            <a:ext cx="3360093" cy="436880"/>
          </a:xfrm>
          <a:prstGeom prst="rect">
            <a:avLst/>
          </a:prstGeom>
        </p:spPr>
        <p:txBody>
          <a:bodyPr lIns="0" tIns="0" rIns="0" bIns="0" rtlCol="0" anchor="t">
            <a:spAutoFit/>
          </a:bodyPr>
          <a:lstStyle/>
          <a:p>
            <a:pPr marL="0" lvl="0" indent="0" algn="l">
              <a:lnSpc>
                <a:spcPts val="3219"/>
              </a:lnSpc>
              <a:spcBef>
                <a:spcPct val="0"/>
              </a:spcBef>
            </a:pPr>
            <a:r>
              <a:rPr lang="en-US" sz="2299" u="none" strike="noStrike" dirty="0">
                <a:solidFill>
                  <a:srgbClr val="000000"/>
                </a:solidFill>
                <a:latin typeface="Bauer Bodoni"/>
                <a:ea typeface="Bauer Bodoni"/>
                <a:cs typeface="Bauer Bodoni"/>
                <a:sym typeface="Bauer Bodoni"/>
              </a:rPr>
              <a:t>Ich </a:t>
            </a:r>
            <a:r>
              <a:rPr lang="en-US" sz="2299" u="none" strike="noStrike" dirty="0" err="1">
                <a:solidFill>
                  <a:srgbClr val="000000"/>
                </a:solidFill>
                <a:latin typeface="Bauer Bodoni"/>
                <a:ea typeface="Bauer Bodoni"/>
                <a:cs typeface="Bauer Bodoni"/>
                <a:sym typeface="Bauer Bodoni"/>
              </a:rPr>
              <a:t>kann</a:t>
            </a:r>
            <a:r>
              <a:rPr lang="en-US" sz="2299" u="none" strike="noStrike" dirty="0">
                <a:solidFill>
                  <a:srgbClr val="000000"/>
                </a:solidFill>
                <a:latin typeface="Bauer Bodoni"/>
                <a:ea typeface="Bauer Bodoni"/>
                <a:cs typeface="Bauer Bodoni"/>
                <a:sym typeface="Bauer Bodoni"/>
              </a:rPr>
              <a:t> das </a:t>
            </a:r>
            <a:r>
              <a:rPr lang="en-US" sz="2299" b="1" u="none" strike="noStrike" dirty="0">
                <a:solidFill>
                  <a:srgbClr val="000000"/>
                </a:solidFill>
                <a:latin typeface="Bauer Bodoni Bold"/>
                <a:ea typeface="Bauer Bodoni Bold"/>
                <a:cs typeface="Bauer Bodoni Bold"/>
                <a:sym typeface="Bauer Bodoni Bold"/>
              </a:rPr>
              <a:t>NOCH</a:t>
            </a:r>
            <a:r>
              <a:rPr lang="en-US" sz="2299" u="none" strike="noStrike" dirty="0">
                <a:solidFill>
                  <a:srgbClr val="000000"/>
                </a:solidFill>
                <a:latin typeface="Bauer Bodoni"/>
                <a:ea typeface="Bauer Bodoni"/>
                <a:cs typeface="Bauer Bodoni"/>
                <a:sym typeface="Bauer Bodoni"/>
              </a:rPr>
              <a:t> nicht!</a:t>
            </a:r>
          </a:p>
        </p:txBody>
      </p:sp>
      <p:sp>
        <p:nvSpPr>
          <p:cNvPr id="20" name="TextBox 20"/>
          <p:cNvSpPr txBox="1"/>
          <p:nvPr/>
        </p:nvSpPr>
        <p:spPr>
          <a:xfrm>
            <a:off x="14763750" y="5466740"/>
            <a:ext cx="2130717" cy="83693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Fehler helfen  mir zu lernen.</a:t>
            </a:r>
          </a:p>
        </p:txBody>
      </p:sp>
      <p:sp>
        <p:nvSpPr>
          <p:cNvPr id="21" name="TextBox 21"/>
          <p:cNvSpPr txBox="1"/>
          <p:nvPr/>
        </p:nvSpPr>
        <p:spPr>
          <a:xfrm rot="-606780">
            <a:off x="13603676" y="3129054"/>
            <a:ext cx="2500570" cy="1236980"/>
          </a:xfrm>
          <a:prstGeom prst="rect">
            <a:avLst/>
          </a:prstGeom>
        </p:spPr>
        <p:txBody>
          <a:bodyPr lIns="0" tIns="0" rIns="0" bIns="0" rtlCol="0" anchor="t">
            <a:spAutoFit/>
          </a:bodyPr>
          <a:lstStyle/>
          <a:p>
            <a:pPr marL="0" lvl="0" indent="0" algn="l">
              <a:lnSpc>
                <a:spcPts val="3219"/>
              </a:lnSpc>
              <a:spcBef>
                <a:spcPct val="0"/>
              </a:spcBef>
            </a:pPr>
            <a:r>
              <a:rPr lang="en-US" sz="2299" u="none" strike="noStrike">
                <a:solidFill>
                  <a:srgbClr val="000000"/>
                </a:solidFill>
                <a:latin typeface="Bauer Bodoni"/>
                <a:ea typeface="Bauer Bodoni"/>
                <a:cs typeface="Bauer Bodoni"/>
                <a:sym typeface="Bauer Bodoni"/>
              </a:rPr>
              <a:t>Ich probiere eine neue Strategie oder Frage um Hilfe.</a:t>
            </a:r>
          </a:p>
        </p:txBody>
      </p:sp>
      <p:sp>
        <p:nvSpPr>
          <p:cNvPr id="22" name="TextBox 22"/>
          <p:cNvSpPr txBox="1"/>
          <p:nvPr/>
        </p:nvSpPr>
        <p:spPr>
          <a:xfrm>
            <a:off x="6248448" y="1104548"/>
            <a:ext cx="6017390" cy="1000125"/>
          </a:xfrm>
          <a:prstGeom prst="rect">
            <a:avLst/>
          </a:prstGeom>
        </p:spPr>
        <p:txBody>
          <a:bodyPr lIns="0" tIns="0" rIns="0" bIns="0" rtlCol="0" anchor="t">
            <a:spAutoFit/>
          </a:bodyPr>
          <a:lstStyle/>
          <a:p>
            <a:pPr algn="l">
              <a:lnSpc>
                <a:spcPts val="8400"/>
              </a:lnSpc>
            </a:pPr>
            <a:r>
              <a:rPr lang="en-US" sz="6000">
                <a:solidFill>
                  <a:srgbClr val="000000"/>
                </a:solidFill>
                <a:latin typeface="Lumios Marker"/>
                <a:ea typeface="Lumios Marker"/>
                <a:cs typeface="Lumios Marker"/>
                <a:sym typeface="Lumios Marker"/>
              </a:rPr>
              <a:t>Fixed vs. Growth Mindset</a:t>
            </a:r>
          </a:p>
        </p:txBody>
      </p:sp>
      <p:sp>
        <p:nvSpPr>
          <p:cNvPr id="23" name="Freeform 23"/>
          <p:cNvSpPr/>
          <p:nvPr/>
        </p:nvSpPr>
        <p:spPr>
          <a:xfrm rot="-97993">
            <a:off x="4190426" y="7751679"/>
            <a:ext cx="1521738" cy="1474184"/>
          </a:xfrm>
          <a:custGeom>
            <a:avLst/>
            <a:gdLst/>
            <a:ahLst/>
            <a:cxnLst/>
            <a:rect l="l" t="t" r="r" b="b"/>
            <a:pathLst>
              <a:path w="1521738" h="1474184">
                <a:moveTo>
                  <a:pt x="0" y="0"/>
                </a:moveTo>
                <a:lnTo>
                  <a:pt x="1521738" y="0"/>
                </a:lnTo>
                <a:lnTo>
                  <a:pt x="1521738" y="1474184"/>
                </a:lnTo>
                <a:lnTo>
                  <a:pt x="0" y="1474184"/>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24" name="Freeform 24"/>
          <p:cNvSpPr/>
          <p:nvPr/>
        </p:nvSpPr>
        <p:spPr>
          <a:xfrm>
            <a:off x="3633035" y="7460637"/>
            <a:ext cx="2508637" cy="1956737"/>
          </a:xfrm>
          <a:custGeom>
            <a:avLst/>
            <a:gdLst/>
            <a:ahLst/>
            <a:cxnLst/>
            <a:rect l="l" t="t" r="r" b="b"/>
            <a:pathLst>
              <a:path w="2508637" h="1956737">
                <a:moveTo>
                  <a:pt x="0" y="0"/>
                </a:moveTo>
                <a:lnTo>
                  <a:pt x="2508637" y="0"/>
                </a:lnTo>
                <a:lnTo>
                  <a:pt x="2508637" y="1956737"/>
                </a:lnTo>
                <a:lnTo>
                  <a:pt x="0" y="195673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de-DE"/>
          </a:p>
        </p:txBody>
      </p:sp>
      <p:sp>
        <p:nvSpPr>
          <p:cNvPr id="25" name="Freeform 25"/>
          <p:cNvSpPr/>
          <p:nvPr/>
        </p:nvSpPr>
        <p:spPr>
          <a:xfrm>
            <a:off x="12082470" y="7560168"/>
            <a:ext cx="2381033" cy="1857206"/>
          </a:xfrm>
          <a:custGeom>
            <a:avLst/>
            <a:gdLst/>
            <a:ahLst/>
            <a:cxnLst/>
            <a:rect l="l" t="t" r="r" b="b"/>
            <a:pathLst>
              <a:path w="2381033" h="1857206">
                <a:moveTo>
                  <a:pt x="0" y="0"/>
                </a:moveTo>
                <a:lnTo>
                  <a:pt x="2381033" y="0"/>
                </a:lnTo>
                <a:lnTo>
                  <a:pt x="2381033" y="1857206"/>
                </a:lnTo>
                <a:lnTo>
                  <a:pt x="0" y="1857206"/>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de-DE"/>
          </a:p>
        </p:txBody>
      </p:sp>
      <p:sp>
        <p:nvSpPr>
          <p:cNvPr id="26" name="Freeform 26"/>
          <p:cNvSpPr/>
          <p:nvPr/>
        </p:nvSpPr>
        <p:spPr>
          <a:xfrm>
            <a:off x="12417318" y="7918325"/>
            <a:ext cx="1711337" cy="1140891"/>
          </a:xfrm>
          <a:custGeom>
            <a:avLst/>
            <a:gdLst/>
            <a:ahLst/>
            <a:cxnLst/>
            <a:rect l="l" t="t" r="r" b="b"/>
            <a:pathLst>
              <a:path w="1711337" h="1140891">
                <a:moveTo>
                  <a:pt x="0" y="0"/>
                </a:moveTo>
                <a:lnTo>
                  <a:pt x="1711337" y="0"/>
                </a:lnTo>
                <a:lnTo>
                  <a:pt x="1711337" y="1140892"/>
                </a:lnTo>
                <a:lnTo>
                  <a:pt x="0" y="1140892"/>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de-DE"/>
          </a:p>
        </p:txBody>
      </p:sp>
      <p:pic>
        <p:nvPicPr>
          <p:cNvPr id="30" name="Grafik 29">
            <a:extLst>
              <a:ext uri="{FF2B5EF4-FFF2-40B4-BE49-F238E27FC236}">
                <a16:creationId xmlns:a16="http://schemas.microsoft.com/office/drawing/2014/main" id="{202D7BA1-C7F1-B8F3-5EB3-DDD3C344C526}"/>
              </a:ext>
            </a:extLst>
          </p:cNvPr>
          <p:cNvPicPr>
            <a:picLocks noChangeAspect="1"/>
          </p:cNvPicPr>
          <p:nvPr/>
        </p:nvPicPr>
        <p:blipFill>
          <a:blip r:embed="rId12">
            <a:extLst>
              <a:ext uri="{28A0092B-C50C-407E-A947-70E740481C1C}">
                <a14:useLocalDpi xmlns:a14="http://schemas.microsoft.com/office/drawing/2010/main" val="0"/>
              </a:ext>
            </a:extLst>
          </a:blip>
          <a:srcRect t="46451" r="5408"/>
          <a:stretch>
            <a:fillRect/>
          </a:stretch>
        </p:blipFill>
        <p:spPr>
          <a:xfrm>
            <a:off x="4308439" y="9537330"/>
            <a:ext cx="1311638" cy="880186"/>
          </a:xfrm>
          <a:prstGeom prst="rect">
            <a:avLst/>
          </a:prstGeom>
        </p:spPr>
      </p:pic>
      <p:pic>
        <p:nvPicPr>
          <p:cNvPr id="31" name="Grafik 30">
            <a:extLst>
              <a:ext uri="{FF2B5EF4-FFF2-40B4-BE49-F238E27FC236}">
                <a16:creationId xmlns:a16="http://schemas.microsoft.com/office/drawing/2014/main" id="{DB81CA6E-59C8-AC46-4797-71A9545C02F4}"/>
              </a:ext>
            </a:extLst>
          </p:cNvPr>
          <p:cNvPicPr>
            <a:picLocks noChangeAspect="1"/>
          </p:cNvPicPr>
          <p:nvPr/>
        </p:nvPicPr>
        <p:blipFill>
          <a:blip r:embed="rId12">
            <a:extLst>
              <a:ext uri="{28A0092B-C50C-407E-A947-70E740481C1C}">
                <a14:useLocalDpi xmlns:a14="http://schemas.microsoft.com/office/drawing/2010/main" val="0"/>
              </a:ext>
            </a:extLst>
          </a:blip>
          <a:srcRect r="3686" b="50000"/>
          <a:stretch>
            <a:fillRect/>
          </a:stretch>
        </p:blipFill>
        <p:spPr>
          <a:xfrm>
            <a:off x="12566410" y="9559972"/>
            <a:ext cx="1413151" cy="869627"/>
          </a:xfrm>
          <a:prstGeom prst="rect">
            <a:avLst/>
          </a:prstGeom>
        </p:spPr>
      </p:pic>
      <p:sp>
        <p:nvSpPr>
          <p:cNvPr id="32" name="TextBox 18">
            <a:extLst>
              <a:ext uri="{FF2B5EF4-FFF2-40B4-BE49-F238E27FC236}">
                <a16:creationId xmlns:a16="http://schemas.microsoft.com/office/drawing/2014/main" id="{F8056514-B608-5626-483F-119A92ED9082}"/>
              </a:ext>
            </a:extLst>
          </p:cNvPr>
          <p:cNvSpPr txBox="1"/>
          <p:nvPr/>
        </p:nvSpPr>
        <p:spPr>
          <a:xfrm>
            <a:off x="-10744200" y="10177043"/>
            <a:ext cx="2084975" cy="1201420"/>
          </a:xfrm>
          <a:prstGeom prst="rect">
            <a:avLst/>
          </a:prstGeom>
        </p:spPr>
        <p:txBody>
          <a:bodyPr lIns="0" tIns="0" rIns="0" bIns="0" rtlCol="0" anchor="t">
            <a:spAutoFit/>
          </a:bodyPr>
          <a:lstStyle/>
          <a:p>
            <a:pPr marL="0" lvl="0" indent="0" algn="l">
              <a:lnSpc>
                <a:spcPts val="3079"/>
              </a:lnSpc>
              <a:spcBef>
                <a:spcPct val="0"/>
              </a:spcBef>
            </a:pPr>
            <a:r>
              <a:rPr lang="en-US" sz="2199" u="none" strike="noStrike" dirty="0">
                <a:solidFill>
                  <a:srgbClr val="000000"/>
                </a:solidFill>
                <a:latin typeface="Bauer Bodoni"/>
                <a:ea typeface="Bauer Bodoni"/>
                <a:cs typeface="Bauer Bodoni"/>
                <a:sym typeface="Bauer Bodoni"/>
              </a:rPr>
              <a:t>Andere </a:t>
            </a:r>
            <a:r>
              <a:rPr lang="en-US" sz="2199" u="none" strike="noStrike" dirty="0" err="1">
                <a:solidFill>
                  <a:srgbClr val="000000"/>
                </a:solidFill>
                <a:latin typeface="Bauer Bodoni"/>
                <a:ea typeface="Bauer Bodoni"/>
                <a:cs typeface="Bauer Bodoni"/>
                <a:sym typeface="Bauer Bodoni"/>
              </a:rPr>
              <a:t>sind</a:t>
            </a:r>
            <a:r>
              <a:rPr lang="en-US" sz="2199" u="none" strike="noStrike" dirty="0">
                <a:solidFill>
                  <a:srgbClr val="000000"/>
                </a:solidFill>
                <a:latin typeface="Bauer Bodoni"/>
                <a:ea typeface="Bauer Bodoni"/>
                <a:cs typeface="Bauer Bodoni"/>
                <a:sym typeface="Bauer Bodoni"/>
              </a:rPr>
              <a:t> </a:t>
            </a:r>
            <a:r>
              <a:rPr lang="en-US" sz="2199" u="none" strike="noStrike" dirty="0" err="1">
                <a:solidFill>
                  <a:srgbClr val="000000"/>
                </a:solidFill>
                <a:latin typeface="Bauer Bodoni"/>
                <a:ea typeface="Bauer Bodoni"/>
                <a:cs typeface="Bauer Bodoni"/>
                <a:sym typeface="Bauer Bodoni"/>
              </a:rPr>
              <a:t>einfach</a:t>
            </a:r>
            <a:r>
              <a:rPr lang="en-US" sz="2199" u="none" strike="noStrike" dirty="0">
                <a:solidFill>
                  <a:srgbClr val="000000"/>
                </a:solidFill>
                <a:latin typeface="Bauer Bodoni"/>
                <a:ea typeface="Bauer Bodoni"/>
                <a:cs typeface="Bauer Bodoni"/>
                <a:sym typeface="Bauer Bodoni"/>
              </a:rPr>
              <a:t> smarter </a:t>
            </a:r>
            <a:r>
              <a:rPr lang="en-US" sz="2199" u="none" strike="noStrike" dirty="0" err="1">
                <a:solidFill>
                  <a:srgbClr val="000000"/>
                </a:solidFill>
                <a:latin typeface="Bauer Bodoni"/>
                <a:ea typeface="Bauer Bodoni"/>
                <a:cs typeface="Bauer Bodoni"/>
                <a:sym typeface="Bauer Bodoni"/>
              </a:rPr>
              <a:t>als</a:t>
            </a:r>
            <a:r>
              <a:rPr lang="en-US" sz="2199" u="none" strike="noStrike" dirty="0">
                <a:solidFill>
                  <a:srgbClr val="000000"/>
                </a:solidFill>
                <a:latin typeface="Bauer Bodoni"/>
                <a:ea typeface="Bauer Bodoni"/>
                <a:cs typeface="Bauer Bodoni"/>
                <a:sym typeface="Bauer Bodoni"/>
              </a:rPr>
              <a:t> ich.</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3">
            <a:extLst>
              <a:ext uri="{FF2B5EF4-FFF2-40B4-BE49-F238E27FC236}">
                <a16:creationId xmlns:a16="http://schemas.microsoft.com/office/drawing/2014/main" id="{26C83D9E-6974-225E-9DED-23491CF8C721}"/>
              </a:ext>
            </a:extLst>
          </p:cNvPr>
          <p:cNvSpPr/>
          <p:nvPr/>
        </p:nvSpPr>
        <p:spPr>
          <a:xfrm>
            <a:off x="-119161" y="-209550"/>
            <a:ext cx="19136291" cy="10706100"/>
          </a:xfrm>
          <a:custGeom>
            <a:avLst/>
            <a:gdLst/>
            <a:ahLst/>
            <a:cxnLst/>
            <a:rect l="l" t="t" r="r" b="b"/>
            <a:pathLst>
              <a:path w="18401143" h="10350643">
                <a:moveTo>
                  <a:pt x="0" y="0"/>
                </a:moveTo>
                <a:lnTo>
                  <a:pt x="18401143" y="0"/>
                </a:lnTo>
                <a:lnTo>
                  <a:pt x="18401143" y="10350642"/>
                </a:lnTo>
                <a:lnTo>
                  <a:pt x="0" y="1035064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dirty="0"/>
          </a:p>
        </p:txBody>
      </p:sp>
      <p:grpSp>
        <p:nvGrpSpPr>
          <p:cNvPr id="3" name="Group 3"/>
          <p:cNvGrpSpPr/>
          <p:nvPr/>
        </p:nvGrpSpPr>
        <p:grpSpPr>
          <a:xfrm>
            <a:off x="4951295" y="4925844"/>
            <a:ext cx="2962656" cy="1801368"/>
            <a:chOff x="0" y="0"/>
            <a:chExt cx="3950208" cy="2401824"/>
          </a:xfrm>
        </p:grpSpPr>
        <p:sp>
          <p:nvSpPr>
            <p:cNvPr id="4" name="Freeform 4"/>
            <p:cNvSpPr/>
            <p:nvPr/>
          </p:nvSpPr>
          <p:spPr>
            <a:xfrm>
              <a:off x="0" y="0"/>
              <a:ext cx="3950208" cy="2401824"/>
            </a:xfrm>
            <a:custGeom>
              <a:avLst/>
              <a:gdLst/>
              <a:ahLst/>
              <a:cxnLst/>
              <a:rect l="l" t="t" r="r" b="b"/>
              <a:pathLst>
                <a:path w="3950208" h="2401824">
                  <a:moveTo>
                    <a:pt x="0" y="0"/>
                  </a:moveTo>
                  <a:lnTo>
                    <a:pt x="3950208" y="0"/>
                  </a:lnTo>
                  <a:lnTo>
                    <a:pt x="3950208" y="2401824"/>
                  </a:lnTo>
                  <a:lnTo>
                    <a:pt x="0" y="2401824"/>
                  </a:lnTo>
                  <a:lnTo>
                    <a:pt x="0" y="0"/>
                  </a:lnTo>
                  <a:close/>
                </a:path>
              </a:pathLst>
            </a:custGeom>
            <a:blipFill>
              <a:blip r:embed="rId3"/>
              <a:stretch>
                <a:fillRect/>
              </a:stretch>
            </a:blipFill>
          </p:spPr>
          <p:txBody>
            <a:bodyPr/>
            <a:lstStyle/>
            <a:p>
              <a:endParaRPr lang="de-DE"/>
            </a:p>
          </p:txBody>
        </p:sp>
      </p:grpSp>
      <p:grpSp>
        <p:nvGrpSpPr>
          <p:cNvPr id="5" name="Group 5"/>
          <p:cNvGrpSpPr/>
          <p:nvPr/>
        </p:nvGrpSpPr>
        <p:grpSpPr>
          <a:xfrm>
            <a:off x="1188968" y="4575962"/>
            <a:ext cx="3238500" cy="1972056"/>
            <a:chOff x="0" y="0"/>
            <a:chExt cx="4318000" cy="2629408"/>
          </a:xfrm>
        </p:grpSpPr>
        <p:sp>
          <p:nvSpPr>
            <p:cNvPr id="6" name="Freeform 6"/>
            <p:cNvSpPr/>
            <p:nvPr/>
          </p:nvSpPr>
          <p:spPr>
            <a:xfrm>
              <a:off x="0" y="0"/>
              <a:ext cx="4318000" cy="2629408"/>
            </a:xfrm>
            <a:custGeom>
              <a:avLst/>
              <a:gdLst/>
              <a:ahLst/>
              <a:cxnLst/>
              <a:rect l="l" t="t" r="r" b="b"/>
              <a:pathLst>
                <a:path w="4318000" h="2629408">
                  <a:moveTo>
                    <a:pt x="0" y="0"/>
                  </a:moveTo>
                  <a:lnTo>
                    <a:pt x="4318000" y="0"/>
                  </a:lnTo>
                  <a:lnTo>
                    <a:pt x="4318000" y="2629408"/>
                  </a:lnTo>
                  <a:lnTo>
                    <a:pt x="0" y="2629408"/>
                  </a:lnTo>
                  <a:lnTo>
                    <a:pt x="0" y="0"/>
                  </a:lnTo>
                  <a:close/>
                </a:path>
              </a:pathLst>
            </a:custGeom>
            <a:blipFill>
              <a:blip r:embed="rId4"/>
              <a:stretch>
                <a:fillRect l="20" r="-20"/>
              </a:stretch>
            </a:blipFill>
          </p:spPr>
          <p:txBody>
            <a:bodyPr/>
            <a:lstStyle/>
            <a:p>
              <a:endParaRPr lang="de-DE"/>
            </a:p>
          </p:txBody>
        </p:sp>
      </p:grpSp>
      <p:grpSp>
        <p:nvGrpSpPr>
          <p:cNvPr id="7" name="Group 7"/>
          <p:cNvGrpSpPr/>
          <p:nvPr/>
        </p:nvGrpSpPr>
        <p:grpSpPr>
          <a:xfrm>
            <a:off x="4249464" y="2871159"/>
            <a:ext cx="3549396" cy="2534412"/>
            <a:chOff x="0" y="0"/>
            <a:chExt cx="4732528" cy="3379216"/>
          </a:xfrm>
        </p:grpSpPr>
        <p:sp>
          <p:nvSpPr>
            <p:cNvPr id="8" name="Freeform 8"/>
            <p:cNvSpPr/>
            <p:nvPr/>
          </p:nvSpPr>
          <p:spPr>
            <a:xfrm>
              <a:off x="457" y="254"/>
              <a:ext cx="4731614" cy="3378708"/>
            </a:xfrm>
            <a:custGeom>
              <a:avLst/>
              <a:gdLst/>
              <a:ahLst/>
              <a:cxnLst/>
              <a:rect l="l" t="t" r="r" b="b"/>
              <a:pathLst>
                <a:path w="4731614" h="3378708">
                  <a:moveTo>
                    <a:pt x="0" y="808825"/>
                  </a:moveTo>
                  <a:lnTo>
                    <a:pt x="4241572" y="0"/>
                  </a:lnTo>
                  <a:lnTo>
                    <a:pt x="4731614" y="2569896"/>
                  </a:lnTo>
                  <a:lnTo>
                    <a:pt x="490042" y="3378708"/>
                  </a:lnTo>
                  <a:lnTo>
                    <a:pt x="0" y="808825"/>
                  </a:lnTo>
                  <a:close/>
                </a:path>
              </a:pathLst>
            </a:custGeom>
            <a:blipFill>
              <a:blip r:embed="rId5"/>
              <a:stretch>
                <a:fillRect l="-9" t="-7" r="-9" b="-7"/>
              </a:stretch>
            </a:blipFill>
          </p:spPr>
          <p:txBody>
            <a:bodyPr/>
            <a:lstStyle/>
            <a:p>
              <a:endParaRPr lang="de-DE"/>
            </a:p>
          </p:txBody>
        </p:sp>
      </p:grpSp>
      <p:grpSp>
        <p:nvGrpSpPr>
          <p:cNvPr id="9" name="Group 9"/>
          <p:cNvGrpSpPr/>
          <p:nvPr/>
        </p:nvGrpSpPr>
        <p:grpSpPr>
          <a:xfrm>
            <a:off x="13658793" y="4925844"/>
            <a:ext cx="2962656" cy="1801368"/>
            <a:chOff x="0" y="0"/>
            <a:chExt cx="3950208" cy="2401824"/>
          </a:xfrm>
        </p:grpSpPr>
        <p:sp>
          <p:nvSpPr>
            <p:cNvPr id="10" name="Freeform 10"/>
            <p:cNvSpPr/>
            <p:nvPr/>
          </p:nvSpPr>
          <p:spPr>
            <a:xfrm>
              <a:off x="0" y="0"/>
              <a:ext cx="3950208" cy="2401824"/>
            </a:xfrm>
            <a:custGeom>
              <a:avLst/>
              <a:gdLst/>
              <a:ahLst/>
              <a:cxnLst/>
              <a:rect l="l" t="t" r="r" b="b"/>
              <a:pathLst>
                <a:path w="3950208" h="2401824">
                  <a:moveTo>
                    <a:pt x="0" y="0"/>
                  </a:moveTo>
                  <a:lnTo>
                    <a:pt x="3950208" y="0"/>
                  </a:lnTo>
                  <a:lnTo>
                    <a:pt x="3950208" y="2401824"/>
                  </a:lnTo>
                  <a:lnTo>
                    <a:pt x="0" y="2401824"/>
                  </a:lnTo>
                  <a:lnTo>
                    <a:pt x="0" y="0"/>
                  </a:lnTo>
                  <a:close/>
                </a:path>
              </a:pathLst>
            </a:custGeom>
            <a:blipFill>
              <a:blip r:embed="rId6"/>
              <a:stretch>
                <a:fillRect/>
              </a:stretch>
            </a:blipFill>
          </p:spPr>
          <p:txBody>
            <a:bodyPr/>
            <a:lstStyle/>
            <a:p>
              <a:endParaRPr lang="de-DE"/>
            </a:p>
          </p:txBody>
        </p:sp>
      </p:grpSp>
      <p:grpSp>
        <p:nvGrpSpPr>
          <p:cNvPr id="11" name="Group 11"/>
          <p:cNvGrpSpPr/>
          <p:nvPr/>
        </p:nvGrpSpPr>
        <p:grpSpPr>
          <a:xfrm>
            <a:off x="9896475" y="4575962"/>
            <a:ext cx="3238500" cy="1972056"/>
            <a:chOff x="0" y="0"/>
            <a:chExt cx="4318000" cy="2629408"/>
          </a:xfrm>
        </p:grpSpPr>
        <p:sp>
          <p:nvSpPr>
            <p:cNvPr id="12" name="Freeform 12"/>
            <p:cNvSpPr/>
            <p:nvPr/>
          </p:nvSpPr>
          <p:spPr>
            <a:xfrm>
              <a:off x="0" y="0"/>
              <a:ext cx="4318000" cy="2629408"/>
            </a:xfrm>
            <a:custGeom>
              <a:avLst/>
              <a:gdLst/>
              <a:ahLst/>
              <a:cxnLst/>
              <a:rect l="l" t="t" r="r" b="b"/>
              <a:pathLst>
                <a:path w="4318000" h="2629408">
                  <a:moveTo>
                    <a:pt x="0" y="0"/>
                  </a:moveTo>
                  <a:lnTo>
                    <a:pt x="4318000" y="0"/>
                  </a:lnTo>
                  <a:lnTo>
                    <a:pt x="4318000" y="2629408"/>
                  </a:lnTo>
                  <a:lnTo>
                    <a:pt x="0" y="2629408"/>
                  </a:lnTo>
                  <a:lnTo>
                    <a:pt x="0" y="0"/>
                  </a:lnTo>
                  <a:close/>
                </a:path>
              </a:pathLst>
            </a:custGeom>
            <a:blipFill>
              <a:blip r:embed="rId4"/>
              <a:stretch>
                <a:fillRect l="20" r="-20"/>
              </a:stretch>
            </a:blipFill>
          </p:spPr>
          <p:txBody>
            <a:bodyPr/>
            <a:lstStyle/>
            <a:p>
              <a:endParaRPr lang="de-DE"/>
            </a:p>
          </p:txBody>
        </p:sp>
      </p:grpSp>
      <p:grpSp>
        <p:nvGrpSpPr>
          <p:cNvPr id="13" name="Group 13"/>
          <p:cNvGrpSpPr/>
          <p:nvPr/>
        </p:nvGrpSpPr>
        <p:grpSpPr>
          <a:xfrm>
            <a:off x="12688805" y="2834992"/>
            <a:ext cx="3549396" cy="2534412"/>
            <a:chOff x="0" y="0"/>
            <a:chExt cx="4732528" cy="3379216"/>
          </a:xfrm>
        </p:grpSpPr>
        <p:sp>
          <p:nvSpPr>
            <p:cNvPr id="14" name="Freeform 14"/>
            <p:cNvSpPr/>
            <p:nvPr/>
          </p:nvSpPr>
          <p:spPr>
            <a:xfrm>
              <a:off x="457" y="254"/>
              <a:ext cx="4731614" cy="3378708"/>
            </a:xfrm>
            <a:custGeom>
              <a:avLst/>
              <a:gdLst/>
              <a:ahLst/>
              <a:cxnLst/>
              <a:rect l="l" t="t" r="r" b="b"/>
              <a:pathLst>
                <a:path w="4731614" h="3378708">
                  <a:moveTo>
                    <a:pt x="0" y="808825"/>
                  </a:moveTo>
                  <a:lnTo>
                    <a:pt x="4241572" y="0"/>
                  </a:lnTo>
                  <a:lnTo>
                    <a:pt x="4731614" y="2569896"/>
                  </a:lnTo>
                  <a:lnTo>
                    <a:pt x="490042" y="3378708"/>
                  </a:lnTo>
                  <a:lnTo>
                    <a:pt x="0" y="808825"/>
                  </a:lnTo>
                  <a:close/>
                </a:path>
              </a:pathLst>
            </a:custGeom>
            <a:blipFill>
              <a:blip r:embed="rId7"/>
              <a:stretch>
                <a:fillRect l="-9" t="-7" r="-9" b="-7"/>
              </a:stretch>
            </a:blipFill>
          </p:spPr>
          <p:txBody>
            <a:bodyPr/>
            <a:lstStyle/>
            <a:p>
              <a:endParaRPr lang="de-DE"/>
            </a:p>
          </p:txBody>
        </p:sp>
      </p:grpSp>
      <p:sp>
        <p:nvSpPr>
          <p:cNvPr id="15" name="Freeform 15"/>
          <p:cNvSpPr/>
          <p:nvPr/>
        </p:nvSpPr>
        <p:spPr>
          <a:xfrm rot="-97993">
            <a:off x="4190426" y="7751679"/>
            <a:ext cx="1521738" cy="1474184"/>
          </a:xfrm>
          <a:custGeom>
            <a:avLst/>
            <a:gdLst/>
            <a:ahLst/>
            <a:cxnLst/>
            <a:rect l="l" t="t" r="r" b="b"/>
            <a:pathLst>
              <a:path w="1521738" h="1474184">
                <a:moveTo>
                  <a:pt x="0" y="0"/>
                </a:moveTo>
                <a:lnTo>
                  <a:pt x="1521738" y="0"/>
                </a:lnTo>
                <a:lnTo>
                  <a:pt x="1521738" y="1474184"/>
                </a:lnTo>
                <a:lnTo>
                  <a:pt x="0" y="1474184"/>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de-DE"/>
          </a:p>
        </p:txBody>
      </p:sp>
      <p:sp>
        <p:nvSpPr>
          <p:cNvPr id="16" name="Freeform 16"/>
          <p:cNvSpPr/>
          <p:nvPr/>
        </p:nvSpPr>
        <p:spPr>
          <a:xfrm>
            <a:off x="3696977" y="7560168"/>
            <a:ext cx="2508637" cy="1956737"/>
          </a:xfrm>
          <a:custGeom>
            <a:avLst/>
            <a:gdLst/>
            <a:ahLst/>
            <a:cxnLst/>
            <a:rect l="l" t="t" r="r" b="b"/>
            <a:pathLst>
              <a:path w="2508637" h="1956737">
                <a:moveTo>
                  <a:pt x="0" y="0"/>
                </a:moveTo>
                <a:lnTo>
                  <a:pt x="2508636" y="0"/>
                </a:lnTo>
                <a:lnTo>
                  <a:pt x="2508636" y="1956737"/>
                </a:lnTo>
                <a:lnTo>
                  <a:pt x="0" y="1956737"/>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17" name="Freeform 17"/>
          <p:cNvSpPr/>
          <p:nvPr/>
        </p:nvSpPr>
        <p:spPr>
          <a:xfrm>
            <a:off x="12082470" y="7560168"/>
            <a:ext cx="2381033" cy="1857206"/>
          </a:xfrm>
          <a:custGeom>
            <a:avLst/>
            <a:gdLst/>
            <a:ahLst/>
            <a:cxnLst/>
            <a:rect l="l" t="t" r="r" b="b"/>
            <a:pathLst>
              <a:path w="2381033" h="1857206">
                <a:moveTo>
                  <a:pt x="0" y="0"/>
                </a:moveTo>
                <a:lnTo>
                  <a:pt x="2381033" y="0"/>
                </a:lnTo>
                <a:lnTo>
                  <a:pt x="2381033" y="1857206"/>
                </a:lnTo>
                <a:lnTo>
                  <a:pt x="0" y="1857206"/>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18" name="Freeform 18"/>
          <p:cNvSpPr/>
          <p:nvPr/>
        </p:nvSpPr>
        <p:spPr>
          <a:xfrm>
            <a:off x="12417318" y="7918325"/>
            <a:ext cx="1711337" cy="1140891"/>
          </a:xfrm>
          <a:custGeom>
            <a:avLst/>
            <a:gdLst/>
            <a:ahLst/>
            <a:cxnLst/>
            <a:rect l="l" t="t" r="r" b="b"/>
            <a:pathLst>
              <a:path w="1711337" h="1140891">
                <a:moveTo>
                  <a:pt x="0" y="0"/>
                </a:moveTo>
                <a:lnTo>
                  <a:pt x="1711337" y="0"/>
                </a:lnTo>
                <a:lnTo>
                  <a:pt x="1711337" y="1140892"/>
                </a:lnTo>
                <a:lnTo>
                  <a:pt x="0" y="1140892"/>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de-DE"/>
          </a:p>
        </p:txBody>
      </p:sp>
      <p:sp>
        <p:nvSpPr>
          <p:cNvPr id="19" name="Freeform 19"/>
          <p:cNvSpPr/>
          <p:nvPr/>
        </p:nvSpPr>
        <p:spPr>
          <a:xfrm>
            <a:off x="16199759" y="91134"/>
            <a:ext cx="631466" cy="951362"/>
          </a:xfrm>
          <a:custGeom>
            <a:avLst/>
            <a:gdLst/>
            <a:ahLst/>
            <a:cxnLst/>
            <a:rect l="l" t="t" r="r" b="b"/>
            <a:pathLst>
              <a:path w="631466" h="951362">
                <a:moveTo>
                  <a:pt x="0" y="0"/>
                </a:moveTo>
                <a:lnTo>
                  <a:pt x="631466" y="0"/>
                </a:lnTo>
                <a:lnTo>
                  <a:pt x="631466" y="951362"/>
                </a:lnTo>
                <a:lnTo>
                  <a:pt x="0" y="951362"/>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de-DE"/>
          </a:p>
        </p:txBody>
      </p:sp>
      <p:sp>
        <p:nvSpPr>
          <p:cNvPr id="20" name="TextBox 20"/>
          <p:cNvSpPr txBox="1"/>
          <p:nvPr/>
        </p:nvSpPr>
        <p:spPr>
          <a:xfrm>
            <a:off x="522165" y="447675"/>
            <a:ext cx="13606490" cy="1077218"/>
          </a:xfrm>
          <a:prstGeom prst="rect">
            <a:avLst/>
          </a:prstGeom>
        </p:spPr>
        <p:txBody>
          <a:bodyPr wrap="square" lIns="0" tIns="0" rIns="0" bIns="0" rtlCol="0" anchor="t">
            <a:spAutoFit/>
          </a:bodyPr>
          <a:lstStyle/>
          <a:p>
            <a:pPr>
              <a:lnSpc>
                <a:spcPts val="8400"/>
              </a:lnSpc>
            </a:pPr>
            <a:r>
              <a:rPr lang="en-US" sz="6000" dirty="0" err="1">
                <a:solidFill>
                  <a:srgbClr val="000000"/>
                </a:solidFill>
                <a:latin typeface="Lumios Marker"/>
                <a:ea typeface="Lumios Marker"/>
                <a:cs typeface="Lumios Marker"/>
                <a:sym typeface="Lumios Marker"/>
              </a:rPr>
              <a:t>Übung</a:t>
            </a:r>
            <a:r>
              <a:rPr lang="en-US" sz="6000" dirty="0">
                <a:solidFill>
                  <a:srgbClr val="000000"/>
                </a:solidFill>
                <a:latin typeface="Lumios Marker"/>
                <a:ea typeface="Lumios Marker"/>
                <a:cs typeface="Lumios Marker"/>
                <a:sym typeface="Lumios Marker"/>
              </a:rPr>
              <a:t> 1: Fixed vs Growth Mindset in der Schule</a:t>
            </a:r>
          </a:p>
        </p:txBody>
      </p:sp>
      <p:sp>
        <p:nvSpPr>
          <p:cNvPr id="21" name="TextBox 18">
            <a:extLst>
              <a:ext uri="{FF2B5EF4-FFF2-40B4-BE49-F238E27FC236}">
                <a16:creationId xmlns:a16="http://schemas.microsoft.com/office/drawing/2014/main" id="{052F75E3-59EA-5C1F-3BC4-4EEDFC458CF4}"/>
              </a:ext>
            </a:extLst>
          </p:cNvPr>
          <p:cNvSpPr txBox="1"/>
          <p:nvPr/>
        </p:nvSpPr>
        <p:spPr>
          <a:xfrm>
            <a:off x="16982620" y="239071"/>
            <a:ext cx="2084975" cy="803425"/>
          </a:xfrm>
          <a:prstGeom prst="rect">
            <a:avLst/>
          </a:prstGeom>
        </p:spPr>
        <p:txBody>
          <a:bodyPr lIns="0" tIns="0" rIns="0" bIns="0" rtlCol="0" anchor="t">
            <a:spAutoFit/>
          </a:bodyPr>
          <a:lstStyle/>
          <a:p>
            <a:pPr marL="0" lvl="0" indent="0" algn="l">
              <a:lnSpc>
                <a:spcPts val="3079"/>
              </a:lnSpc>
              <a:spcBef>
                <a:spcPct val="0"/>
              </a:spcBef>
            </a:pPr>
            <a:r>
              <a:rPr lang="en-US" sz="2800" u="none" strike="noStrike" dirty="0">
                <a:solidFill>
                  <a:srgbClr val="000000"/>
                </a:solidFill>
                <a:latin typeface="Bauer Bodoni"/>
                <a:ea typeface="Bauer Bodoni"/>
                <a:cs typeface="Bauer Bodoni"/>
                <a:sym typeface="Bauer Bodoni"/>
              </a:rPr>
              <a:t>Ca. 3 Minuten</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7">
            <a:extLst>
              <a:ext uri="{FF2B5EF4-FFF2-40B4-BE49-F238E27FC236}">
                <a16:creationId xmlns:a16="http://schemas.microsoft.com/office/drawing/2014/main" id="{6EE0B6E2-7CE8-4D86-87FC-4B58A7D8E7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fik 2">
            <a:extLst>
              <a:ext uri="{FF2B5EF4-FFF2-40B4-BE49-F238E27FC236}">
                <a16:creationId xmlns:a16="http://schemas.microsoft.com/office/drawing/2014/main" id="{3503900B-8A5A-4C83-7103-66B8D78EC25F}"/>
              </a:ext>
            </a:extLst>
          </p:cNvPr>
          <p:cNvPicPr>
            <a:picLocks noChangeAspect="1"/>
          </p:cNvPicPr>
          <p:nvPr/>
        </p:nvPicPr>
        <p:blipFill>
          <a:blip r:embed="rId2">
            <a:extLst>
              <a:ext uri="{28A0092B-C50C-407E-A947-70E740481C1C}">
                <a14:useLocalDpi xmlns:a14="http://schemas.microsoft.com/office/drawing/2010/main" val="0"/>
              </a:ext>
            </a:extLst>
          </a:blip>
          <a:srcRect r="1" b="4608"/>
          <a:stretch>
            <a:fillRect/>
          </a:stretch>
        </p:blipFill>
        <p:spPr>
          <a:xfrm>
            <a:off x="864169" y="741391"/>
            <a:ext cx="16555089" cy="8804217"/>
          </a:xfrm>
          <a:custGeom>
            <a:avLst/>
            <a:gdLst/>
            <a:ahLst/>
            <a:cxnLst/>
            <a:rect l="l" t="t" r="r" b="b"/>
            <a:pathLst>
              <a:path w="10630858" h="5869478">
                <a:moveTo>
                  <a:pt x="5791061" y="218"/>
                </a:moveTo>
                <a:cubicBezTo>
                  <a:pt x="5877327" y="-560"/>
                  <a:pt x="5971399" y="626"/>
                  <a:pt x="6073275" y="5793"/>
                </a:cubicBezTo>
                <a:cubicBezTo>
                  <a:pt x="6098744" y="7086"/>
                  <a:pt x="6121786" y="8165"/>
                  <a:pt x="6142651" y="9057"/>
                </a:cubicBezTo>
                <a:lnTo>
                  <a:pt x="6164185" y="9874"/>
                </a:lnTo>
                <a:lnTo>
                  <a:pt x="6258731" y="5793"/>
                </a:lnTo>
                <a:lnTo>
                  <a:pt x="6319194" y="2002"/>
                </a:lnTo>
                <a:lnTo>
                  <a:pt x="6413049" y="11772"/>
                </a:lnTo>
                <a:cubicBezTo>
                  <a:pt x="6592720" y="42783"/>
                  <a:pt x="6774188" y="66100"/>
                  <a:pt x="6956654" y="46745"/>
                </a:cubicBezTo>
                <a:cubicBezTo>
                  <a:pt x="7082424" y="33223"/>
                  <a:pt x="7207994" y="25294"/>
                  <a:pt x="7334364" y="25763"/>
                </a:cubicBezTo>
                <a:cubicBezTo>
                  <a:pt x="7624835" y="25763"/>
                  <a:pt x="7915502" y="28559"/>
                  <a:pt x="8205974" y="22730"/>
                </a:cubicBezTo>
                <a:cubicBezTo>
                  <a:pt x="8464499" y="17601"/>
                  <a:pt x="8722029" y="6412"/>
                  <a:pt x="8980756" y="34620"/>
                </a:cubicBezTo>
                <a:cubicBezTo>
                  <a:pt x="9362658" y="76124"/>
                  <a:pt x="9746556" y="62832"/>
                  <a:pt x="10129655" y="57937"/>
                </a:cubicBezTo>
                <a:lnTo>
                  <a:pt x="10163726" y="56766"/>
                </a:lnTo>
                <a:lnTo>
                  <a:pt x="10254950" y="73131"/>
                </a:lnTo>
                <a:lnTo>
                  <a:pt x="10311819" y="101928"/>
                </a:lnTo>
                <a:cubicBezTo>
                  <a:pt x="10479504" y="200737"/>
                  <a:pt x="10591476" y="367254"/>
                  <a:pt x="10625532" y="561669"/>
                </a:cubicBezTo>
                <a:lnTo>
                  <a:pt x="10626834" y="578090"/>
                </a:lnTo>
                <a:lnTo>
                  <a:pt x="10611964" y="734537"/>
                </a:lnTo>
                <a:cubicBezTo>
                  <a:pt x="10602387" y="823467"/>
                  <a:pt x="10587763" y="913306"/>
                  <a:pt x="10611964" y="1001326"/>
                </a:cubicBezTo>
                <a:cubicBezTo>
                  <a:pt x="10628543" y="1062669"/>
                  <a:pt x="10632231" y="1127783"/>
                  <a:pt x="10622705" y="1191154"/>
                </a:cubicBezTo>
                <a:cubicBezTo>
                  <a:pt x="10606645" y="1303627"/>
                  <a:pt x="10603293" y="1418084"/>
                  <a:pt x="10612740" y="1531572"/>
                </a:cubicBezTo>
                <a:cubicBezTo>
                  <a:pt x="10618978" y="1606398"/>
                  <a:pt x="10618020" y="1681815"/>
                  <a:pt x="10609893" y="1756397"/>
                </a:cubicBezTo>
                <a:cubicBezTo>
                  <a:pt x="10599152" y="1856690"/>
                  <a:pt x="10582457" y="1958800"/>
                  <a:pt x="10602776" y="2059394"/>
                </a:cubicBezTo>
                <a:cubicBezTo>
                  <a:pt x="10635130" y="2219226"/>
                  <a:pt x="10628659" y="2378906"/>
                  <a:pt x="10615717" y="2539949"/>
                </a:cubicBezTo>
                <a:cubicBezTo>
                  <a:pt x="10606011" y="2659785"/>
                  <a:pt x="10595269" y="2780984"/>
                  <a:pt x="10614682" y="2902183"/>
                </a:cubicBezTo>
                <a:cubicBezTo>
                  <a:pt x="10623029" y="2958418"/>
                  <a:pt x="10623029" y="3015928"/>
                  <a:pt x="10614682" y="3072165"/>
                </a:cubicBezTo>
                <a:cubicBezTo>
                  <a:pt x="10604587" y="3147914"/>
                  <a:pt x="10595010" y="3222907"/>
                  <a:pt x="10607952" y="3299413"/>
                </a:cubicBezTo>
                <a:cubicBezTo>
                  <a:pt x="10613646" y="3332743"/>
                  <a:pt x="10617917" y="3366376"/>
                  <a:pt x="10620894" y="3400009"/>
                </a:cubicBezTo>
                <a:cubicBezTo>
                  <a:pt x="10626822" y="3485877"/>
                  <a:pt x="10624699" y="3572233"/>
                  <a:pt x="10614553" y="3657556"/>
                </a:cubicBezTo>
                <a:cubicBezTo>
                  <a:pt x="10604846" y="3756637"/>
                  <a:pt x="10620635" y="3856323"/>
                  <a:pt x="10607694" y="3955100"/>
                </a:cubicBezTo>
                <a:cubicBezTo>
                  <a:pt x="10598504" y="4034653"/>
                  <a:pt x="10598155" y="4115265"/>
                  <a:pt x="10606658" y="4194923"/>
                </a:cubicBezTo>
                <a:cubicBezTo>
                  <a:pt x="10621954" y="4345512"/>
                  <a:pt x="10620998" y="4497755"/>
                  <a:pt x="10603811" y="4648057"/>
                </a:cubicBezTo>
                <a:cubicBezTo>
                  <a:pt x="10593198" y="4735775"/>
                  <a:pt x="10587116" y="4826067"/>
                  <a:pt x="10606140" y="4912119"/>
                </a:cubicBezTo>
                <a:cubicBezTo>
                  <a:pt x="10628530" y="5013245"/>
                  <a:pt x="10633189" y="5114446"/>
                  <a:pt x="10629921" y="5215515"/>
                </a:cubicBezTo>
                <a:lnTo>
                  <a:pt x="10625356" y="5273604"/>
                </a:lnTo>
                <a:lnTo>
                  <a:pt x="10624284" y="5284086"/>
                </a:lnTo>
                <a:cubicBezTo>
                  <a:pt x="10601148" y="5404993"/>
                  <a:pt x="10545219" y="5529874"/>
                  <a:pt x="10458692" y="5632218"/>
                </a:cubicBezTo>
                <a:lnTo>
                  <a:pt x="10418904" y="5670857"/>
                </a:lnTo>
                <a:lnTo>
                  <a:pt x="10417064" y="5673484"/>
                </a:lnTo>
                <a:cubicBezTo>
                  <a:pt x="10307992" y="5802550"/>
                  <a:pt x="10158402" y="5877799"/>
                  <a:pt x="9954609" y="5858572"/>
                </a:cubicBezTo>
                <a:cubicBezTo>
                  <a:pt x="9860355" y="5870096"/>
                  <a:pt x="9750551" y="5855439"/>
                  <a:pt x="9657171" y="5854061"/>
                </a:cubicBezTo>
                <a:lnTo>
                  <a:pt x="9612467" y="5856387"/>
                </a:lnTo>
                <a:lnTo>
                  <a:pt x="9279984" y="5838331"/>
                </a:lnTo>
                <a:cubicBezTo>
                  <a:pt x="9153141" y="5834280"/>
                  <a:pt x="9026273" y="5834164"/>
                  <a:pt x="8899305" y="5841275"/>
                </a:cubicBezTo>
                <a:cubicBezTo>
                  <a:pt x="8761407" y="5850940"/>
                  <a:pt x="8623304" y="5854733"/>
                  <a:pt x="8485266" y="5852671"/>
                </a:cubicBezTo>
                <a:lnTo>
                  <a:pt x="8314842" y="5842884"/>
                </a:lnTo>
                <a:lnTo>
                  <a:pt x="8193631" y="5825368"/>
                </a:lnTo>
                <a:lnTo>
                  <a:pt x="8029897" y="5818284"/>
                </a:lnTo>
                <a:lnTo>
                  <a:pt x="8028296" y="5817260"/>
                </a:lnTo>
                <a:lnTo>
                  <a:pt x="8008332" y="5817260"/>
                </a:lnTo>
                <a:lnTo>
                  <a:pt x="8006732" y="5818114"/>
                </a:lnTo>
                <a:lnTo>
                  <a:pt x="7839115" y="5825368"/>
                </a:lnTo>
                <a:lnTo>
                  <a:pt x="7801585" y="5830791"/>
                </a:lnTo>
                <a:lnTo>
                  <a:pt x="7734233" y="5834980"/>
                </a:lnTo>
                <a:lnTo>
                  <a:pt x="7482820" y="5855530"/>
                </a:lnTo>
                <a:lnTo>
                  <a:pt x="7445741" y="5854102"/>
                </a:lnTo>
                <a:lnTo>
                  <a:pt x="7403701" y="5858035"/>
                </a:lnTo>
                <a:lnTo>
                  <a:pt x="7155292" y="5854564"/>
                </a:lnTo>
                <a:cubicBezTo>
                  <a:pt x="6874805" y="5835913"/>
                  <a:pt x="6593917" y="5824488"/>
                  <a:pt x="6312830" y="5849900"/>
                </a:cubicBezTo>
                <a:lnTo>
                  <a:pt x="6232577" y="5855788"/>
                </a:lnTo>
                <a:lnTo>
                  <a:pt x="6231985" y="5855764"/>
                </a:lnTo>
                <a:lnTo>
                  <a:pt x="6166003" y="5858572"/>
                </a:lnTo>
                <a:cubicBezTo>
                  <a:pt x="6100624" y="5861901"/>
                  <a:pt x="6043822" y="5864887"/>
                  <a:pt x="5993271" y="5866513"/>
                </a:cubicBezTo>
                <a:lnTo>
                  <a:pt x="5925657" y="5866398"/>
                </a:lnTo>
                <a:lnTo>
                  <a:pt x="5833706" y="5859695"/>
                </a:lnTo>
                <a:cubicBezTo>
                  <a:pt x="5697214" y="5841788"/>
                  <a:pt x="5559607" y="5838897"/>
                  <a:pt x="5422657" y="5851067"/>
                </a:cubicBezTo>
                <a:lnTo>
                  <a:pt x="5250035" y="5858044"/>
                </a:lnTo>
                <a:lnTo>
                  <a:pt x="5151093" y="5858278"/>
                </a:lnTo>
                <a:lnTo>
                  <a:pt x="4972680" y="5851067"/>
                </a:lnTo>
                <a:cubicBezTo>
                  <a:pt x="4829141" y="5841741"/>
                  <a:pt x="4685204" y="5826120"/>
                  <a:pt x="4542066" y="5842905"/>
                </a:cubicBezTo>
                <a:cubicBezTo>
                  <a:pt x="4491758" y="5848734"/>
                  <a:pt x="4441488" y="5852626"/>
                  <a:pt x="4391242" y="5854962"/>
                </a:cubicBezTo>
                <a:lnTo>
                  <a:pt x="4246482" y="5857576"/>
                </a:lnTo>
                <a:lnTo>
                  <a:pt x="4221030" y="5856572"/>
                </a:lnTo>
                <a:lnTo>
                  <a:pt x="4218005" y="5856681"/>
                </a:lnTo>
                <a:lnTo>
                  <a:pt x="3939367" y="5844305"/>
                </a:lnTo>
                <a:cubicBezTo>
                  <a:pt x="3773470" y="5832648"/>
                  <a:pt x="3606974" y="5815626"/>
                  <a:pt x="3441875" y="5843140"/>
                </a:cubicBezTo>
                <a:cubicBezTo>
                  <a:pt x="3386806" y="5851400"/>
                  <a:pt x="3331601" y="5858126"/>
                  <a:pt x="3276306" y="5863318"/>
                </a:cubicBezTo>
                <a:lnTo>
                  <a:pt x="3225006" y="5866706"/>
                </a:lnTo>
                <a:lnTo>
                  <a:pt x="3194056" y="5866407"/>
                </a:lnTo>
                <a:lnTo>
                  <a:pt x="3082891" y="5863061"/>
                </a:lnTo>
                <a:lnTo>
                  <a:pt x="3013959" y="5869302"/>
                </a:lnTo>
                <a:cubicBezTo>
                  <a:pt x="2910698" y="5871464"/>
                  <a:pt x="2845426" y="5852913"/>
                  <a:pt x="2748311" y="5858572"/>
                </a:cubicBezTo>
                <a:cubicBezTo>
                  <a:pt x="2736171" y="5859279"/>
                  <a:pt x="2721419" y="5860082"/>
                  <a:pt x="2704411" y="5860936"/>
                </a:cubicBezTo>
                <a:lnTo>
                  <a:pt x="2650475" y="5863440"/>
                </a:lnTo>
                <a:lnTo>
                  <a:pt x="2436349" y="5854816"/>
                </a:lnTo>
                <a:cubicBezTo>
                  <a:pt x="2095150" y="5845165"/>
                  <a:pt x="1753811" y="5845122"/>
                  <a:pt x="1412584" y="5830782"/>
                </a:cubicBezTo>
                <a:cubicBezTo>
                  <a:pt x="1262458" y="5824256"/>
                  <a:pt x="1113131" y="5859227"/>
                  <a:pt x="963404" y="5861093"/>
                </a:cubicBezTo>
                <a:cubicBezTo>
                  <a:pt x="896140" y="5861967"/>
                  <a:pt x="828812" y="5861342"/>
                  <a:pt x="761431" y="5859896"/>
                </a:cubicBezTo>
                <a:lnTo>
                  <a:pt x="637698" y="5856158"/>
                </a:lnTo>
                <a:lnTo>
                  <a:pt x="592997" y="5853711"/>
                </a:lnTo>
                <a:cubicBezTo>
                  <a:pt x="391136" y="5830428"/>
                  <a:pt x="227663" y="5724844"/>
                  <a:pt x="123577" y="5564333"/>
                </a:cubicBezTo>
                <a:lnTo>
                  <a:pt x="99502" y="5518240"/>
                </a:lnTo>
                <a:lnTo>
                  <a:pt x="95609" y="5512764"/>
                </a:lnTo>
                <a:lnTo>
                  <a:pt x="86221" y="5492812"/>
                </a:lnTo>
                <a:lnTo>
                  <a:pt x="61763" y="5445986"/>
                </a:lnTo>
                <a:lnTo>
                  <a:pt x="56991" y="5430695"/>
                </a:lnTo>
                <a:lnTo>
                  <a:pt x="41922" y="5398673"/>
                </a:lnTo>
                <a:lnTo>
                  <a:pt x="25760" y="5339273"/>
                </a:lnTo>
                <a:lnTo>
                  <a:pt x="16811" y="5271956"/>
                </a:lnTo>
                <a:cubicBezTo>
                  <a:pt x="9305" y="5238090"/>
                  <a:pt x="4710" y="5203585"/>
                  <a:pt x="3092" y="5168860"/>
                </a:cubicBezTo>
                <a:cubicBezTo>
                  <a:pt x="-7132" y="5042101"/>
                  <a:pt x="10081" y="4917108"/>
                  <a:pt x="24446" y="4791844"/>
                </a:cubicBezTo>
                <a:cubicBezTo>
                  <a:pt x="34023" y="4712006"/>
                  <a:pt x="48647" y="4631352"/>
                  <a:pt x="24446" y="4552331"/>
                </a:cubicBezTo>
                <a:cubicBezTo>
                  <a:pt x="7867" y="4497261"/>
                  <a:pt x="4180" y="4438805"/>
                  <a:pt x="13705" y="4381912"/>
                </a:cubicBezTo>
                <a:cubicBezTo>
                  <a:pt x="29766" y="4280940"/>
                  <a:pt x="33117" y="4178184"/>
                  <a:pt x="23670" y="4076300"/>
                </a:cubicBezTo>
                <a:cubicBezTo>
                  <a:pt x="17432" y="4009125"/>
                  <a:pt x="18390" y="3941419"/>
                  <a:pt x="26517" y="3874462"/>
                </a:cubicBezTo>
                <a:cubicBezTo>
                  <a:pt x="37258" y="3784423"/>
                  <a:pt x="53954" y="3692752"/>
                  <a:pt x="33635" y="3602444"/>
                </a:cubicBezTo>
                <a:cubicBezTo>
                  <a:pt x="1280" y="3458954"/>
                  <a:pt x="7751" y="3315599"/>
                  <a:pt x="20694" y="3171022"/>
                </a:cubicBezTo>
                <a:cubicBezTo>
                  <a:pt x="30400" y="3063439"/>
                  <a:pt x="41141" y="2954632"/>
                  <a:pt x="21728" y="2845824"/>
                </a:cubicBezTo>
                <a:cubicBezTo>
                  <a:pt x="13381" y="2795337"/>
                  <a:pt x="13381" y="2743709"/>
                  <a:pt x="21728" y="2693221"/>
                </a:cubicBezTo>
                <a:cubicBezTo>
                  <a:pt x="31823" y="2625218"/>
                  <a:pt x="41400" y="2557892"/>
                  <a:pt x="28458" y="2489208"/>
                </a:cubicBezTo>
                <a:cubicBezTo>
                  <a:pt x="22764" y="2459285"/>
                  <a:pt x="18493" y="2429092"/>
                  <a:pt x="15516" y="2398898"/>
                </a:cubicBezTo>
                <a:cubicBezTo>
                  <a:pt x="9589" y="2321809"/>
                  <a:pt x="11711" y="2244283"/>
                  <a:pt x="21857" y="2167683"/>
                </a:cubicBezTo>
                <a:cubicBezTo>
                  <a:pt x="31564" y="2078733"/>
                  <a:pt x="15776" y="1989238"/>
                  <a:pt x="28717" y="1900560"/>
                </a:cubicBezTo>
                <a:cubicBezTo>
                  <a:pt x="37907" y="1829142"/>
                  <a:pt x="38255" y="1756772"/>
                  <a:pt x="29752" y="1685258"/>
                </a:cubicBezTo>
                <a:cubicBezTo>
                  <a:pt x="14456" y="1550065"/>
                  <a:pt x="15412" y="1413389"/>
                  <a:pt x="32599" y="1278454"/>
                </a:cubicBezTo>
                <a:cubicBezTo>
                  <a:pt x="43212" y="1199704"/>
                  <a:pt x="49294" y="1118644"/>
                  <a:pt x="30270" y="1041390"/>
                </a:cubicBezTo>
                <a:cubicBezTo>
                  <a:pt x="-14509" y="859818"/>
                  <a:pt x="11634" y="677973"/>
                  <a:pt x="30270" y="497354"/>
                </a:cubicBezTo>
                <a:lnTo>
                  <a:pt x="31725" y="472895"/>
                </a:lnTo>
                <a:lnTo>
                  <a:pt x="43781" y="427827"/>
                </a:lnTo>
                <a:lnTo>
                  <a:pt x="50994" y="413476"/>
                </a:lnTo>
                <a:lnTo>
                  <a:pt x="58372" y="387895"/>
                </a:lnTo>
                <a:cubicBezTo>
                  <a:pt x="111660" y="254431"/>
                  <a:pt x="198390" y="154469"/>
                  <a:pt x="306361" y="90092"/>
                </a:cubicBezTo>
                <a:lnTo>
                  <a:pt x="343340" y="71955"/>
                </a:lnTo>
                <a:lnTo>
                  <a:pt x="451947" y="55771"/>
                </a:lnTo>
                <a:lnTo>
                  <a:pt x="480681" y="50638"/>
                </a:lnTo>
                <a:lnTo>
                  <a:pt x="500476" y="51097"/>
                </a:lnTo>
                <a:cubicBezTo>
                  <a:pt x="614729" y="49684"/>
                  <a:pt x="728933" y="43772"/>
                  <a:pt x="843024" y="32056"/>
                </a:cubicBezTo>
                <a:cubicBezTo>
                  <a:pt x="1123212" y="7156"/>
                  <a:pt x="1404499" y="3566"/>
                  <a:pt x="1685086" y="21332"/>
                </a:cubicBezTo>
                <a:cubicBezTo>
                  <a:pt x="1938623" y="33688"/>
                  <a:pt x="2191759" y="64000"/>
                  <a:pt x="2445896" y="38121"/>
                </a:cubicBezTo>
                <a:cubicBezTo>
                  <a:pt x="2489616" y="33690"/>
                  <a:pt x="2532937" y="26111"/>
                  <a:pt x="2576333" y="19030"/>
                </a:cubicBezTo>
                <a:lnTo>
                  <a:pt x="2696353" y="4251"/>
                </a:lnTo>
                <a:lnTo>
                  <a:pt x="2745536" y="5232"/>
                </a:lnTo>
                <a:cubicBezTo>
                  <a:pt x="2818993" y="6452"/>
                  <a:pt x="2887864" y="7004"/>
                  <a:pt x="2947014" y="5793"/>
                </a:cubicBezTo>
                <a:cubicBezTo>
                  <a:pt x="3006163" y="4584"/>
                  <a:pt x="3060036" y="3178"/>
                  <a:pt x="3110399" y="1949"/>
                </a:cubicBezTo>
                <a:lnTo>
                  <a:pt x="3199002" y="221"/>
                </a:lnTo>
                <a:lnTo>
                  <a:pt x="3325015" y="3583"/>
                </a:lnTo>
                <a:cubicBezTo>
                  <a:pt x="3530714" y="12997"/>
                  <a:pt x="3736239" y="28910"/>
                  <a:pt x="3941762" y="43248"/>
                </a:cubicBezTo>
                <a:cubicBezTo>
                  <a:pt x="4091489" y="53739"/>
                  <a:pt x="4241215" y="66563"/>
                  <a:pt x="4390942" y="37886"/>
                </a:cubicBezTo>
                <a:cubicBezTo>
                  <a:pt x="4517292" y="15154"/>
                  <a:pt x="4645537" y="10467"/>
                  <a:pt x="4772844" y="23896"/>
                </a:cubicBezTo>
                <a:cubicBezTo>
                  <a:pt x="4885597" y="37327"/>
                  <a:pt x="4999052" y="40520"/>
                  <a:pt x="5112224" y="33456"/>
                </a:cubicBezTo>
                <a:lnTo>
                  <a:pt x="5477482" y="6922"/>
                </a:lnTo>
                <a:lnTo>
                  <a:pt x="5517883" y="7607"/>
                </a:lnTo>
                <a:lnTo>
                  <a:pt x="5555683" y="6426"/>
                </a:lnTo>
                <a:cubicBezTo>
                  <a:pt x="5626335" y="3737"/>
                  <a:pt x="5704795" y="995"/>
                  <a:pt x="5791061" y="218"/>
                </a:cubicBezTo>
                <a:close/>
              </a:path>
            </a:pathLst>
          </a:custGeom>
        </p:spPr>
      </p:pic>
    </p:spTree>
    <p:extLst>
      <p:ext uri="{BB962C8B-B14F-4D97-AF65-F5344CB8AC3E}">
        <p14:creationId xmlns:p14="http://schemas.microsoft.com/office/powerpoint/2010/main" val="325622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27709"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dirty="0"/>
          </a:p>
        </p:txBody>
      </p:sp>
      <p:sp>
        <p:nvSpPr>
          <p:cNvPr id="4" name="Freeform 4"/>
          <p:cNvSpPr/>
          <p:nvPr/>
        </p:nvSpPr>
        <p:spPr>
          <a:xfrm>
            <a:off x="606428" y="4462815"/>
            <a:ext cx="16678656" cy="4078224"/>
          </a:xfrm>
          <a:custGeom>
            <a:avLst/>
            <a:gdLst/>
            <a:ahLst/>
            <a:cxnLst/>
            <a:rect l="l" t="t" r="r" b="b"/>
            <a:pathLst>
              <a:path w="16678656" h="4078224">
                <a:moveTo>
                  <a:pt x="0" y="0"/>
                </a:moveTo>
                <a:lnTo>
                  <a:pt x="16678656" y="0"/>
                </a:lnTo>
                <a:lnTo>
                  <a:pt x="16678656" y="4078224"/>
                </a:lnTo>
                <a:lnTo>
                  <a:pt x="0" y="407822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Freeform 5"/>
          <p:cNvSpPr/>
          <p:nvPr/>
        </p:nvSpPr>
        <p:spPr>
          <a:xfrm>
            <a:off x="874491" y="3141326"/>
            <a:ext cx="97536" cy="97536"/>
          </a:xfrm>
          <a:custGeom>
            <a:avLst/>
            <a:gdLst/>
            <a:ahLst/>
            <a:cxnLst/>
            <a:rect l="l" t="t" r="r" b="b"/>
            <a:pathLst>
              <a:path w="97536" h="97536">
                <a:moveTo>
                  <a:pt x="0" y="0"/>
                </a:moveTo>
                <a:lnTo>
                  <a:pt x="97536" y="0"/>
                </a:lnTo>
                <a:lnTo>
                  <a:pt x="97536" y="97536"/>
                </a:lnTo>
                <a:lnTo>
                  <a:pt x="0" y="9753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7" name="TextBox 7"/>
          <p:cNvSpPr txBox="1"/>
          <p:nvPr/>
        </p:nvSpPr>
        <p:spPr>
          <a:xfrm>
            <a:off x="708498" y="4702388"/>
            <a:ext cx="1591875" cy="459781"/>
          </a:xfrm>
          <a:prstGeom prst="rect">
            <a:avLst/>
          </a:prstGeom>
        </p:spPr>
        <p:txBody>
          <a:bodyPr lIns="0" tIns="0" rIns="0" bIns="0" rtlCol="0" anchor="t">
            <a:spAutoFit/>
          </a:bodyPr>
          <a:lstStyle/>
          <a:p>
            <a:pPr algn="l">
              <a:lnSpc>
                <a:spcPts val="3403"/>
              </a:lnSpc>
            </a:pPr>
            <a:r>
              <a:rPr lang="en-US" sz="2430" b="1">
                <a:solidFill>
                  <a:srgbClr val="000000"/>
                </a:solidFill>
                <a:latin typeface="Bauer Bodoni Bold"/>
                <a:ea typeface="Bauer Bodoni Bold"/>
                <a:cs typeface="Bauer Bodoni Bold"/>
                <a:sym typeface="Bauer Bodoni Bold"/>
              </a:rPr>
              <a:t>Dimension</a:t>
            </a:r>
          </a:p>
        </p:txBody>
      </p:sp>
      <p:sp>
        <p:nvSpPr>
          <p:cNvPr id="8" name="TextBox 8"/>
          <p:cNvSpPr txBox="1"/>
          <p:nvPr/>
        </p:nvSpPr>
        <p:spPr>
          <a:xfrm>
            <a:off x="3513458" y="4702388"/>
            <a:ext cx="1626813" cy="459781"/>
          </a:xfrm>
          <a:prstGeom prst="rect">
            <a:avLst/>
          </a:prstGeom>
        </p:spPr>
        <p:txBody>
          <a:bodyPr lIns="0" tIns="0" rIns="0" bIns="0" rtlCol="0" anchor="t">
            <a:spAutoFit/>
          </a:bodyPr>
          <a:lstStyle/>
          <a:p>
            <a:pPr algn="l">
              <a:lnSpc>
                <a:spcPts val="3403"/>
              </a:lnSpc>
            </a:pPr>
            <a:r>
              <a:rPr lang="en-US" sz="2430" b="1">
                <a:solidFill>
                  <a:srgbClr val="000000"/>
                </a:solidFill>
                <a:latin typeface="Bauer Bodoni Bold"/>
                <a:ea typeface="Bauer Bodoni Bold"/>
                <a:cs typeface="Bauer Bodoni Bold"/>
                <a:sym typeface="Bauer Bodoni Bold"/>
              </a:rPr>
              <a:t>Gegensätze</a:t>
            </a:r>
          </a:p>
        </p:txBody>
      </p:sp>
      <p:sp>
        <p:nvSpPr>
          <p:cNvPr id="9" name="TextBox 9"/>
          <p:cNvSpPr txBox="1"/>
          <p:nvPr/>
        </p:nvSpPr>
        <p:spPr>
          <a:xfrm>
            <a:off x="9477527" y="4702388"/>
            <a:ext cx="2466813" cy="459781"/>
          </a:xfrm>
          <a:prstGeom prst="rect">
            <a:avLst/>
          </a:prstGeom>
        </p:spPr>
        <p:txBody>
          <a:bodyPr lIns="0" tIns="0" rIns="0" bIns="0" rtlCol="0" anchor="t">
            <a:spAutoFit/>
          </a:bodyPr>
          <a:lstStyle/>
          <a:p>
            <a:pPr algn="l">
              <a:lnSpc>
                <a:spcPts val="3403"/>
              </a:lnSpc>
            </a:pPr>
            <a:r>
              <a:rPr lang="en-US" sz="2430" b="1">
                <a:solidFill>
                  <a:srgbClr val="000000"/>
                </a:solidFill>
                <a:latin typeface="Bauer Bodoni Bold"/>
                <a:ea typeface="Bauer Bodoni Bold"/>
                <a:cs typeface="Bauer Bodoni Bold"/>
                <a:sym typeface="Bauer Bodoni Bold"/>
              </a:rPr>
              <a:t>Beispiel (Schule)</a:t>
            </a:r>
          </a:p>
        </p:txBody>
      </p:sp>
      <p:sp>
        <p:nvSpPr>
          <p:cNvPr id="10" name="TextBox 10"/>
          <p:cNvSpPr txBox="1"/>
          <p:nvPr/>
        </p:nvSpPr>
        <p:spPr>
          <a:xfrm>
            <a:off x="708498" y="5713581"/>
            <a:ext cx="454647"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Ort</a:t>
            </a:r>
          </a:p>
        </p:txBody>
      </p:sp>
      <p:sp>
        <p:nvSpPr>
          <p:cNvPr id="11" name="TextBox 11"/>
          <p:cNvSpPr txBox="1"/>
          <p:nvPr/>
        </p:nvSpPr>
        <p:spPr>
          <a:xfrm>
            <a:off x="708498" y="6723231"/>
            <a:ext cx="1242070"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Stabilität</a:t>
            </a:r>
          </a:p>
        </p:txBody>
      </p:sp>
      <p:sp>
        <p:nvSpPr>
          <p:cNvPr id="12" name="TextBox 12"/>
          <p:cNvSpPr txBox="1"/>
          <p:nvPr/>
        </p:nvSpPr>
        <p:spPr>
          <a:xfrm>
            <a:off x="708498" y="7732881"/>
            <a:ext cx="2431552"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Kontrollierbarkeit</a:t>
            </a:r>
          </a:p>
        </p:txBody>
      </p:sp>
      <p:sp>
        <p:nvSpPr>
          <p:cNvPr id="13" name="TextBox 13"/>
          <p:cNvSpPr txBox="1"/>
          <p:nvPr/>
        </p:nvSpPr>
        <p:spPr>
          <a:xfrm>
            <a:off x="3513458" y="6723231"/>
            <a:ext cx="822379"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stabil </a:t>
            </a:r>
          </a:p>
        </p:txBody>
      </p:sp>
      <p:sp>
        <p:nvSpPr>
          <p:cNvPr id="14" name="TextBox 14"/>
          <p:cNvSpPr txBox="1"/>
          <p:nvPr/>
        </p:nvSpPr>
        <p:spPr>
          <a:xfrm>
            <a:off x="3513458" y="5713581"/>
            <a:ext cx="1137228"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internal </a:t>
            </a:r>
          </a:p>
        </p:txBody>
      </p:sp>
      <p:sp>
        <p:nvSpPr>
          <p:cNvPr id="15" name="TextBox 15"/>
          <p:cNvSpPr txBox="1"/>
          <p:nvPr/>
        </p:nvSpPr>
        <p:spPr>
          <a:xfrm>
            <a:off x="3513458" y="7732881"/>
            <a:ext cx="1959597"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kontrollierbar </a:t>
            </a:r>
          </a:p>
        </p:txBody>
      </p:sp>
      <p:sp>
        <p:nvSpPr>
          <p:cNvPr id="16" name="TextBox 16"/>
          <p:cNvSpPr txBox="1"/>
          <p:nvPr/>
        </p:nvSpPr>
        <p:spPr>
          <a:xfrm>
            <a:off x="4628378" y="6723231"/>
            <a:ext cx="1172175"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 variabel</a:t>
            </a:r>
          </a:p>
        </p:txBody>
      </p:sp>
      <p:sp>
        <p:nvSpPr>
          <p:cNvPr id="17" name="TextBox 17"/>
          <p:cNvSpPr txBox="1"/>
          <p:nvPr/>
        </p:nvSpPr>
        <p:spPr>
          <a:xfrm>
            <a:off x="4937046" y="5713581"/>
            <a:ext cx="1149102" cy="471659"/>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 external</a:t>
            </a:r>
          </a:p>
        </p:txBody>
      </p:sp>
      <p:sp>
        <p:nvSpPr>
          <p:cNvPr id="18" name="TextBox 18"/>
          <p:cNvSpPr txBox="1"/>
          <p:nvPr/>
        </p:nvSpPr>
        <p:spPr>
          <a:xfrm>
            <a:off x="5743299" y="7732881"/>
            <a:ext cx="2309708"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 unkontrollierbar</a:t>
            </a:r>
          </a:p>
        </p:txBody>
      </p:sp>
      <p:sp>
        <p:nvSpPr>
          <p:cNvPr id="19" name="TextBox 19"/>
          <p:cNvSpPr txBox="1"/>
          <p:nvPr/>
        </p:nvSpPr>
        <p:spPr>
          <a:xfrm>
            <a:off x="9477527" y="6723231"/>
            <a:ext cx="6473523"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„Ich bin schlecht in Mathe“ vs. „Ich war krank“</a:t>
            </a:r>
          </a:p>
        </p:txBody>
      </p:sp>
      <p:sp>
        <p:nvSpPr>
          <p:cNvPr id="20" name="TextBox 20"/>
          <p:cNvSpPr txBox="1"/>
          <p:nvPr/>
        </p:nvSpPr>
        <p:spPr>
          <a:xfrm>
            <a:off x="9477527" y="7732881"/>
            <a:ext cx="6788048"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„Ich hätte früher lernen sollen“ vs. „Stromausfall“</a:t>
            </a:r>
          </a:p>
        </p:txBody>
      </p:sp>
      <p:sp>
        <p:nvSpPr>
          <p:cNvPr id="21" name="TextBox 21"/>
          <p:cNvSpPr txBox="1"/>
          <p:nvPr/>
        </p:nvSpPr>
        <p:spPr>
          <a:xfrm>
            <a:off x="9477527" y="5713581"/>
            <a:ext cx="6892576" cy="459781"/>
          </a:xfrm>
          <a:prstGeom prst="rect">
            <a:avLst/>
          </a:prstGeom>
        </p:spPr>
        <p:txBody>
          <a:bodyPr lIns="0" tIns="0" rIns="0" bIns="0" rtlCol="0" anchor="t">
            <a:spAutoFit/>
          </a:bodyPr>
          <a:lstStyle/>
          <a:p>
            <a:pPr algn="l">
              <a:lnSpc>
                <a:spcPts val="3403"/>
              </a:lnSpc>
            </a:pPr>
            <a:r>
              <a:rPr lang="en-US" sz="2430">
                <a:solidFill>
                  <a:srgbClr val="000000"/>
                </a:solidFill>
                <a:latin typeface="Bauer Bodoni"/>
                <a:ea typeface="Bauer Bodoni"/>
                <a:cs typeface="Bauer Bodoni"/>
                <a:sym typeface="Bauer Bodoni"/>
              </a:rPr>
              <a:t>„Ich habe gut gelernt“ vs. „Aufgaben waren leicht“</a:t>
            </a:r>
          </a:p>
        </p:txBody>
      </p:sp>
      <p:sp>
        <p:nvSpPr>
          <p:cNvPr id="22" name="TextBox 22"/>
          <p:cNvSpPr txBox="1"/>
          <p:nvPr/>
        </p:nvSpPr>
        <p:spPr>
          <a:xfrm>
            <a:off x="4319711" y="6771532"/>
            <a:ext cx="314877" cy="430559"/>
          </a:xfrm>
          <a:prstGeom prst="rect">
            <a:avLst/>
          </a:prstGeom>
        </p:spPr>
        <p:txBody>
          <a:bodyPr lIns="0" tIns="0" rIns="0" bIns="0" rtlCol="0" anchor="t">
            <a:spAutoFit/>
          </a:bodyPr>
          <a:lstStyle/>
          <a:p>
            <a:pPr algn="l">
              <a:lnSpc>
                <a:spcPts val="3403"/>
              </a:lnSpc>
            </a:pPr>
            <a:r>
              <a:rPr lang="en-US" sz="2430">
                <a:solidFill>
                  <a:srgbClr val="000000"/>
                </a:solidFill>
                <a:latin typeface="Noto Sans"/>
                <a:ea typeface="Noto Sans"/>
                <a:cs typeface="Noto Sans"/>
                <a:sym typeface="Noto Sans"/>
              </a:rPr>
              <a:t>↔</a:t>
            </a:r>
          </a:p>
        </p:txBody>
      </p:sp>
      <p:sp>
        <p:nvSpPr>
          <p:cNvPr id="23" name="TextBox 23"/>
          <p:cNvSpPr txBox="1"/>
          <p:nvPr/>
        </p:nvSpPr>
        <p:spPr>
          <a:xfrm>
            <a:off x="4628378" y="5761882"/>
            <a:ext cx="314877" cy="430559"/>
          </a:xfrm>
          <a:prstGeom prst="rect">
            <a:avLst/>
          </a:prstGeom>
        </p:spPr>
        <p:txBody>
          <a:bodyPr lIns="0" tIns="0" rIns="0" bIns="0" rtlCol="0" anchor="t">
            <a:spAutoFit/>
          </a:bodyPr>
          <a:lstStyle/>
          <a:p>
            <a:pPr algn="l">
              <a:lnSpc>
                <a:spcPts val="3403"/>
              </a:lnSpc>
            </a:pPr>
            <a:r>
              <a:rPr lang="en-US" sz="2430">
                <a:solidFill>
                  <a:srgbClr val="000000"/>
                </a:solidFill>
                <a:latin typeface="Noto Sans"/>
                <a:ea typeface="Noto Sans"/>
                <a:cs typeface="Noto Sans"/>
                <a:sym typeface="Noto Sans"/>
              </a:rPr>
              <a:t>↔</a:t>
            </a:r>
          </a:p>
        </p:txBody>
      </p:sp>
      <p:sp>
        <p:nvSpPr>
          <p:cNvPr id="24" name="TextBox 24"/>
          <p:cNvSpPr txBox="1"/>
          <p:nvPr/>
        </p:nvSpPr>
        <p:spPr>
          <a:xfrm>
            <a:off x="5434622" y="7781182"/>
            <a:ext cx="314877" cy="430559"/>
          </a:xfrm>
          <a:prstGeom prst="rect">
            <a:avLst/>
          </a:prstGeom>
        </p:spPr>
        <p:txBody>
          <a:bodyPr lIns="0" tIns="0" rIns="0" bIns="0" rtlCol="0" anchor="t">
            <a:spAutoFit/>
          </a:bodyPr>
          <a:lstStyle/>
          <a:p>
            <a:pPr algn="l">
              <a:lnSpc>
                <a:spcPts val="3403"/>
              </a:lnSpc>
            </a:pPr>
            <a:r>
              <a:rPr lang="en-US" sz="2430">
                <a:solidFill>
                  <a:srgbClr val="000000"/>
                </a:solidFill>
                <a:latin typeface="Noto Sans"/>
                <a:ea typeface="Noto Sans"/>
                <a:cs typeface="Noto Sans"/>
                <a:sym typeface="Noto Sans"/>
              </a:rPr>
              <a:t>↔</a:t>
            </a:r>
          </a:p>
        </p:txBody>
      </p:sp>
      <p:sp>
        <p:nvSpPr>
          <p:cNvPr id="25" name="TextBox 25"/>
          <p:cNvSpPr txBox="1"/>
          <p:nvPr/>
        </p:nvSpPr>
        <p:spPr>
          <a:xfrm>
            <a:off x="417357" y="635032"/>
            <a:ext cx="16915305" cy="1194330"/>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Attributionen - wie erkläre ich mir Erfolg und Misserfolg?</a:t>
            </a:r>
          </a:p>
        </p:txBody>
      </p:sp>
      <p:sp>
        <p:nvSpPr>
          <p:cNvPr id="26" name="TextBox 26"/>
          <p:cNvSpPr txBox="1"/>
          <p:nvPr/>
        </p:nvSpPr>
        <p:spPr>
          <a:xfrm>
            <a:off x="14292064" y="1734112"/>
            <a:ext cx="1658987" cy="46990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(Bak, 2019)</a:t>
            </a:r>
          </a:p>
        </p:txBody>
      </p:sp>
      <p:sp>
        <p:nvSpPr>
          <p:cNvPr id="27" name="TextBox 27"/>
          <p:cNvSpPr txBox="1"/>
          <p:nvPr/>
        </p:nvSpPr>
        <p:spPr>
          <a:xfrm>
            <a:off x="585624" y="2124417"/>
            <a:ext cx="1903214" cy="432811"/>
          </a:xfrm>
          <a:prstGeom prst="rect">
            <a:avLst/>
          </a:prstGeom>
        </p:spPr>
        <p:txBody>
          <a:bodyPr lIns="0" tIns="0" rIns="0" bIns="0" rtlCol="0" anchor="t">
            <a:spAutoFit/>
          </a:bodyPr>
          <a:lstStyle/>
          <a:p>
            <a:pPr lvl="0">
              <a:lnSpc>
                <a:spcPts val="3499"/>
              </a:lnSpc>
              <a:spcBef>
                <a:spcPct val="0"/>
              </a:spcBef>
            </a:pPr>
            <a:r>
              <a:rPr lang="en-US" sz="2499" b="1" dirty="0">
                <a:solidFill>
                  <a:srgbClr val="000000"/>
                </a:solidFill>
                <a:latin typeface="Bauer Bodoni Bold"/>
                <a:ea typeface="Bauer Bodoni Bold"/>
                <a:cs typeface="Bauer Bodoni Bold"/>
                <a:sym typeface="Bauer Bodoni Bold"/>
              </a:rPr>
              <a:t>📌Definition</a:t>
            </a:r>
            <a:endParaRPr lang="en-US" sz="2499" b="1" u="none" strike="noStrike" dirty="0">
              <a:solidFill>
                <a:srgbClr val="000000"/>
              </a:solidFill>
              <a:latin typeface="Bauer Bodoni Bold"/>
              <a:ea typeface="Bauer Bodoni Bold"/>
              <a:cs typeface="Bauer Bodoni Bold"/>
              <a:sym typeface="Bauer Bodoni Bold"/>
            </a:endParaRPr>
          </a:p>
        </p:txBody>
      </p:sp>
      <p:sp>
        <p:nvSpPr>
          <p:cNvPr id="28" name="TextBox 28"/>
          <p:cNvSpPr txBox="1"/>
          <p:nvPr/>
        </p:nvSpPr>
        <p:spPr>
          <a:xfrm>
            <a:off x="1277992" y="2981738"/>
            <a:ext cx="11436296"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Attribution = </a:t>
            </a:r>
            <a:r>
              <a:rPr lang="en-US" sz="2499" u="none" strike="noStrike" dirty="0" err="1">
                <a:solidFill>
                  <a:srgbClr val="000000"/>
                </a:solidFill>
                <a:latin typeface="Bauer Bodoni"/>
                <a:ea typeface="Bauer Bodoni"/>
                <a:cs typeface="Bauer Bodoni"/>
                <a:sym typeface="Bauer Bodoni"/>
              </a:rPr>
              <a:t>subjektive</a:t>
            </a:r>
            <a:r>
              <a:rPr lang="en-US" sz="2499" u="none" strike="noStrike" dirty="0">
                <a:solidFill>
                  <a:srgbClr val="000000"/>
                </a:solidFill>
                <a:latin typeface="Bauer Bodoni"/>
                <a:ea typeface="Bauer Bodoni"/>
                <a:cs typeface="Bauer Bodoni"/>
                <a:sym typeface="Bauer Bodoni"/>
              </a:rPr>
              <a:t> Ursachenzuschreibung für </a:t>
            </a:r>
            <a:r>
              <a:rPr lang="en-US" sz="2499" u="none" strike="noStrike" dirty="0" err="1">
                <a:solidFill>
                  <a:srgbClr val="000000"/>
                </a:solidFill>
                <a:latin typeface="Bauer Bodoni"/>
                <a:ea typeface="Bauer Bodoni"/>
                <a:cs typeface="Bauer Bodoni"/>
                <a:sym typeface="Bauer Bodoni"/>
              </a:rPr>
              <a:t>Erfolg</a:t>
            </a:r>
            <a:r>
              <a:rPr lang="en-US" sz="2499" u="none" strike="noStrike" dirty="0">
                <a:solidFill>
                  <a:srgbClr val="000000"/>
                </a:solidFill>
                <a:latin typeface="Bauer Bodoni"/>
                <a:ea typeface="Bauer Bodoni"/>
                <a:cs typeface="Bauer Bodoni"/>
                <a:sym typeface="Bauer Bodoni"/>
              </a:rPr>
              <a:t>/</a:t>
            </a:r>
            <a:r>
              <a:rPr lang="en-US" sz="2499" u="none" strike="noStrike" dirty="0" err="1">
                <a:solidFill>
                  <a:srgbClr val="000000"/>
                </a:solidFill>
                <a:latin typeface="Bauer Bodoni"/>
                <a:ea typeface="Bauer Bodoni"/>
                <a:cs typeface="Bauer Bodoni"/>
                <a:sym typeface="Bauer Bodoni"/>
              </a:rPr>
              <a:t>Misserfolg</a:t>
            </a:r>
            <a:r>
              <a:rPr lang="en-US" sz="2499" u="none" strike="noStrike" dirty="0">
                <a:solidFill>
                  <a:srgbClr val="000000"/>
                </a:solidFill>
                <a:latin typeface="Bauer Bodoni"/>
                <a:ea typeface="Bauer Bodoni"/>
                <a:cs typeface="Bauer Bodoni"/>
                <a:sym typeface="Bauer Bodoni"/>
              </a:rPr>
              <a:t> → </a:t>
            </a:r>
            <a:r>
              <a:rPr lang="en-US" sz="2499" u="none" strike="noStrike" dirty="0" err="1">
                <a:solidFill>
                  <a:srgbClr val="000000"/>
                </a:solidFill>
                <a:latin typeface="Bauer Bodoni"/>
                <a:ea typeface="Bauer Bodoni"/>
                <a:cs typeface="Bauer Bodoni"/>
                <a:sym typeface="Bauer Bodoni"/>
              </a:rPr>
              <a:t>beeinflusst</a:t>
            </a:r>
            <a:r>
              <a:rPr lang="en-US" sz="2499" u="none" strike="noStrike" dirty="0">
                <a:solidFill>
                  <a:srgbClr val="000000"/>
                </a:solidFill>
                <a:latin typeface="Bauer Bodoni"/>
                <a:ea typeface="Bauer Bodoni"/>
                <a:cs typeface="Bauer Bodoni"/>
                <a:sym typeface="Bauer Bodoni"/>
              </a:rPr>
              <a:t> Motivation, </a:t>
            </a:r>
            <a:r>
              <a:rPr lang="en-US" sz="2499" u="none" strike="noStrike" dirty="0" err="1">
                <a:solidFill>
                  <a:srgbClr val="000000"/>
                </a:solidFill>
                <a:latin typeface="Bauer Bodoni"/>
                <a:ea typeface="Bauer Bodoni"/>
                <a:cs typeface="Bauer Bodoni"/>
                <a:sym typeface="Bauer Bodoni"/>
              </a:rPr>
              <a:t>Emotionen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Studienverhalten</a:t>
            </a:r>
            <a:endParaRPr lang="en-US" sz="2499" u="none" strike="noStrike" dirty="0">
              <a:solidFill>
                <a:srgbClr val="000000"/>
              </a:solidFill>
              <a:latin typeface="Bauer Bodoni"/>
              <a:ea typeface="Bauer Bodoni"/>
              <a:cs typeface="Bauer Bodoni"/>
              <a:sym typeface="Bauer Bodoni"/>
            </a:endParaRPr>
          </a:p>
        </p:txBody>
      </p:sp>
      <p:sp>
        <p:nvSpPr>
          <p:cNvPr id="29" name="TextBox 29"/>
          <p:cNvSpPr txBox="1"/>
          <p:nvPr/>
        </p:nvSpPr>
        <p:spPr>
          <a:xfrm>
            <a:off x="632298" y="8864841"/>
            <a:ext cx="394630" cy="503263"/>
          </a:xfrm>
          <a:prstGeom prst="rect">
            <a:avLst/>
          </a:prstGeom>
        </p:spPr>
        <p:txBody>
          <a:bodyPr lIns="0" tIns="0" rIns="0" bIns="0" rtlCol="0" anchor="t">
            <a:spAutoFit/>
          </a:bodyPr>
          <a:lstStyle/>
          <a:p>
            <a:pPr algn="l">
              <a:lnSpc>
                <a:spcPts val="3337"/>
              </a:lnSpc>
            </a:pPr>
            <a:r>
              <a:rPr lang="en-US" sz="2384">
                <a:solidFill>
                  <a:srgbClr val="000000"/>
                </a:solidFill>
                <a:latin typeface="Bauer Bodoni"/>
                <a:ea typeface="Bauer Bodoni"/>
                <a:cs typeface="Bauer Bodoni"/>
                <a:sym typeface="Bauer Bodoni"/>
              </a:rPr>
              <a:t>→</a:t>
            </a:r>
            <a:r>
              <a:rPr lang="en-US" sz="2384" b="1">
                <a:solidFill>
                  <a:srgbClr val="000000"/>
                </a:solidFill>
                <a:latin typeface="Bauer Bodoni Bold"/>
                <a:ea typeface="Bauer Bodoni Bold"/>
                <a:cs typeface="Bauer Bodoni Bold"/>
                <a:sym typeface="Bauer Bodoni Bold"/>
              </a:rPr>
              <a:t> </a:t>
            </a:r>
          </a:p>
        </p:txBody>
      </p:sp>
      <p:sp>
        <p:nvSpPr>
          <p:cNvPr id="30" name="TextBox 30"/>
          <p:cNvSpPr txBox="1"/>
          <p:nvPr/>
        </p:nvSpPr>
        <p:spPr>
          <a:xfrm>
            <a:off x="632298" y="9285456"/>
            <a:ext cx="394630" cy="503263"/>
          </a:xfrm>
          <a:prstGeom prst="rect">
            <a:avLst/>
          </a:prstGeom>
        </p:spPr>
        <p:txBody>
          <a:bodyPr lIns="0" tIns="0" rIns="0" bIns="0" rtlCol="0" anchor="t">
            <a:spAutoFit/>
          </a:bodyPr>
          <a:lstStyle/>
          <a:p>
            <a:pPr algn="l">
              <a:lnSpc>
                <a:spcPts val="3337"/>
              </a:lnSpc>
            </a:pPr>
            <a:r>
              <a:rPr lang="en-US" sz="2384">
                <a:solidFill>
                  <a:srgbClr val="000000"/>
                </a:solidFill>
                <a:latin typeface="Bauer Bodoni"/>
                <a:ea typeface="Bauer Bodoni"/>
                <a:cs typeface="Bauer Bodoni"/>
                <a:sym typeface="Bauer Bodoni"/>
              </a:rPr>
              <a:t>→ </a:t>
            </a:r>
          </a:p>
        </p:txBody>
      </p:sp>
      <p:sp>
        <p:nvSpPr>
          <p:cNvPr id="31" name="TextBox 31"/>
          <p:cNvSpPr txBox="1"/>
          <p:nvPr/>
        </p:nvSpPr>
        <p:spPr>
          <a:xfrm>
            <a:off x="1019165" y="8916962"/>
            <a:ext cx="14562325" cy="853049"/>
          </a:xfrm>
          <a:prstGeom prst="rect">
            <a:avLst/>
          </a:prstGeom>
        </p:spPr>
        <p:txBody>
          <a:bodyPr lIns="0" tIns="0" rIns="0" bIns="0" rtlCol="0" anchor="t">
            <a:spAutoFit/>
          </a:bodyPr>
          <a:lstStyle/>
          <a:p>
            <a:pPr algn="l">
              <a:lnSpc>
                <a:spcPts val="3299"/>
              </a:lnSpc>
            </a:pPr>
            <a:r>
              <a:rPr lang="en-US" sz="2384">
                <a:solidFill>
                  <a:srgbClr val="000000"/>
                </a:solidFill>
                <a:latin typeface="Bauer Bodoni"/>
                <a:ea typeface="Bauer Bodoni"/>
                <a:cs typeface="Bauer Bodoni"/>
                <a:sym typeface="Bauer Bodoni"/>
              </a:rPr>
              <a:t>Frauen schreiben Erfolge seltener ihren Fähigkeiten, Misserfolge aber häufiger ihrer mangelnden Fähigkeit zu. Männer erklären Erfolg häufiger mit Begabung, Misserfolg seltener mit persönlichen Defiziten.</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p:nvPr/>
        </p:nvSpPr>
        <p:spPr>
          <a:xfrm>
            <a:off x="0" y="0"/>
            <a:ext cx="19876579" cy="11432988"/>
          </a:xfrm>
          <a:custGeom>
            <a:avLst/>
            <a:gdLst/>
            <a:ahLst/>
            <a:cxnLst/>
            <a:rect l="l" t="t" r="r" b="b"/>
            <a:pathLst>
              <a:path w="19788759" h="11131177">
                <a:moveTo>
                  <a:pt x="0" y="0"/>
                </a:moveTo>
                <a:lnTo>
                  <a:pt x="19788759" y="0"/>
                </a:lnTo>
                <a:lnTo>
                  <a:pt x="19788759" y="11131177"/>
                </a:lnTo>
                <a:lnTo>
                  <a:pt x="0" y="1113117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5" name="Freeform 5"/>
          <p:cNvSpPr/>
          <p:nvPr/>
        </p:nvSpPr>
        <p:spPr>
          <a:xfrm rot="-2192567">
            <a:off x="9879032" y="7107999"/>
            <a:ext cx="1165911" cy="703919"/>
          </a:xfrm>
          <a:custGeom>
            <a:avLst/>
            <a:gdLst/>
            <a:ahLst/>
            <a:cxnLst/>
            <a:rect l="l" t="t" r="r" b="b"/>
            <a:pathLst>
              <a:path w="1165911" h="703919">
                <a:moveTo>
                  <a:pt x="0" y="0"/>
                </a:moveTo>
                <a:lnTo>
                  <a:pt x="1165912" y="0"/>
                </a:lnTo>
                <a:lnTo>
                  <a:pt x="1165912" y="703919"/>
                </a:lnTo>
                <a:lnTo>
                  <a:pt x="0" y="70391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6" name="TextBox 6"/>
          <p:cNvSpPr txBox="1"/>
          <p:nvPr/>
        </p:nvSpPr>
        <p:spPr>
          <a:xfrm>
            <a:off x="1108196" y="2263026"/>
            <a:ext cx="360531" cy="536191"/>
          </a:xfrm>
          <a:prstGeom prst="rect">
            <a:avLst/>
          </a:prstGeom>
        </p:spPr>
        <p:txBody>
          <a:bodyPr lIns="0" tIns="0" rIns="0" bIns="0" rtlCol="0" anchor="t">
            <a:spAutoFit/>
          </a:bodyPr>
          <a:lstStyle/>
          <a:p>
            <a:pPr algn="l">
              <a:lnSpc>
                <a:spcPts val="3219"/>
              </a:lnSpc>
            </a:pPr>
            <a:r>
              <a:rPr lang="en-US" sz="2299" dirty="0">
                <a:solidFill>
                  <a:srgbClr val="000000"/>
                </a:solidFill>
                <a:latin typeface="Canva Sans"/>
                <a:ea typeface="Canva Sans"/>
                <a:cs typeface="Canva Sans"/>
                <a:sym typeface="Canva Sans"/>
              </a:rPr>
              <a:t>🧠 </a:t>
            </a:r>
          </a:p>
        </p:txBody>
      </p:sp>
      <p:sp>
        <p:nvSpPr>
          <p:cNvPr id="7" name="TextBox 7"/>
          <p:cNvSpPr txBox="1"/>
          <p:nvPr/>
        </p:nvSpPr>
        <p:spPr>
          <a:xfrm>
            <a:off x="1108196" y="3354562"/>
            <a:ext cx="360531" cy="490414"/>
          </a:xfrm>
          <a:prstGeom prst="rect">
            <a:avLst/>
          </a:prstGeom>
        </p:spPr>
        <p:txBody>
          <a:bodyPr lIns="0" tIns="0" rIns="0" bIns="0" rtlCol="0" anchor="t">
            <a:spAutoFit/>
          </a:bodyPr>
          <a:lstStyle/>
          <a:p>
            <a:pPr algn="l">
              <a:lnSpc>
                <a:spcPts val="3219"/>
              </a:lnSpc>
            </a:pPr>
            <a:r>
              <a:rPr lang="en-US" sz="2299">
                <a:solidFill>
                  <a:srgbClr val="000000"/>
                </a:solidFill>
                <a:latin typeface="Canva Sans"/>
                <a:ea typeface="Canva Sans"/>
                <a:cs typeface="Canva Sans"/>
                <a:sym typeface="Canva Sans"/>
              </a:rPr>
              <a:t>💬 </a:t>
            </a:r>
          </a:p>
        </p:txBody>
      </p:sp>
      <p:sp>
        <p:nvSpPr>
          <p:cNvPr id="8" name="TextBox 8"/>
          <p:cNvSpPr txBox="1"/>
          <p:nvPr/>
        </p:nvSpPr>
        <p:spPr>
          <a:xfrm>
            <a:off x="1108196" y="4468130"/>
            <a:ext cx="360531" cy="488699"/>
          </a:xfrm>
          <a:prstGeom prst="rect">
            <a:avLst/>
          </a:prstGeom>
        </p:spPr>
        <p:txBody>
          <a:bodyPr lIns="0" tIns="0" rIns="0" bIns="0" rtlCol="0" anchor="t">
            <a:spAutoFit/>
          </a:bodyPr>
          <a:lstStyle/>
          <a:p>
            <a:pPr algn="l">
              <a:lnSpc>
                <a:spcPts val="3219"/>
              </a:lnSpc>
            </a:pPr>
            <a:r>
              <a:rPr lang="en-US" sz="2299">
                <a:solidFill>
                  <a:srgbClr val="000000"/>
                </a:solidFill>
                <a:latin typeface="Canva Sans"/>
                <a:ea typeface="Canva Sans"/>
                <a:cs typeface="Canva Sans"/>
                <a:sym typeface="Canva Sans"/>
              </a:rPr>
              <a:t>🎯 </a:t>
            </a:r>
          </a:p>
        </p:txBody>
      </p:sp>
      <p:sp>
        <p:nvSpPr>
          <p:cNvPr id="9" name="TextBox 9"/>
          <p:cNvSpPr txBox="1"/>
          <p:nvPr/>
        </p:nvSpPr>
        <p:spPr>
          <a:xfrm>
            <a:off x="1108196" y="5583412"/>
            <a:ext cx="360531" cy="490414"/>
          </a:xfrm>
          <a:prstGeom prst="rect">
            <a:avLst/>
          </a:prstGeom>
        </p:spPr>
        <p:txBody>
          <a:bodyPr lIns="0" tIns="0" rIns="0" bIns="0" rtlCol="0" anchor="t">
            <a:spAutoFit/>
          </a:bodyPr>
          <a:lstStyle/>
          <a:p>
            <a:pPr algn="l">
              <a:lnSpc>
                <a:spcPts val="3219"/>
              </a:lnSpc>
            </a:pPr>
            <a:r>
              <a:rPr lang="en-US" sz="2299">
                <a:solidFill>
                  <a:srgbClr val="000000"/>
                </a:solidFill>
                <a:latin typeface="Canva Sans"/>
                <a:ea typeface="Canva Sans"/>
                <a:cs typeface="Canva Sans"/>
                <a:sym typeface="Canva Sans"/>
              </a:rPr>
              <a:t>🔍 </a:t>
            </a:r>
          </a:p>
        </p:txBody>
      </p:sp>
      <p:sp>
        <p:nvSpPr>
          <p:cNvPr id="10" name="TextBox 10"/>
          <p:cNvSpPr txBox="1"/>
          <p:nvPr/>
        </p:nvSpPr>
        <p:spPr>
          <a:xfrm>
            <a:off x="1451429" y="2231498"/>
            <a:ext cx="1576030"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Mindsets</a:t>
            </a:r>
          </a:p>
        </p:txBody>
      </p:sp>
      <p:sp>
        <p:nvSpPr>
          <p:cNvPr id="11" name="TextBox 11"/>
          <p:cNvSpPr txBox="1"/>
          <p:nvPr/>
        </p:nvSpPr>
        <p:spPr>
          <a:xfrm>
            <a:off x="2920156" y="2231978"/>
            <a:ext cx="9305388"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beeinflussen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mit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Lernanforderungen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umgehen</a:t>
            </a:r>
            <a:endParaRPr lang="en-US" sz="2499" u="none" strike="noStrike" dirty="0">
              <a:solidFill>
                <a:srgbClr val="000000"/>
              </a:solidFill>
              <a:latin typeface="Bauer Bodoni"/>
              <a:ea typeface="Bauer Bodoni"/>
              <a:cs typeface="Bauer Bodoni"/>
              <a:sym typeface="Bauer Bodoni"/>
            </a:endParaRPr>
          </a:p>
        </p:txBody>
      </p:sp>
      <p:sp>
        <p:nvSpPr>
          <p:cNvPr id="12" name="TextBox 12"/>
          <p:cNvSpPr txBox="1"/>
          <p:nvPr/>
        </p:nvSpPr>
        <p:spPr>
          <a:xfrm>
            <a:off x="1451429" y="3345923"/>
            <a:ext cx="2116782" cy="46990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Überzeugungen</a:t>
            </a:r>
            <a:endParaRPr lang="en-US" sz="2499" u="none" strike="noStrike" dirty="0">
              <a:solidFill>
                <a:srgbClr val="000000"/>
              </a:solidFill>
              <a:latin typeface="Bauer Bodoni"/>
              <a:ea typeface="Bauer Bodoni"/>
              <a:cs typeface="Bauer Bodoni"/>
              <a:sym typeface="Bauer Bodoni"/>
            </a:endParaRPr>
          </a:p>
        </p:txBody>
      </p:sp>
      <p:sp>
        <p:nvSpPr>
          <p:cNvPr id="13" name="TextBox 13"/>
          <p:cNvSpPr txBox="1"/>
          <p:nvPr/>
        </p:nvSpPr>
        <p:spPr>
          <a:xfrm>
            <a:off x="3911444" y="3346883"/>
            <a:ext cx="10317670"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bestimmen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ob</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Rückschläge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als</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Scheitern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oder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Entwicklung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sehen</a:t>
            </a:r>
            <a:endParaRPr lang="en-US" sz="2499" u="none" strike="noStrike" dirty="0">
              <a:solidFill>
                <a:srgbClr val="000000"/>
              </a:solidFill>
              <a:latin typeface="Bauer Bodoni"/>
              <a:ea typeface="Bauer Bodoni"/>
              <a:cs typeface="Bauer Bodoni"/>
              <a:sym typeface="Bauer Bodoni"/>
            </a:endParaRPr>
          </a:p>
        </p:txBody>
      </p:sp>
      <p:sp>
        <p:nvSpPr>
          <p:cNvPr id="14" name="TextBox 14"/>
          <p:cNvSpPr txBox="1"/>
          <p:nvPr/>
        </p:nvSpPr>
        <p:spPr>
          <a:xfrm>
            <a:off x="1451429" y="4460347"/>
            <a:ext cx="4034971"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Emotionen</a:t>
            </a:r>
            <a:r>
              <a:rPr lang="en-US" sz="2499" u="none" strike="noStrike" dirty="0">
                <a:solidFill>
                  <a:srgbClr val="000000"/>
                </a:solidFill>
                <a:latin typeface="Bauer Bodoni"/>
                <a:ea typeface="Bauer Bodoni"/>
                <a:cs typeface="Bauer Bodoni"/>
                <a:sym typeface="Bauer Bodoni"/>
              </a:rPr>
              <a:t> &amp; </a:t>
            </a:r>
            <a:r>
              <a:rPr lang="en-US" sz="2499" u="none" strike="noStrike" dirty="0" err="1">
                <a:solidFill>
                  <a:srgbClr val="000000"/>
                </a:solidFill>
                <a:latin typeface="Bauer Bodoni"/>
                <a:ea typeface="Bauer Bodoni"/>
                <a:cs typeface="Bauer Bodoni"/>
                <a:sym typeface="Bauer Bodoni"/>
              </a:rPr>
              <a:t>Verhalten</a:t>
            </a:r>
            <a:endParaRPr lang="en-US" sz="2499" u="none" strike="noStrike" dirty="0">
              <a:solidFill>
                <a:srgbClr val="000000"/>
              </a:solidFill>
              <a:latin typeface="Bauer Bodoni"/>
              <a:ea typeface="Bauer Bodoni"/>
              <a:cs typeface="Bauer Bodoni"/>
              <a:sym typeface="Bauer Bodoni"/>
            </a:endParaRPr>
          </a:p>
        </p:txBody>
      </p:sp>
      <p:sp>
        <p:nvSpPr>
          <p:cNvPr id="15" name="TextBox 15"/>
          <p:cNvSpPr txBox="1"/>
          <p:nvPr/>
        </p:nvSpPr>
        <p:spPr>
          <a:xfrm>
            <a:off x="4971088" y="4487355"/>
            <a:ext cx="7636054"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wirken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sich</a:t>
            </a:r>
            <a:r>
              <a:rPr lang="en-US" sz="2499" u="none" strike="noStrike" dirty="0">
                <a:solidFill>
                  <a:srgbClr val="000000"/>
                </a:solidFill>
                <a:latin typeface="Bauer Bodoni"/>
                <a:ea typeface="Bauer Bodoni"/>
                <a:cs typeface="Bauer Bodoni"/>
                <a:sym typeface="Bauer Bodoni"/>
              </a:rPr>
              <a:t> auf </a:t>
            </a:r>
            <a:r>
              <a:rPr lang="en-US" sz="2499" u="none" strike="noStrike" dirty="0" err="1">
                <a:solidFill>
                  <a:srgbClr val="000000"/>
                </a:solidFill>
                <a:latin typeface="Bauer Bodoni"/>
                <a:ea typeface="Bauer Bodoni"/>
                <a:cs typeface="Bauer Bodoni"/>
                <a:sym typeface="Bauer Bodoni"/>
              </a:rPr>
              <a:t>Leistung</a:t>
            </a:r>
            <a:r>
              <a:rPr lang="en-US" sz="2499" u="none" strike="noStrike" dirty="0">
                <a:solidFill>
                  <a:srgbClr val="000000"/>
                </a:solidFill>
                <a:latin typeface="Bauer Bodoni"/>
                <a:ea typeface="Bauer Bodoni"/>
                <a:cs typeface="Bauer Bodoni"/>
                <a:sym typeface="Bauer Bodoni"/>
              </a:rPr>
              <a:t> &amp; </a:t>
            </a:r>
            <a:r>
              <a:rPr lang="en-US" sz="2499" u="none" strike="noStrike" dirty="0" err="1">
                <a:solidFill>
                  <a:srgbClr val="000000"/>
                </a:solidFill>
                <a:latin typeface="Bauer Bodoni"/>
                <a:ea typeface="Bauer Bodoni"/>
                <a:cs typeface="Bauer Bodoni"/>
                <a:sym typeface="Bauer Bodoni"/>
              </a:rPr>
              <a:t>Studienverlauf</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aus</a:t>
            </a:r>
            <a:endParaRPr lang="en-US" sz="2499" u="none" strike="noStrike" dirty="0">
              <a:solidFill>
                <a:srgbClr val="000000"/>
              </a:solidFill>
              <a:latin typeface="Bauer Bodoni"/>
              <a:ea typeface="Bauer Bodoni"/>
              <a:cs typeface="Bauer Bodoni"/>
              <a:sym typeface="Bauer Bodoni"/>
            </a:endParaRPr>
          </a:p>
        </p:txBody>
      </p:sp>
      <p:sp>
        <p:nvSpPr>
          <p:cNvPr id="16" name="TextBox 16"/>
          <p:cNvSpPr txBox="1"/>
          <p:nvPr/>
        </p:nvSpPr>
        <p:spPr>
          <a:xfrm>
            <a:off x="1451429" y="5574773"/>
            <a:ext cx="2116782"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Attributionen</a:t>
            </a:r>
            <a:endParaRPr lang="en-US" sz="2499" u="none" strike="noStrike" dirty="0">
              <a:solidFill>
                <a:srgbClr val="000000"/>
              </a:solidFill>
              <a:latin typeface="Bauer Bodoni"/>
              <a:ea typeface="Bauer Bodoni"/>
              <a:cs typeface="Bauer Bodoni"/>
              <a:sym typeface="Bauer Bodoni"/>
            </a:endParaRPr>
          </a:p>
        </p:txBody>
      </p:sp>
      <p:sp>
        <p:nvSpPr>
          <p:cNvPr id="17" name="TextBox 17"/>
          <p:cNvSpPr txBox="1"/>
          <p:nvPr/>
        </p:nvSpPr>
        <p:spPr>
          <a:xfrm>
            <a:off x="3468914" y="5572666"/>
            <a:ext cx="10307103"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erklären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Erfolge</a:t>
            </a:r>
            <a:r>
              <a:rPr lang="en-US" sz="2499" u="none" strike="noStrike" dirty="0">
                <a:solidFill>
                  <a:srgbClr val="000000"/>
                </a:solidFill>
                <a:latin typeface="Bauer Bodoni"/>
                <a:ea typeface="Bauer Bodoni"/>
                <a:cs typeface="Bauer Bodoni"/>
                <a:sym typeface="Bauer Bodoni"/>
              </a:rPr>
              <a:t> &amp; </a:t>
            </a:r>
            <a:r>
              <a:rPr lang="en-US" sz="2499" u="none" strike="noStrike" dirty="0" err="1">
                <a:solidFill>
                  <a:srgbClr val="000000"/>
                </a:solidFill>
                <a:latin typeface="Bauer Bodoni"/>
                <a:ea typeface="Bauer Bodoni"/>
                <a:cs typeface="Bauer Bodoni"/>
                <a:sym typeface="Bauer Bodoni"/>
              </a:rPr>
              <a:t>Misserfolge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ursächlich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deuten</a:t>
            </a:r>
            <a:endParaRPr lang="en-US" sz="2499" u="none" strike="noStrike" dirty="0">
              <a:solidFill>
                <a:srgbClr val="000000"/>
              </a:solidFill>
              <a:latin typeface="Bauer Bodoni"/>
              <a:ea typeface="Bauer Bodoni"/>
              <a:cs typeface="Bauer Bodoni"/>
              <a:sym typeface="Bauer Bodoni"/>
            </a:endParaRPr>
          </a:p>
        </p:txBody>
      </p:sp>
      <p:sp>
        <p:nvSpPr>
          <p:cNvPr id="18" name="TextBox 18"/>
          <p:cNvSpPr txBox="1"/>
          <p:nvPr/>
        </p:nvSpPr>
        <p:spPr>
          <a:xfrm>
            <a:off x="9918086" y="8181607"/>
            <a:ext cx="1816713" cy="383888"/>
          </a:xfrm>
          <a:prstGeom prst="rect">
            <a:avLst/>
          </a:prstGeom>
        </p:spPr>
        <p:txBody>
          <a:bodyPr wrap="square" lIns="0" tIns="0" rIns="0" bIns="0" rtlCol="0" anchor="t">
            <a:spAutoFit/>
          </a:bodyPr>
          <a:lstStyle/>
          <a:p>
            <a:pPr algn="l">
              <a:lnSpc>
                <a:spcPts val="3219"/>
              </a:lnSpc>
            </a:pPr>
            <a:r>
              <a:rPr lang="en-US" sz="2299" b="1" dirty="0" err="1">
                <a:solidFill>
                  <a:srgbClr val="000000"/>
                </a:solidFill>
                <a:latin typeface="Canva Sans Bold"/>
                <a:ea typeface="Canva Sans Bold"/>
                <a:cs typeface="Canva Sans Bold"/>
                <a:sym typeface="Canva Sans Bold"/>
              </a:rPr>
              <a:t>Verhalten</a:t>
            </a:r>
            <a:endParaRPr lang="en-US" sz="2299" b="1" dirty="0">
              <a:solidFill>
                <a:srgbClr val="000000"/>
              </a:solidFill>
              <a:latin typeface="Canva Sans Bold"/>
              <a:ea typeface="Canva Sans Bold"/>
              <a:cs typeface="Canva Sans Bold"/>
              <a:sym typeface="Canva Sans Bold"/>
            </a:endParaRPr>
          </a:p>
        </p:txBody>
      </p:sp>
      <p:sp>
        <p:nvSpPr>
          <p:cNvPr id="19" name="TextBox 19"/>
          <p:cNvSpPr txBox="1"/>
          <p:nvPr/>
        </p:nvSpPr>
        <p:spPr>
          <a:xfrm>
            <a:off x="11244682" y="6552438"/>
            <a:ext cx="1453191" cy="409880"/>
          </a:xfrm>
          <a:prstGeom prst="rect">
            <a:avLst/>
          </a:prstGeom>
        </p:spPr>
        <p:txBody>
          <a:bodyPr lIns="0" tIns="0" rIns="0" bIns="0" rtlCol="0" anchor="t">
            <a:spAutoFit/>
          </a:bodyPr>
          <a:lstStyle/>
          <a:p>
            <a:pPr algn="l">
              <a:lnSpc>
                <a:spcPts val="3219"/>
              </a:lnSpc>
            </a:pPr>
            <a:r>
              <a:rPr lang="en-US" sz="2299" b="1">
                <a:solidFill>
                  <a:srgbClr val="000000"/>
                </a:solidFill>
                <a:latin typeface="Canva Sans Bold"/>
                <a:ea typeface="Canva Sans Bold"/>
                <a:cs typeface="Canva Sans Bold"/>
                <a:sym typeface="Canva Sans Bold"/>
              </a:rPr>
              <a:t>Gedanken </a:t>
            </a:r>
          </a:p>
        </p:txBody>
      </p:sp>
      <p:sp>
        <p:nvSpPr>
          <p:cNvPr id="20" name="TextBox 20"/>
          <p:cNvSpPr txBox="1"/>
          <p:nvPr/>
        </p:nvSpPr>
        <p:spPr>
          <a:xfrm>
            <a:off x="12697873" y="8181606"/>
            <a:ext cx="1453191" cy="383888"/>
          </a:xfrm>
          <a:prstGeom prst="rect">
            <a:avLst/>
          </a:prstGeom>
        </p:spPr>
        <p:txBody>
          <a:bodyPr wrap="square" lIns="0" tIns="0" rIns="0" bIns="0" rtlCol="0" anchor="t">
            <a:spAutoFit/>
          </a:bodyPr>
          <a:lstStyle/>
          <a:p>
            <a:pPr algn="l">
              <a:lnSpc>
                <a:spcPts val="3219"/>
              </a:lnSpc>
            </a:pPr>
            <a:r>
              <a:rPr lang="en-US" sz="2299" b="1" dirty="0" err="1">
                <a:solidFill>
                  <a:srgbClr val="000000"/>
                </a:solidFill>
                <a:latin typeface="Canva Sans Bold"/>
                <a:ea typeface="Canva Sans Bold"/>
                <a:cs typeface="Canva Sans Bold"/>
                <a:sym typeface="Canva Sans Bold"/>
              </a:rPr>
              <a:t>Gefühle</a:t>
            </a:r>
            <a:endParaRPr lang="en-US" sz="2299" b="1" dirty="0">
              <a:solidFill>
                <a:srgbClr val="000000"/>
              </a:solidFill>
              <a:latin typeface="Canva Sans Bold"/>
              <a:ea typeface="Canva Sans Bold"/>
              <a:cs typeface="Canva Sans Bold"/>
              <a:sym typeface="Canva Sans Bold"/>
            </a:endParaRPr>
          </a:p>
        </p:txBody>
      </p:sp>
      <p:sp>
        <p:nvSpPr>
          <p:cNvPr id="21" name="TextBox 21"/>
          <p:cNvSpPr txBox="1"/>
          <p:nvPr/>
        </p:nvSpPr>
        <p:spPr>
          <a:xfrm>
            <a:off x="1108491" y="817435"/>
            <a:ext cx="3862597" cy="1194330"/>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Kurzer Recap </a:t>
            </a:r>
          </a:p>
        </p:txBody>
      </p:sp>
      <p:sp>
        <p:nvSpPr>
          <p:cNvPr id="22" name="Freeform 22"/>
          <p:cNvSpPr/>
          <p:nvPr/>
        </p:nvSpPr>
        <p:spPr>
          <a:xfrm rot="4497540">
            <a:off x="12713135" y="7083552"/>
            <a:ext cx="1165911" cy="703919"/>
          </a:xfrm>
          <a:custGeom>
            <a:avLst/>
            <a:gdLst/>
            <a:ahLst/>
            <a:cxnLst/>
            <a:rect l="l" t="t" r="r" b="b"/>
            <a:pathLst>
              <a:path w="1165911" h="703919">
                <a:moveTo>
                  <a:pt x="0" y="0"/>
                </a:moveTo>
                <a:lnTo>
                  <a:pt x="1165912" y="0"/>
                </a:lnTo>
                <a:lnTo>
                  <a:pt x="1165912" y="703919"/>
                </a:lnTo>
                <a:lnTo>
                  <a:pt x="0" y="70391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23" name="Freeform 23"/>
          <p:cNvSpPr/>
          <p:nvPr/>
        </p:nvSpPr>
        <p:spPr>
          <a:xfrm rot="-10335821">
            <a:off x="11314920" y="8666757"/>
            <a:ext cx="1165911" cy="703919"/>
          </a:xfrm>
          <a:custGeom>
            <a:avLst/>
            <a:gdLst/>
            <a:ahLst/>
            <a:cxnLst/>
            <a:rect l="l" t="t" r="r" b="b"/>
            <a:pathLst>
              <a:path w="1165911" h="703919">
                <a:moveTo>
                  <a:pt x="0" y="0"/>
                </a:moveTo>
                <a:lnTo>
                  <a:pt x="1165911" y="0"/>
                </a:lnTo>
                <a:lnTo>
                  <a:pt x="1165911" y="703919"/>
                </a:lnTo>
                <a:lnTo>
                  <a:pt x="0" y="70391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pPr>
              <a:lnSpc>
                <a:spcPts val="3499"/>
              </a:lnSpc>
              <a:spcBef>
                <a:spcPct val="0"/>
              </a:spcBef>
            </a:pPr>
            <a:endParaRPr lang="en-US" dirty="0">
              <a:solidFill>
                <a:srgbClr val="000000"/>
              </a:solidFill>
              <a:latin typeface="Bauer Bodoni"/>
              <a:sym typeface="Bauer Bodoni"/>
            </a:endParaRPr>
          </a:p>
        </p:txBody>
      </p:sp>
      <p:sp>
        <p:nvSpPr>
          <p:cNvPr id="4" name="Freeform 4"/>
          <p:cNvSpPr/>
          <p:nvPr/>
        </p:nvSpPr>
        <p:spPr>
          <a:xfrm>
            <a:off x="10410476" y="3963500"/>
            <a:ext cx="5355904" cy="4546487"/>
          </a:xfrm>
          <a:custGeom>
            <a:avLst/>
            <a:gdLst/>
            <a:ahLst/>
            <a:cxnLst/>
            <a:rect l="l" t="t" r="r" b="b"/>
            <a:pathLst>
              <a:path w="6139195" h="5072510">
                <a:moveTo>
                  <a:pt x="0" y="0"/>
                </a:moveTo>
                <a:lnTo>
                  <a:pt x="6139196" y="0"/>
                </a:lnTo>
                <a:lnTo>
                  <a:pt x="6139196" y="5072510"/>
                </a:lnTo>
                <a:lnTo>
                  <a:pt x="0" y="5072510"/>
                </a:lnTo>
                <a:lnTo>
                  <a:pt x="0" y="0"/>
                </a:lnTo>
                <a:close/>
              </a:path>
            </a:pathLst>
          </a:custGeom>
          <a:blipFill>
            <a:blip r:embed="rId4"/>
            <a:stretch>
              <a:fillRect/>
            </a:stretch>
          </a:blipFill>
        </p:spPr>
        <p:txBody>
          <a:bodyPr/>
          <a:lstStyle/>
          <a:p>
            <a:endParaRPr lang="de-DE"/>
          </a:p>
        </p:txBody>
      </p:sp>
      <p:sp>
        <p:nvSpPr>
          <p:cNvPr id="5" name="TextBox 5"/>
          <p:cNvSpPr txBox="1"/>
          <p:nvPr/>
        </p:nvSpPr>
        <p:spPr>
          <a:xfrm>
            <a:off x="6297759" y="880179"/>
            <a:ext cx="11590191" cy="2616101"/>
          </a:xfrm>
          <a:prstGeom prst="rect">
            <a:avLst/>
          </a:prstGeom>
        </p:spPr>
        <p:txBody>
          <a:bodyPr lIns="0" tIns="0" rIns="0" bIns="0" rtlCol="0" anchor="t">
            <a:spAutoFit/>
          </a:bodyPr>
          <a:lstStyle/>
          <a:p>
            <a:pPr algn="l">
              <a:lnSpc>
                <a:spcPts val="10200"/>
              </a:lnSpc>
            </a:pPr>
            <a:r>
              <a:rPr lang="en-US" sz="6000" dirty="0" err="1">
                <a:solidFill>
                  <a:srgbClr val="000000"/>
                </a:solidFill>
                <a:latin typeface="Lumios Marker"/>
                <a:ea typeface="Lumios Marker"/>
                <a:cs typeface="Lumios Marker"/>
                <a:sym typeface="Lumios Marker"/>
              </a:rPr>
              <a:t>Übung</a:t>
            </a:r>
            <a:r>
              <a:rPr lang="en-US" sz="6000" dirty="0">
                <a:solidFill>
                  <a:srgbClr val="000000"/>
                </a:solidFill>
                <a:latin typeface="Lumios Marker"/>
                <a:ea typeface="Lumios Marker"/>
                <a:cs typeface="Lumios Marker"/>
                <a:sym typeface="Lumios Marker"/>
              </a:rPr>
              <a:t> 2: </a:t>
            </a:r>
            <a:r>
              <a:rPr lang="en-US" sz="6000" dirty="0" err="1">
                <a:solidFill>
                  <a:srgbClr val="000000"/>
                </a:solidFill>
                <a:latin typeface="Lumios Marker"/>
                <a:ea typeface="Lumios Marker"/>
                <a:cs typeface="Lumios Marker"/>
                <a:sym typeface="Lumios Marker"/>
              </a:rPr>
              <a:t>Fachabitur</a:t>
            </a:r>
            <a:r>
              <a:rPr lang="en-US" sz="6000" dirty="0">
                <a:solidFill>
                  <a:srgbClr val="000000"/>
                </a:solidFill>
                <a:latin typeface="Lumios Marker"/>
                <a:ea typeface="Lumios Marker"/>
                <a:cs typeface="Lumios Marker"/>
                <a:sym typeface="Lumios Marker"/>
              </a:rPr>
              <a:t> 2027?!</a:t>
            </a:r>
          </a:p>
          <a:p>
            <a:pPr algn="l">
              <a:lnSpc>
                <a:spcPts val="10200"/>
              </a:lnSpc>
            </a:pPr>
            <a:endParaRPr lang="en-US" sz="6000" dirty="0">
              <a:solidFill>
                <a:srgbClr val="000000"/>
              </a:solidFill>
              <a:latin typeface="Lumios Marker"/>
              <a:ea typeface="Lumios Marker"/>
              <a:cs typeface="Lumios Marker"/>
              <a:sym typeface="Lumios Marker"/>
            </a:endParaRPr>
          </a:p>
        </p:txBody>
      </p:sp>
      <p:sp>
        <p:nvSpPr>
          <p:cNvPr id="7" name="Textfeld 6">
            <a:extLst>
              <a:ext uri="{FF2B5EF4-FFF2-40B4-BE49-F238E27FC236}">
                <a16:creationId xmlns:a16="http://schemas.microsoft.com/office/drawing/2014/main" id="{97BAC120-4456-91C3-1D7F-DC9D5E3704DB}"/>
              </a:ext>
            </a:extLst>
          </p:cNvPr>
          <p:cNvSpPr txBox="1"/>
          <p:nvPr/>
        </p:nvSpPr>
        <p:spPr>
          <a:xfrm>
            <a:off x="5014738" y="2957553"/>
            <a:ext cx="9144000" cy="567463"/>
          </a:xfrm>
          <a:prstGeom prst="rect">
            <a:avLst/>
          </a:prstGeom>
          <a:noFill/>
        </p:spPr>
        <p:txBody>
          <a:bodyPr wrap="square">
            <a:spAutoFit/>
          </a:bodyPr>
          <a:lstStyle/>
          <a:p>
            <a:pPr marL="0" lvl="0" indent="0" algn="l">
              <a:lnSpc>
                <a:spcPts val="3499"/>
              </a:lnSpc>
              <a:spcBef>
                <a:spcPct val="0"/>
              </a:spcBef>
            </a:pPr>
            <a:r>
              <a:rPr lang="en-US" sz="3600" u="none" strike="noStrike" dirty="0" err="1">
                <a:solidFill>
                  <a:srgbClr val="000000"/>
                </a:solidFill>
                <a:latin typeface="Bauer Bodoni"/>
                <a:ea typeface="Bauer Bodoni"/>
                <a:cs typeface="Bauer Bodoni"/>
                <a:sym typeface="Bauer Bodoni"/>
              </a:rPr>
              <a:t>Wofür</a:t>
            </a:r>
            <a:r>
              <a:rPr lang="en-US" sz="3600" u="none" strike="noStrike" dirty="0">
                <a:solidFill>
                  <a:srgbClr val="000000"/>
                </a:solidFill>
                <a:latin typeface="Bauer Bodoni"/>
                <a:ea typeface="Bauer Bodoni"/>
                <a:cs typeface="Bauer Bodoni"/>
                <a:sym typeface="Bauer Bodoni"/>
              </a:rPr>
              <a:t> mache ich den </a:t>
            </a:r>
            <a:r>
              <a:rPr lang="en-US" sz="3600" u="none" strike="noStrike" dirty="0" err="1">
                <a:solidFill>
                  <a:srgbClr val="000000"/>
                </a:solidFill>
                <a:latin typeface="Bauer Bodoni"/>
                <a:ea typeface="Bauer Bodoni"/>
                <a:cs typeface="Bauer Bodoni"/>
                <a:sym typeface="Bauer Bodoni"/>
              </a:rPr>
              <a:t>ganzen</a:t>
            </a:r>
            <a:r>
              <a:rPr lang="en-US" sz="3600" u="none" strike="noStrike" dirty="0">
                <a:solidFill>
                  <a:srgbClr val="000000"/>
                </a:solidFill>
                <a:latin typeface="Bauer Bodoni"/>
                <a:ea typeface="Bauer Bodoni"/>
                <a:cs typeface="Bauer Bodoni"/>
                <a:sym typeface="Bauer Bodoni"/>
              </a:rPr>
              <a:t> 💩?</a:t>
            </a:r>
          </a:p>
        </p:txBody>
      </p:sp>
      <p:sp>
        <p:nvSpPr>
          <p:cNvPr id="8" name="Textfeld 7">
            <a:extLst>
              <a:ext uri="{FF2B5EF4-FFF2-40B4-BE49-F238E27FC236}">
                <a16:creationId xmlns:a16="http://schemas.microsoft.com/office/drawing/2014/main" id="{215C355A-D5AE-8C87-EB6D-7464290E54DA}"/>
              </a:ext>
            </a:extLst>
          </p:cNvPr>
          <p:cNvSpPr txBox="1"/>
          <p:nvPr/>
        </p:nvSpPr>
        <p:spPr>
          <a:xfrm>
            <a:off x="823738" y="4517477"/>
            <a:ext cx="8763000" cy="1031693"/>
          </a:xfrm>
          <a:prstGeom prst="rect">
            <a:avLst/>
          </a:prstGeom>
          <a:noFill/>
        </p:spPr>
        <p:txBody>
          <a:bodyPr wrap="square">
            <a:spAutoFit/>
          </a:bodyPr>
          <a:lstStyle/>
          <a:p>
            <a:pPr>
              <a:lnSpc>
                <a:spcPts val="3499"/>
              </a:lnSpc>
              <a:spcBef>
                <a:spcPct val="0"/>
              </a:spcBef>
            </a:pPr>
            <a:r>
              <a:rPr lang="en-US" sz="3600" dirty="0">
                <a:solidFill>
                  <a:srgbClr val="000000"/>
                </a:solidFill>
                <a:latin typeface="Bauer Bodoni"/>
                <a:sym typeface="Bauer Bodoni"/>
              </a:rPr>
              <a:t>Wenn ich </a:t>
            </a:r>
            <a:r>
              <a:rPr lang="en-US" sz="3600" dirty="0" err="1">
                <a:solidFill>
                  <a:srgbClr val="000000"/>
                </a:solidFill>
                <a:latin typeface="Bauer Bodoni"/>
                <a:sym typeface="Bauer Bodoni"/>
              </a:rPr>
              <a:t>kein</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Fachabi</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habe</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lebe</a:t>
            </a:r>
            <a:r>
              <a:rPr lang="en-US" sz="3600" dirty="0">
                <a:solidFill>
                  <a:srgbClr val="000000"/>
                </a:solidFill>
                <a:latin typeface="Bauer Bodoni"/>
                <a:sym typeface="Bauer Bodoni"/>
              </a:rPr>
              <a:t> ich das Leben, das ich gerne leben </a:t>
            </a:r>
            <a:r>
              <a:rPr lang="en-US" sz="3600" dirty="0" err="1">
                <a:solidFill>
                  <a:srgbClr val="000000"/>
                </a:solidFill>
                <a:latin typeface="Bauer Bodoni"/>
                <a:sym typeface="Bauer Bodoni"/>
              </a:rPr>
              <a:t>möchte</a:t>
            </a:r>
            <a:r>
              <a:rPr lang="en-US" sz="3600" dirty="0">
                <a:solidFill>
                  <a:srgbClr val="000000"/>
                </a:solidFill>
                <a:latin typeface="Bauer Bodoni"/>
                <a:sym typeface="Bauer Bodoni"/>
              </a:rPr>
              <a:t>? </a:t>
            </a:r>
          </a:p>
        </p:txBody>
      </p:sp>
      <p:sp>
        <p:nvSpPr>
          <p:cNvPr id="10" name="Textfeld 9">
            <a:extLst>
              <a:ext uri="{FF2B5EF4-FFF2-40B4-BE49-F238E27FC236}">
                <a16:creationId xmlns:a16="http://schemas.microsoft.com/office/drawing/2014/main" id="{0BF1A32D-DF67-F713-C269-A78474C527F4}"/>
              </a:ext>
            </a:extLst>
          </p:cNvPr>
          <p:cNvSpPr txBox="1"/>
          <p:nvPr/>
        </p:nvSpPr>
        <p:spPr>
          <a:xfrm>
            <a:off x="1235607" y="7026189"/>
            <a:ext cx="8763000" cy="1016304"/>
          </a:xfrm>
          <a:prstGeom prst="rect">
            <a:avLst/>
          </a:prstGeom>
          <a:noFill/>
        </p:spPr>
        <p:txBody>
          <a:bodyPr wrap="square">
            <a:spAutoFit/>
          </a:bodyPr>
          <a:lstStyle/>
          <a:p>
            <a:pPr>
              <a:lnSpc>
                <a:spcPts val="3499"/>
              </a:lnSpc>
              <a:spcBef>
                <a:spcPct val="0"/>
              </a:spcBef>
            </a:pPr>
            <a:r>
              <a:rPr lang="en-US" sz="3600" dirty="0">
                <a:solidFill>
                  <a:srgbClr val="000000"/>
                </a:solidFill>
                <a:latin typeface="Bauer Bodoni"/>
                <a:sym typeface="Bauer Bodoni"/>
              </a:rPr>
              <a:t>Zu </a:t>
            </a:r>
            <a:r>
              <a:rPr lang="en-US" sz="3600" dirty="0" err="1">
                <a:solidFill>
                  <a:srgbClr val="000000"/>
                </a:solidFill>
                <a:latin typeface="Bauer Bodoni"/>
                <a:sym typeface="Bauer Bodoni"/>
              </a:rPr>
              <a:t>wem</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gehöre</a:t>
            </a:r>
            <a:r>
              <a:rPr lang="en-US" sz="3600" dirty="0">
                <a:solidFill>
                  <a:srgbClr val="000000"/>
                </a:solidFill>
                <a:latin typeface="Bauer Bodoni"/>
                <a:sym typeface="Bauer Bodoni"/>
              </a:rPr>
              <a:t> ich </a:t>
            </a:r>
            <a:r>
              <a:rPr lang="en-US" sz="3600" dirty="0" err="1">
                <a:solidFill>
                  <a:srgbClr val="000000"/>
                </a:solidFill>
                <a:latin typeface="Bauer Bodoni"/>
                <a:sym typeface="Bauer Bodoni"/>
              </a:rPr>
              <a:t>mehr</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oder</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weniger</a:t>
            </a:r>
            <a:r>
              <a:rPr lang="en-US" sz="3600" dirty="0">
                <a:solidFill>
                  <a:srgbClr val="000000"/>
                </a:solidFill>
                <a:latin typeface="Bauer Bodoni"/>
                <a:sym typeface="Bauer Bodoni"/>
              </a:rPr>
              <a:t>, </a:t>
            </a:r>
            <a:r>
              <a:rPr lang="en-US" sz="3600" dirty="0" err="1">
                <a:solidFill>
                  <a:srgbClr val="000000"/>
                </a:solidFill>
                <a:latin typeface="Bauer Bodoni"/>
                <a:sym typeface="Bauer Bodoni"/>
              </a:rPr>
              <a:t>wenn</a:t>
            </a:r>
            <a:r>
              <a:rPr lang="en-US" sz="3600" dirty="0">
                <a:solidFill>
                  <a:srgbClr val="000000"/>
                </a:solidFill>
                <a:latin typeface="Bauer Bodoni"/>
                <a:sym typeface="Bauer Bodoni"/>
              </a:rPr>
              <a:t> ich </a:t>
            </a:r>
            <a:r>
              <a:rPr lang="en-US" sz="3600" dirty="0" err="1">
                <a:solidFill>
                  <a:srgbClr val="000000"/>
                </a:solidFill>
                <a:latin typeface="Bauer Bodoni"/>
                <a:sym typeface="Bauer Bodoni"/>
              </a:rPr>
              <a:t>erfolgreich</a:t>
            </a:r>
            <a:r>
              <a:rPr lang="en-US" sz="3600" dirty="0">
                <a:solidFill>
                  <a:srgbClr val="000000"/>
                </a:solidFill>
                <a:latin typeface="Bauer Bodoni"/>
                <a:sym typeface="Bauer Bodoni"/>
              </a:rPr>
              <a:t> bin?</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914400" y="4568555"/>
            <a:ext cx="4501151" cy="2177432"/>
          </a:xfrm>
          <a:custGeom>
            <a:avLst/>
            <a:gdLst/>
            <a:ahLst/>
            <a:cxnLst/>
            <a:rect l="l" t="t" r="r" b="b"/>
            <a:pathLst>
              <a:path w="4501151" h="2177432">
                <a:moveTo>
                  <a:pt x="0" y="0"/>
                </a:moveTo>
                <a:lnTo>
                  <a:pt x="4501151" y="0"/>
                </a:lnTo>
                <a:lnTo>
                  <a:pt x="4501151" y="2177431"/>
                </a:lnTo>
                <a:lnTo>
                  <a:pt x="0" y="2177431"/>
                </a:lnTo>
                <a:lnTo>
                  <a:pt x="0" y="0"/>
                </a:lnTo>
                <a:close/>
              </a:path>
            </a:pathLst>
          </a:custGeom>
          <a:blipFill>
            <a:blip r:embed="rId4"/>
            <a:stretch>
              <a:fillRect/>
            </a:stretch>
          </a:blipFill>
          <a:ln cap="sq">
            <a:noFill/>
            <a:prstDash val="solid"/>
            <a:miter/>
          </a:ln>
        </p:spPr>
        <p:txBody>
          <a:bodyPr/>
          <a:lstStyle/>
          <a:p>
            <a:endParaRPr lang="de-DE"/>
          </a:p>
        </p:txBody>
      </p:sp>
      <p:sp>
        <p:nvSpPr>
          <p:cNvPr id="5" name="TextBox 5"/>
          <p:cNvSpPr txBox="1"/>
          <p:nvPr/>
        </p:nvSpPr>
        <p:spPr>
          <a:xfrm>
            <a:off x="5415551" y="4229100"/>
            <a:ext cx="8155057" cy="1194330"/>
          </a:xfrm>
          <a:prstGeom prst="rect">
            <a:avLst/>
          </a:prstGeom>
        </p:spPr>
        <p:txBody>
          <a:bodyPr lIns="0" tIns="0" rIns="0" bIns="0" rtlCol="0" anchor="t">
            <a:spAutoFit/>
          </a:bodyPr>
          <a:lstStyle/>
          <a:p>
            <a:pPr algn="l">
              <a:lnSpc>
                <a:spcPts val="10078"/>
              </a:lnSpc>
            </a:pPr>
            <a:r>
              <a:rPr lang="en-US" sz="7199" dirty="0" err="1">
                <a:solidFill>
                  <a:srgbClr val="000000"/>
                </a:solidFill>
                <a:latin typeface="Lumios Marker"/>
                <a:ea typeface="Lumios Marker"/>
                <a:cs typeface="Lumios Marker"/>
                <a:sym typeface="Lumios Marker"/>
              </a:rPr>
              <a:t>Resilienz</a:t>
            </a:r>
            <a:r>
              <a:rPr lang="en-US" sz="7199" dirty="0">
                <a:solidFill>
                  <a:srgbClr val="000000"/>
                </a:solidFill>
                <a:latin typeface="Lumios Marker"/>
                <a:ea typeface="Lumios Marker"/>
                <a:cs typeface="Lumios Marker"/>
                <a:sym typeface="Lumios Marker"/>
              </a:rPr>
              <a:t> &amp; </a:t>
            </a:r>
            <a:r>
              <a:rPr lang="en-US" sz="7199" dirty="0" err="1">
                <a:solidFill>
                  <a:srgbClr val="000000"/>
                </a:solidFill>
                <a:latin typeface="Lumios Marker"/>
                <a:ea typeface="Lumios Marker"/>
                <a:cs typeface="Lumios Marker"/>
                <a:sym typeface="Lumios Marker"/>
              </a:rPr>
              <a:t>Resilienzfaktoren</a:t>
            </a:r>
            <a:endParaRPr lang="en-US" sz="7199" dirty="0">
              <a:solidFill>
                <a:srgbClr val="000000"/>
              </a:solidFill>
              <a:latin typeface="Lumios Marker"/>
              <a:ea typeface="Lumios Marker"/>
              <a:cs typeface="Lumios Marker"/>
              <a:sym typeface="Lumios Marker"/>
            </a:endParaRP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716004" y="322797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Freeform 5"/>
          <p:cNvSpPr/>
          <p:nvPr/>
        </p:nvSpPr>
        <p:spPr>
          <a:xfrm>
            <a:off x="716004" y="402807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6" name="Freeform 6"/>
          <p:cNvSpPr/>
          <p:nvPr/>
        </p:nvSpPr>
        <p:spPr>
          <a:xfrm>
            <a:off x="4892983" y="6341431"/>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de-DE"/>
          </a:p>
        </p:txBody>
      </p:sp>
      <p:sp>
        <p:nvSpPr>
          <p:cNvPr id="7" name="Freeform 7"/>
          <p:cNvSpPr/>
          <p:nvPr/>
        </p:nvSpPr>
        <p:spPr>
          <a:xfrm>
            <a:off x="4892983" y="6741481"/>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de-DE"/>
          </a:p>
        </p:txBody>
      </p:sp>
      <p:sp>
        <p:nvSpPr>
          <p:cNvPr id="8" name="Freeform 8"/>
          <p:cNvSpPr/>
          <p:nvPr/>
        </p:nvSpPr>
        <p:spPr>
          <a:xfrm>
            <a:off x="4892983" y="7141531"/>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de-DE"/>
          </a:p>
        </p:txBody>
      </p:sp>
      <p:sp>
        <p:nvSpPr>
          <p:cNvPr id="9" name="Freeform 9"/>
          <p:cNvSpPr/>
          <p:nvPr/>
        </p:nvSpPr>
        <p:spPr>
          <a:xfrm>
            <a:off x="4892983" y="7541581"/>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10" name="TextBox 10"/>
          <p:cNvSpPr txBox="1"/>
          <p:nvPr/>
        </p:nvSpPr>
        <p:spPr>
          <a:xfrm>
            <a:off x="4710951" y="562870"/>
            <a:ext cx="8238992" cy="1194330"/>
          </a:xfrm>
          <a:prstGeom prst="rect">
            <a:avLst/>
          </a:prstGeom>
        </p:spPr>
        <p:txBody>
          <a:bodyPr lIns="0" tIns="0" rIns="0" bIns="0" rtlCol="0" anchor="t">
            <a:spAutoFit/>
          </a:bodyPr>
          <a:lstStyle/>
          <a:p>
            <a:pPr algn="l">
              <a:lnSpc>
                <a:spcPts val="10078"/>
              </a:lnSpc>
            </a:pPr>
            <a:r>
              <a:rPr lang="en-US" sz="7199" dirty="0" err="1">
                <a:solidFill>
                  <a:srgbClr val="000000"/>
                </a:solidFill>
                <a:latin typeface="Lumios Marker"/>
                <a:ea typeface="Lumios Marker"/>
                <a:cs typeface="Lumios Marker"/>
                <a:sym typeface="Lumios Marker"/>
              </a:rPr>
              <a:t>Resilienz</a:t>
            </a:r>
            <a:r>
              <a:rPr lang="en-US" sz="7199" dirty="0">
                <a:solidFill>
                  <a:srgbClr val="000000"/>
                </a:solidFill>
                <a:latin typeface="Lumios Marker"/>
                <a:ea typeface="Lumios Marker"/>
                <a:cs typeface="Lumios Marker"/>
                <a:sym typeface="Lumios Marker"/>
              </a:rPr>
              <a:t> &amp; </a:t>
            </a:r>
            <a:r>
              <a:rPr lang="en-US" sz="7199" dirty="0" err="1">
                <a:solidFill>
                  <a:srgbClr val="000000"/>
                </a:solidFill>
                <a:latin typeface="Lumios Marker"/>
                <a:ea typeface="Lumios Marker"/>
                <a:cs typeface="Lumios Marker"/>
                <a:sym typeface="Lumios Marker"/>
              </a:rPr>
              <a:t>Resilienzfaktoren</a:t>
            </a:r>
            <a:endParaRPr lang="en-US" sz="7199" dirty="0">
              <a:solidFill>
                <a:srgbClr val="000000"/>
              </a:solidFill>
              <a:latin typeface="Lumios Marker"/>
              <a:ea typeface="Lumios Marker"/>
              <a:cs typeface="Lumios Marker"/>
              <a:sym typeface="Lumios Marker"/>
            </a:endParaRPr>
          </a:p>
        </p:txBody>
      </p:sp>
      <p:sp>
        <p:nvSpPr>
          <p:cNvPr id="11" name="TextBox 11"/>
          <p:cNvSpPr txBox="1"/>
          <p:nvPr/>
        </p:nvSpPr>
        <p:spPr>
          <a:xfrm>
            <a:off x="4306444" y="1797920"/>
            <a:ext cx="9169384" cy="409880"/>
          </a:xfrm>
          <a:prstGeom prst="rect">
            <a:avLst/>
          </a:prstGeom>
        </p:spPr>
        <p:txBody>
          <a:bodyPr lIns="0" tIns="0" rIns="0" bIns="0" rtlCol="0" anchor="t">
            <a:spAutoFit/>
          </a:bodyPr>
          <a:lstStyle/>
          <a:p>
            <a:pPr algn="l">
              <a:lnSpc>
                <a:spcPts val="3219"/>
              </a:lnSpc>
            </a:pPr>
            <a:r>
              <a:rPr lang="en-US" sz="2299" dirty="0">
                <a:solidFill>
                  <a:srgbClr val="000000"/>
                </a:solidFill>
                <a:latin typeface="Canva Sans"/>
                <a:ea typeface="Canva Sans"/>
                <a:cs typeface="Canva Sans"/>
                <a:sym typeface="Canva Sans"/>
              </a:rPr>
              <a:t>(</a:t>
            </a:r>
            <a:r>
              <a:rPr lang="en-US" sz="2299" dirty="0" err="1">
                <a:solidFill>
                  <a:srgbClr val="000000"/>
                </a:solidFill>
                <a:latin typeface="Canva Sans"/>
                <a:ea typeface="Canva Sans"/>
                <a:cs typeface="Canva Sans"/>
                <a:sym typeface="Canva Sans"/>
              </a:rPr>
              <a:t>Resilienzförderung</a:t>
            </a:r>
            <a:r>
              <a:rPr lang="en-US" sz="2299" dirty="0">
                <a:solidFill>
                  <a:srgbClr val="000000"/>
                </a:solidFill>
                <a:latin typeface="Canva Sans"/>
                <a:ea typeface="Canva Sans"/>
                <a:cs typeface="Canva Sans"/>
                <a:sym typeface="Canva Sans"/>
              </a:rPr>
              <a:t> für </a:t>
            </a:r>
            <a:r>
              <a:rPr lang="en-US" sz="2299" dirty="0" err="1">
                <a:solidFill>
                  <a:srgbClr val="000000"/>
                </a:solidFill>
                <a:latin typeface="Canva Sans"/>
                <a:ea typeface="Canva Sans"/>
                <a:cs typeface="Canva Sans"/>
                <a:sym typeface="Canva Sans"/>
              </a:rPr>
              <a:t>Studierende</a:t>
            </a:r>
            <a:r>
              <a:rPr lang="en-US" sz="2299" dirty="0">
                <a:solidFill>
                  <a:srgbClr val="000000"/>
                </a:solidFill>
                <a:latin typeface="Canva Sans"/>
                <a:ea typeface="Canva Sans"/>
                <a:cs typeface="Canva Sans"/>
                <a:sym typeface="Canva Sans"/>
              </a:rPr>
              <a:t> | LIR Mainz - Leibniz-</a:t>
            </a:r>
            <a:r>
              <a:rPr lang="en-US" sz="2299" dirty="0" err="1">
                <a:solidFill>
                  <a:srgbClr val="000000"/>
                </a:solidFill>
                <a:latin typeface="Canva Sans"/>
                <a:ea typeface="Canva Sans"/>
                <a:cs typeface="Canva Sans"/>
                <a:sym typeface="Canva Sans"/>
              </a:rPr>
              <a:t>Institut</a:t>
            </a:r>
            <a:endParaRPr lang="en-US" sz="2299" dirty="0">
              <a:solidFill>
                <a:srgbClr val="000000"/>
              </a:solidFill>
              <a:latin typeface="Canva Sans"/>
              <a:ea typeface="Canva Sans"/>
              <a:cs typeface="Canva Sans"/>
              <a:sym typeface="Canva Sans"/>
            </a:endParaRPr>
          </a:p>
        </p:txBody>
      </p:sp>
      <p:sp>
        <p:nvSpPr>
          <p:cNvPr id="12" name="TextBox 12"/>
          <p:cNvSpPr txBox="1"/>
          <p:nvPr/>
        </p:nvSpPr>
        <p:spPr>
          <a:xfrm>
            <a:off x="6828906" y="2166623"/>
            <a:ext cx="4219375" cy="409880"/>
          </a:xfrm>
          <a:prstGeom prst="rect">
            <a:avLst/>
          </a:prstGeom>
        </p:spPr>
        <p:txBody>
          <a:bodyPr lIns="0" tIns="0" rIns="0" bIns="0" rtlCol="0" anchor="t">
            <a:spAutoFit/>
          </a:bodyPr>
          <a:lstStyle/>
          <a:p>
            <a:pPr algn="l">
              <a:lnSpc>
                <a:spcPts val="3219"/>
              </a:lnSpc>
            </a:pPr>
            <a:r>
              <a:rPr lang="en-US" sz="2299" dirty="0" err="1">
                <a:solidFill>
                  <a:srgbClr val="000000"/>
                </a:solidFill>
                <a:latin typeface="Canva Sans"/>
                <a:ea typeface="Canva Sans"/>
                <a:cs typeface="Canva Sans"/>
                <a:sym typeface="Canva Sans"/>
              </a:rPr>
              <a:t>FüR</a:t>
            </a:r>
            <a:r>
              <a:rPr lang="en-US" sz="2299" dirty="0">
                <a:solidFill>
                  <a:srgbClr val="000000"/>
                </a:solidFill>
                <a:latin typeface="Canva Sans"/>
                <a:ea typeface="Canva Sans"/>
                <a:cs typeface="Canva Sans"/>
                <a:sym typeface="Canva Sans"/>
              </a:rPr>
              <a:t> </a:t>
            </a:r>
            <a:r>
              <a:rPr lang="en-US" sz="2299" dirty="0" err="1">
                <a:solidFill>
                  <a:srgbClr val="000000"/>
                </a:solidFill>
                <a:latin typeface="Canva Sans"/>
                <a:ea typeface="Canva Sans"/>
                <a:cs typeface="Canva Sans"/>
                <a:sym typeface="Canva Sans"/>
              </a:rPr>
              <a:t>Resilienzforschung</a:t>
            </a:r>
            <a:r>
              <a:rPr lang="en-US" sz="2299" dirty="0">
                <a:solidFill>
                  <a:srgbClr val="000000"/>
                </a:solidFill>
                <a:latin typeface="Canva Sans"/>
                <a:ea typeface="Canva Sans"/>
                <a:cs typeface="Canva Sans"/>
                <a:sym typeface="Canva Sans"/>
              </a:rPr>
              <a:t>, o. D.)</a:t>
            </a:r>
          </a:p>
        </p:txBody>
      </p:sp>
      <p:sp>
        <p:nvSpPr>
          <p:cNvPr id="13" name="TextBox 13"/>
          <p:cNvSpPr txBox="1"/>
          <p:nvPr/>
        </p:nvSpPr>
        <p:spPr>
          <a:xfrm>
            <a:off x="994372" y="2984783"/>
            <a:ext cx="12023179" cy="178435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Resilienz</a:t>
            </a:r>
            <a:r>
              <a:rPr lang="en-US" sz="2499" u="none" strike="noStrike" dirty="0">
                <a:solidFill>
                  <a:srgbClr val="000000"/>
                </a:solidFill>
                <a:latin typeface="Bauer Bodoni"/>
                <a:ea typeface="Bauer Bodoni"/>
                <a:cs typeface="Bauer Bodoni"/>
                <a:sym typeface="Bauer Bodoni"/>
              </a:rPr>
              <a:t> = </a:t>
            </a:r>
            <a:r>
              <a:rPr lang="en-US" sz="2499" u="none" strike="noStrike" dirty="0" err="1">
                <a:solidFill>
                  <a:srgbClr val="000000"/>
                </a:solidFill>
                <a:latin typeface="Bauer Bodoni"/>
                <a:ea typeface="Bauer Bodoni"/>
                <a:cs typeface="Bauer Bodoni"/>
                <a:sym typeface="Bauer Bodoni"/>
              </a:rPr>
              <a:t>Psychische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Widerstandsfähigkeit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gegenüber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Herausforderungen</a:t>
            </a:r>
            <a:r>
              <a:rPr lang="en-US" sz="2499" u="none" strike="noStrike" dirty="0">
                <a:solidFill>
                  <a:srgbClr val="000000"/>
                </a:solidFill>
                <a:latin typeface="Bauer Bodoni"/>
                <a:ea typeface="Bauer Bodoni"/>
                <a:cs typeface="Bauer Bodoni"/>
                <a:sym typeface="Bauer Bodoni"/>
              </a:rPr>
              <a:t>, Stress und </a:t>
            </a:r>
            <a:r>
              <a:rPr lang="en-US" sz="2499" u="none" strike="noStrike" dirty="0" err="1">
                <a:solidFill>
                  <a:srgbClr val="000000"/>
                </a:solidFill>
                <a:latin typeface="Bauer Bodoni"/>
                <a:ea typeface="Bauer Bodoni"/>
                <a:cs typeface="Bauer Bodoni"/>
                <a:sym typeface="Bauer Bodoni"/>
              </a:rPr>
              <a:t>Belastungen</a:t>
            </a:r>
            <a:r>
              <a:rPr lang="en-US" sz="2499" u="none" strike="noStrike" dirty="0">
                <a:solidFill>
                  <a:srgbClr val="000000"/>
                </a:solidFill>
                <a:latin typeface="Bauer Bodoni"/>
                <a:ea typeface="Bauer Bodoni"/>
                <a:cs typeface="Bauer Bodoni"/>
                <a:sym typeface="Bauer Bodoni"/>
              </a:rPr>
              <a:t>.</a:t>
            </a:r>
          </a:p>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Ziel der </a:t>
            </a:r>
            <a:r>
              <a:rPr lang="en-US" sz="2499" u="none" strike="noStrike" dirty="0" err="1">
                <a:solidFill>
                  <a:srgbClr val="000000"/>
                </a:solidFill>
                <a:latin typeface="Bauer Bodoni"/>
                <a:ea typeface="Bauer Bodoni"/>
                <a:cs typeface="Bauer Bodoni"/>
                <a:sym typeface="Bauer Bodoni"/>
              </a:rPr>
              <a:t>Resilienzforschung</a:t>
            </a:r>
            <a:r>
              <a:rPr lang="en-US" sz="2499" u="none" strike="noStrike" dirty="0">
                <a:solidFill>
                  <a:srgbClr val="000000"/>
                </a:solidFill>
                <a:latin typeface="Bauer Bodoni"/>
                <a:ea typeface="Bauer Bodoni"/>
                <a:cs typeface="Bauer Bodoni"/>
                <a:sym typeface="Bauer Bodoni"/>
              </a:rPr>
              <a:t> = </a:t>
            </a:r>
            <a:r>
              <a:rPr lang="en-US" sz="2499" u="none" strike="noStrike" dirty="0" err="1">
                <a:solidFill>
                  <a:srgbClr val="000000"/>
                </a:solidFill>
                <a:latin typeface="Bauer Bodoni"/>
                <a:ea typeface="Bauer Bodoni"/>
                <a:cs typeface="Bauer Bodoni"/>
                <a:sym typeface="Bauer Bodoni"/>
              </a:rPr>
              <a:t>Herauszufinden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welche</a:t>
            </a:r>
            <a:r>
              <a:rPr lang="en-US" sz="2499" u="none" strike="noStrike" dirty="0">
                <a:solidFill>
                  <a:srgbClr val="000000"/>
                </a:solidFill>
                <a:latin typeface="Bauer Bodoni"/>
                <a:ea typeface="Bauer Bodoni"/>
                <a:cs typeface="Bauer Bodoni"/>
                <a:sym typeface="Bauer Bodoni"/>
              </a:rPr>
              <a:t> </a:t>
            </a:r>
            <a:r>
              <a:rPr lang="en-US" sz="2499" b="1" u="none" strike="noStrike" dirty="0">
                <a:solidFill>
                  <a:srgbClr val="000000"/>
                </a:solidFill>
                <a:latin typeface="Bauer Bodoni Bold"/>
                <a:ea typeface="Bauer Bodoni Bold"/>
                <a:cs typeface="Bauer Bodoni Bold"/>
                <a:sym typeface="Bauer Bodoni Bold"/>
              </a:rPr>
              <a:t>Faktoren </a:t>
            </a:r>
            <a:r>
              <a:rPr lang="en-US" sz="2499" b="1" u="none" strike="noStrike" dirty="0" err="1">
                <a:solidFill>
                  <a:srgbClr val="000000"/>
                </a:solidFill>
                <a:latin typeface="Bauer Bodoni Bold"/>
                <a:ea typeface="Bauer Bodoni Bold"/>
                <a:cs typeface="Bauer Bodoni Bold"/>
                <a:sym typeface="Bauer Bodoni Bold"/>
              </a:rPr>
              <a:t>psychische</a:t>
            </a:r>
            <a:r>
              <a:rPr lang="en-US" sz="2499" b="1" u="none" strike="noStrike" dirty="0">
                <a:solidFill>
                  <a:srgbClr val="000000"/>
                </a:solidFill>
                <a:latin typeface="Bauer Bodoni Bold"/>
                <a:ea typeface="Bauer Bodoni Bold"/>
                <a:cs typeface="Bauer Bodoni Bold"/>
                <a:sym typeface="Bauer Bodoni Bold"/>
              </a:rPr>
              <a:t> Gesundheit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stärken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sie</a:t>
            </a:r>
            <a:r>
              <a:rPr lang="en-US" sz="2499" u="none" strike="noStrike" dirty="0">
                <a:solidFill>
                  <a:srgbClr val="000000"/>
                </a:solidFill>
                <a:latin typeface="Bauer Bodoni"/>
                <a:ea typeface="Bauer Bodoni"/>
                <a:cs typeface="Bauer Bodoni"/>
                <a:sym typeface="Bauer Bodoni"/>
              </a:rPr>
              <a:t> </a:t>
            </a:r>
            <a:r>
              <a:rPr lang="en-US" sz="2499" b="1" u="none" strike="noStrike" dirty="0" err="1">
                <a:solidFill>
                  <a:srgbClr val="000000"/>
                </a:solidFill>
                <a:latin typeface="Bauer Bodoni Bold"/>
                <a:ea typeface="Bauer Bodoni Bold"/>
                <a:cs typeface="Bauer Bodoni Bold"/>
                <a:sym typeface="Bauer Bodoni Bold"/>
              </a:rPr>
              <a:t>wirken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wie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sie</a:t>
            </a:r>
            <a:r>
              <a:rPr lang="en-US" sz="2499" u="none" strike="noStrike" dirty="0">
                <a:solidFill>
                  <a:srgbClr val="000000"/>
                </a:solidFill>
                <a:latin typeface="Bauer Bodoni"/>
                <a:ea typeface="Bauer Bodoni"/>
                <a:cs typeface="Bauer Bodoni"/>
                <a:sym typeface="Bauer Bodoni"/>
              </a:rPr>
              <a:t> </a:t>
            </a:r>
            <a:r>
              <a:rPr lang="en-US" sz="2499" b="1" u="none" strike="noStrike" dirty="0" err="1">
                <a:solidFill>
                  <a:srgbClr val="000000"/>
                </a:solidFill>
                <a:latin typeface="Bauer Bodoni Bold"/>
                <a:ea typeface="Bauer Bodoni Bold"/>
                <a:cs typeface="Bauer Bodoni Bold"/>
                <a:sym typeface="Bauer Bodoni Bold"/>
              </a:rPr>
              <a:t>trainierbar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sind</a:t>
            </a:r>
            <a:r>
              <a:rPr lang="en-US" sz="2499" u="none" strike="noStrike" dirty="0">
                <a:solidFill>
                  <a:srgbClr val="000000"/>
                </a:solidFill>
                <a:latin typeface="Bauer Bodoni"/>
                <a:ea typeface="Bauer Bodoni"/>
                <a:cs typeface="Bauer Bodoni"/>
                <a:sym typeface="Bauer Bodoni"/>
              </a:rPr>
              <a:t>.</a:t>
            </a:r>
          </a:p>
        </p:txBody>
      </p:sp>
      <p:sp>
        <p:nvSpPr>
          <p:cNvPr id="14" name="TextBox 14"/>
          <p:cNvSpPr txBox="1"/>
          <p:nvPr/>
        </p:nvSpPr>
        <p:spPr>
          <a:xfrm>
            <a:off x="5171351" y="6098238"/>
            <a:ext cx="10090756" cy="178435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Resilienz</a:t>
            </a:r>
            <a:r>
              <a:rPr lang="en-US" sz="2499" u="none" strike="noStrike" dirty="0">
                <a:solidFill>
                  <a:srgbClr val="000000"/>
                </a:solidFill>
                <a:latin typeface="Bauer Bodoni"/>
                <a:ea typeface="Bauer Bodoni"/>
                <a:cs typeface="Bauer Bodoni"/>
                <a:sym typeface="Bauer Bodoni"/>
              </a:rPr>
              <a:t> = </a:t>
            </a:r>
            <a:r>
              <a:rPr lang="en-US" sz="2499" b="1" u="none" strike="noStrike" dirty="0" err="1">
                <a:solidFill>
                  <a:srgbClr val="000000"/>
                </a:solidFill>
                <a:latin typeface="Bauer Bodoni Bold"/>
                <a:ea typeface="Bauer Bodoni Bold"/>
                <a:cs typeface="Bauer Bodoni Bold"/>
                <a:sym typeface="Bauer Bodoni Bold"/>
              </a:rPr>
              <a:t>dynamischer</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Anpassungsprozess</a:t>
            </a:r>
            <a:r>
              <a:rPr lang="en-US" sz="2499" b="1" u="none" strike="noStrike" dirty="0">
                <a:solidFill>
                  <a:srgbClr val="000000"/>
                </a:solidFill>
                <a:latin typeface="Bauer Bodoni Bold"/>
                <a:ea typeface="Bauer Bodoni Bold"/>
                <a:cs typeface="Bauer Bodoni Bold"/>
                <a:sym typeface="Bauer Bodoni Bold"/>
              </a:rPr>
              <a:t> </a:t>
            </a:r>
          </a:p>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wirken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als</a:t>
            </a:r>
            <a:r>
              <a:rPr lang="en-US" sz="2499" u="none" strike="noStrike" dirty="0">
                <a:solidFill>
                  <a:srgbClr val="000000"/>
                </a:solidFill>
                <a:latin typeface="Bauer Bodoni"/>
                <a:ea typeface="Bauer Bodoni"/>
                <a:cs typeface="Bauer Bodoni"/>
                <a:sym typeface="Bauer Bodoni"/>
              </a:rPr>
              <a:t> </a:t>
            </a:r>
            <a:r>
              <a:rPr lang="en-US" sz="2499" b="1" u="none" strike="noStrike" dirty="0" err="1">
                <a:solidFill>
                  <a:srgbClr val="000000"/>
                </a:solidFill>
                <a:latin typeface="Bauer Bodoni Bold"/>
                <a:ea typeface="Bauer Bodoni Bold"/>
                <a:cs typeface="Bauer Bodoni Bold"/>
                <a:sym typeface="Bauer Bodoni Bold"/>
              </a:rPr>
              <a:t>protektive</a:t>
            </a:r>
            <a:r>
              <a:rPr lang="en-US" sz="2499" b="1" u="none" strike="noStrike" dirty="0">
                <a:solidFill>
                  <a:srgbClr val="000000"/>
                </a:solidFill>
                <a:latin typeface="Bauer Bodoni Bold"/>
                <a:ea typeface="Bauer Bodoni Bold"/>
                <a:cs typeface="Bauer Bodoni Bold"/>
                <a:sym typeface="Bauer Bodoni Bold"/>
              </a:rPr>
              <a:t> Faktoren</a:t>
            </a:r>
          </a:p>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Resilienzfaktoren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sind</a:t>
            </a:r>
            <a:r>
              <a:rPr lang="en-US" sz="2499" u="none" strike="noStrike" dirty="0">
                <a:solidFill>
                  <a:srgbClr val="000000"/>
                </a:solidFill>
                <a:latin typeface="Bauer Bodoni"/>
                <a:ea typeface="Bauer Bodoni"/>
                <a:cs typeface="Bauer Bodoni"/>
                <a:sym typeface="Bauer Bodoni"/>
              </a:rPr>
              <a:t> </a:t>
            </a:r>
            <a:r>
              <a:rPr lang="en-US" sz="2499" b="1" u="none" strike="noStrike" dirty="0" err="1">
                <a:solidFill>
                  <a:srgbClr val="000000"/>
                </a:solidFill>
                <a:latin typeface="Bauer Bodoni Bold"/>
                <a:ea typeface="Bauer Bodoni Bold"/>
                <a:cs typeface="Bauer Bodoni Bold"/>
                <a:sym typeface="Bauer Bodoni Bold"/>
              </a:rPr>
              <a:t>entwickelbar</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Grundlage</a:t>
            </a:r>
            <a:r>
              <a:rPr lang="en-US" sz="2499" u="none" strike="noStrike" dirty="0">
                <a:solidFill>
                  <a:srgbClr val="000000"/>
                </a:solidFill>
                <a:latin typeface="Bauer Bodoni"/>
                <a:ea typeface="Bauer Bodoni"/>
                <a:cs typeface="Bauer Bodoni"/>
                <a:sym typeface="Bauer Bodoni"/>
              </a:rPr>
              <a:t> für Interventionen </a:t>
            </a:r>
          </a:p>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3 </a:t>
            </a:r>
            <a:r>
              <a:rPr lang="en-US" sz="2499" u="none" strike="noStrike" dirty="0" err="1">
                <a:solidFill>
                  <a:srgbClr val="000000"/>
                </a:solidFill>
                <a:latin typeface="Bauer Bodoni"/>
                <a:ea typeface="Bauer Bodoni"/>
                <a:cs typeface="Bauer Bodoni"/>
                <a:sym typeface="Bauer Bodoni"/>
              </a:rPr>
              <a:t>Ebenen</a:t>
            </a:r>
            <a:r>
              <a:rPr lang="en-US" sz="2499" u="none" strike="noStrike" dirty="0">
                <a:solidFill>
                  <a:srgbClr val="000000"/>
                </a:solidFill>
                <a:latin typeface="Bauer Bodoni"/>
                <a:ea typeface="Bauer Bodoni"/>
                <a:cs typeface="Bauer Bodoni"/>
                <a:sym typeface="Bauer Bodoni"/>
              </a:rPr>
              <a:t>: (Persönlich, </a:t>
            </a:r>
            <a:r>
              <a:rPr lang="en-US" sz="2499" u="none" strike="noStrike" dirty="0" err="1">
                <a:solidFill>
                  <a:srgbClr val="000000"/>
                </a:solidFill>
                <a:latin typeface="Bauer Bodoni"/>
                <a:ea typeface="Bauer Bodoni"/>
                <a:cs typeface="Bauer Bodoni"/>
                <a:sym typeface="Bauer Bodoni"/>
              </a:rPr>
              <a:t>Soziale</a:t>
            </a:r>
            <a:r>
              <a:rPr lang="en-US" sz="2499" u="none" strike="noStrike" dirty="0">
                <a:solidFill>
                  <a:srgbClr val="000000"/>
                </a:solidFill>
                <a:latin typeface="Bauer Bodoni"/>
                <a:ea typeface="Bauer Bodoni"/>
                <a:cs typeface="Bauer Bodoni"/>
                <a:sym typeface="Bauer Bodoni"/>
              </a:rPr>
              <a:t> Ebene, </a:t>
            </a:r>
            <a:r>
              <a:rPr lang="en-US" sz="2499" u="none" strike="noStrike" dirty="0" err="1">
                <a:solidFill>
                  <a:srgbClr val="000000"/>
                </a:solidFill>
                <a:latin typeface="Bauer Bodoni"/>
                <a:ea typeface="Bauer Bodoni"/>
                <a:cs typeface="Bauer Bodoni"/>
                <a:sym typeface="Bauer Bodoni"/>
              </a:rPr>
              <a:t>Spirituell</a:t>
            </a:r>
            <a:r>
              <a:rPr lang="en-US" sz="2499" u="none" strike="noStrike" dirty="0">
                <a:solidFill>
                  <a:srgbClr val="000000"/>
                </a:solidFill>
                <a:latin typeface="Bauer Bodoni"/>
                <a:ea typeface="Bauer Bodoni"/>
                <a:cs typeface="Bauer Bodoni"/>
                <a:sym typeface="Bauer Bodoni"/>
              </a:rPr>
              <a:t>- Sinn)</a:t>
            </a:r>
          </a:p>
        </p:txBody>
      </p:sp>
      <p:sp>
        <p:nvSpPr>
          <p:cNvPr id="15" name="TextBox 15"/>
          <p:cNvSpPr txBox="1"/>
          <p:nvPr/>
        </p:nvSpPr>
        <p:spPr>
          <a:xfrm>
            <a:off x="4537224" y="8574748"/>
            <a:ext cx="11911908" cy="134620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Resilienz darf </a:t>
            </a:r>
            <a:r>
              <a:rPr lang="en-US" sz="2499" b="1" u="none" strike="noStrike">
                <a:solidFill>
                  <a:srgbClr val="000000"/>
                </a:solidFill>
                <a:latin typeface="Bauer Bodoni Bold"/>
                <a:ea typeface="Bauer Bodoni Bold"/>
                <a:cs typeface="Bauer Bodoni Bold"/>
                <a:sym typeface="Bauer Bodoni Bold"/>
              </a:rPr>
              <a:t>nicht als rein individuelle Verantwortung verstanden werden</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a:t>
            </a:r>
            <a:r>
              <a:rPr lang="en-US" sz="2499" b="1" u="none" strike="noStrike">
                <a:solidFill>
                  <a:srgbClr val="000000"/>
                </a:solidFill>
                <a:latin typeface="Bauer Bodoni Bold"/>
                <a:ea typeface="Bauer Bodoni Bold"/>
                <a:cs typeface="Bauer Bodoni Bold"/>
                <a:sym typeface="Bauer Bodoni Bold"/>
              </a:rPr>
              <a:t>strukturelle Bedingungen</a:t>
            </a:r>
            <a:r>
              <a:rPr lang="en-US" sz="2499" u="none" strike="noStrike">
                <a:solidFill>
                  <a:srgbClr val="000000"/>
                </a:solidFill>
                <a:latin typeface="Bauer Bodoni"/>
                <a:ea typeface="Bauer Bodoni"/>
                <a:cs typeface="Bauer Bodoni"/>
                <a:sym typeface="Bauer Bodoni"/>
              </a:rPr>
              <a:t> (z. B. soziale Ungleichheit) müssen mitgedacht werden (vgl. Ungar, 2015; bpb 2023)</a:t>
            </a:r>
          </a:p>
        </p:txBody>
      </p:sp>
      <p:sp>
        <p:nvSpPr>
          <p:cNvPr id="16" name="TextBox 16"/>
          <p:cNvSpPr txBox="1"/>
          <p:nvPr/>
        </p:nvSpPr>
        <p:spPr>
          <a:xfrm>
            <a:off x="533400" y="2388998"/>
            <a:ext cx="4836119" cy="592470"/>
          </a:xfrm>
          <a:prstGeom prst="rect">
            <a:avLst/>
          </a:prstGeom>
        </p:spPr>
        <p:txBody>
          <a:bodyPr wrap="square" lIns="0" tIns="0" rIns="0" bIns="0" rtlCol="0" anchor="t">
            <a:spAutoFit/>
          </a:bodyPr>
          <a:lstStyle/>
          <a:p>
            <a:pPr marL="0" lvl="0" indent="0" algn="l">
              <a:lnSpc>
                <a:spcPts val="4759"/>
              </a:lnSpc>
              <a:spcBef>
                <a:spcPct val="0"/>
              </a:spcBef>
            </a:pPr>
            <a:r>
              <a:rPr lang="en-US" sz="3399" u="none" strike="noStrike" dirty="0">
                <a:solidFill>
                  <a:srgbClr val="000000"/>
                </a:solidFill>
                <a:latin typeface="Bauer Bodoni"/>
                <a:ea typeface="Bauer Bodoni"/>
                <a:cs typeface="Bauer Bodoni"/>
                <a:sym typeface="Bauer Bodoni"/>
              </a:rPr>
              <a:t>Was </a:t>
            </a:r>
            <a:r>
              <a:rPr lang="en-US" sz="3399" u="none" strike="noStrike" dirty="0" err="1">
                <a:solidFill>
                  <a:srgbClr val="000000"/>
                </a:solidFill>
                <a:latin typeface="Bauer Bodoni"/>
                <a:ea typeface="Bauer Bodoni"/>
                <a:cs typeface="Bauer Bodoni"/>
                <a:sym typeface="Bauer Bodoni"/>
              </a:rPr>
              <a:t>ist</a:t>
            </a:r>
            <a:r>
              <a:rPr lang="en-US" sz="3399" u="none" strike="noStrike" dirty="0">
                <a:solidFill>
                  <a:srgbClr val="000000"/>
                </a:solidFill>
                <a:latin typeface="Bauer Bodoni"/>
                <a:ea typeface="Bauer Bodoni"/>
                <a:cs typeface="Bauer Bodoni"/>
                <a:sym typeface="Bauer Bodoni"/>
              </a:rPr>
              <a:t> </a:t>
            </a:r>
            <a:r>
              <a:rPr lang="en-US" sz="3399" u="none" strike="noStrike" dirty="0" err="1">
                <a:solidFill>
                  <a:srgbClr val="000000"/>
                </a:solidFill>
                <a:latin typeface="Bauer Bodoni"/>
                <a:ea typeface="Bauer Bodoni"/>
                <a:cs typeface="Bauer Bodoni"/>
                <a:sym typeface="Bauer Bodoni"/>
              </a:rPr>
              <a:t>Resilienz</a:t>
            </a:r>
            <a:r>
              <a:rPr lang="en-US" sz="3399" u="none" strike="noStrike" dirty="0">
                <a:solidFill>
                  <a:srgbClr val="000000"/>
                </a:solidFill>
                <a:latin typeface="Bauer Bodoni"/>
                <a:ea typeface="Bauer Bodoni"/>
                <a:cs typeface="Bauer Bodoni"/>
                <a:sym typeface="Bauer Bodoni"/>
              </a:rPr>
              <a:t>?</a:t>
            </a:r>
          </a:p>
        </p:txBody>
      </p:sp>
      <p:sp>
        <p:nvSpPr>
          <p:cNvPr id="17" name="TextBox 17"/>
          <p:cNvSpPr txBox="1"/>
          <p:nvPr/>
        </p:nvSpPr>
        <p:spPr>
          <a:xfrm>
            <a:off x="4674860" y="5058242"/>
            <a:ext cx="4031904" cy="535953"/>
          </a:xfrm>
          <a:prstGeom prst="rect">
            <a:avLst/>
          </a:prstGeom>
        </p:spPr>
        <p:txBody>
          <a:bodyPr lIns="0" tIns="0" rIns="0" bIns="0" rtlCol="0" anchor="t">
            <a:spAutoFit/>
          </a:bodyPr>
          <a:lstStyle/>
          <a:p>
            <a:pPr algn="l">
              <a:lnSpc>
                <a:spcPts val="4339"/>
              </a:lnSpc>
            </a:pPr>
            <a:r>
              <a:rPr lang="en-US" sz="3099" b="1" dirty="0">
                <a:solidFill>
                  <a:srgbClr val="000000"/>
                </a:solidFill>
                <a:latin typeface="Canva Sans Bold"/>
                <a:ea typeface="Canva Sans Bold"/>
                <a:cs typeface="Canva Sans Bold"/>
                <a:sym typeface="Canva Sans Bold"/>
              </a:rPr>
              <a:t>11 </a:t>
            </a:r>
            <a:r>
              <a:rPr lang="en-US" sz="3099" b="1" dirty="0" err="1">
                <a:solidFill>
                  <a:srgbClr val="000000"/>
                </a:solidFill>
                <a:latin typeface="Canva Sans Bold"/>
                <a:ea typeface="Canva Sans Bold"/>
                <a:cs typeface="Canva Sans Bold"/>
                <a:sym typeface="Canva Sans Bold"/>
              </a:rPr>
              <a:t>Resilienzfaktoren</a:t>
            </a:r>
            <a:r>
              <a:rPr lang="en-US" sz="3099" b="1" dirty="0">
                <a:solidFill>
                  <a:srgbClr val="000000"/>
                </a:solidFill>
                <a:latin typeface="Canva Sans Bold"/>
                <a:ea typeface="Canva Sans Bold"/>
                <a:cs typeface="Canva Sans Bold"/>
                <a:sym typeface="Canva Sans Bold"/>
              </a:rPr>
              <a:t> </a:t>
            </a:r>
          </a:p>
        </p:txBody>
      </p:sp>
      <p:sp>
        <p:nvSpPr>
          <p:cNvPr id="18" name="TextBox 18"/>
          <p:cNvSpPr txBox="1"/>
          <p:nvPr/>
        </p:nvSpPr>
        <p:spPr>
          <a:xfrm rot="-943200">
            <a:off x="3949130" y="4935105"/>
            <a:ext cx="518131" cy="667655"/>
          </a:xfrm>
          <a:prstGeom prst="rect">
            <a:avLst/>
          </a:prstGeom>
        </p:spPr>
        <p:txBody>
          <a:bodyPr lIns="0" tIns="0" rIns="0" bIns="0" rtlCol="0" anchor="t">
            <a:spAutoFit/>
          </a:bodyPr>
          <a:lstStyle/>
          <a:p>
            <a:pPr algn="l">
              <a:lnSpc>
                <a:spcPts val="5599"/>
              </a:lnSpc>
            </a:pPr>
            <a:r>
              <a:rPr lang="en-US" sz="3999">
                <a:solidFill>
                  <a:srgbClr val="000000"/>
                </a:solidFill>
                <a:latin typeface="Arimo"/>
                <a:ea typeface="Arimo"/>
                <a:cs typeface="Arimo"/>
                <a:sym typeface="Arimo"/>
              </a:rPr>
              <a:t>🌱</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2875"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6953402" y="4671584"/>
            <a:ext cx="2895600" cy="1819656"/>
            <a:chOff x="0" y="0"/>
            <a:chExt cx="3860800" cy="2426208"/>
          </a:xfrm>
        </p:grpSpPr>
        <p:sp>
          <p:nvSpPr>
            <p:cNvPr id="5" name="Freeform 5"/>
            <p:cNvSpPr/>
            <p:nvPr/>
          </p:nvSpPr>
          <p:spPr>
            <a:xfrm>
              <a:off x="0" y="0"/>
              <a:ext cx="3860800" cy="2426208"/>
            </a:xfrm>
            <a:custGeom>
              <a:avLst/>
              <a:gdLst/>
              <a:ahLst/>
              <a:cxnLst/>
              <a:rect l="l" t="t" r="r" b="b"/>
              <a:pathLst>
                <a:path w="3860800" h="2426208">
                  <a:moveTo>
                    <a:pt x="0" y="0"/>
                  </a:moveTo>
                  <a:lnTo>
                    <a:pt x="3860800" y="0"/>
                  </a:lnTo>
                  <a:lnTo>
                    <a:pt x="3860800" y="2426208"/>
                  </a:lnTo>
                  <a:lnTo>
                    <a:pt x="0" y="2426208"/>
                  </a:lnTo>
                  <a:lnTo>
                    <a:pt x="0" y="0"/>
                  </a:lnTo>
                  <a:close/>
                </a:path>
              </a:pathLst>
            </a:custGeom>
            <a:blipFill>
              <a:blip r:embed="rId4"/>
              <a:stretch>
                <a:fillRect/>
              </a:stretch>
            </a:blipFill>
          </p:spPr>
          <p:txBody>
            <a:bodyPr/>
            <a:lstStyle/>
            <a:p>
              <a:endParaRPr lang="de-DE"/>
            </a:p>
          </p:txBody>
        </p:sp>
      </p:grpSp>
      <p:grpSp>
        <p:nvGrpSpPr>
          <p:cNvPr id="6" name="Group 6"/>
          <p:cNvGrpSpPr/>
          <p:nvPr/>
        </p:nvGrpSpPr>
        <p:grpSpPr>
          <a:xfrm>
            <a:off x="7174773" y="4080253"/>
            <a:ext cx="775716" cy="755904"/>
            <a:chOff x="0" y="0"/>
            <a:chExt cx="1034288" cy="1007872"/>
          </a:xfrm>
        </p:grpSpPr>
        <p:sp>
          <p:nvSpPr>
            <p:cNvPr id="7" name="Freeform 7"/>
            <p:cNvSpPr/>
            <p:nvPr/>
          </p:nvSpPr>
          <p:spPr>
            <a:xfrm>
              <a:off x="978" y="737"/>
              <a:ext cx="1032332" cy="1006399"/>
            </a:xfrm>
            <a:custGeom>
              <a:avLst/>
              <a:gdLst/>
              <a:ahLst/>
              <a:cxnLst/>
              <a:rect l="l" t="t" r="r" b="b"/>
              <a:pathLst>
                <a:path w="1032332" h="1006399">
                  <a:moveTo>
                    <a:pt x="0" y="460286"/>
                  </a:moveTo>
                  <a:lnTo>
                    <a:pt x="638861" y="0"/>
                  </a:lnTo>
                  <a:lnTo>
                    <a:pt x="1032332" y="546112"/>
                  </a:lnTo>
                  <a:lnTo>
                    <a:pt x="393471" y="1006398"/>
                  </a:lnTo>
                  <a:lnTo>
                    <a:pt x="0" y="460286"/>
                  </a:lnTo>
                  <a:close/>
                </a:path>
              </a:pathLst>
            </a:custGeom>
            <a:blipFill>
              <a:blip r:embed="rId5"/>
              <a:stretch>
                <a:fillRect l="-94" t="-73" r="-94" b="-73"/>
              </a:stretch>
            </a:blipFill>
          </p:spPr>
          <p:txBody>
            <a:bodyPr/>
            <a:lstStyle/>
            <a:p>
              <a:endParaRPr lang="de-DE"/>
            </a:p>
          </p:txBody>
        </p:sp>
      </p:grpSp>
      <p:grpSp>
        <p:nvGrpSpPr>
          <p:cNvPr id="8" name="Group 8"/>
          <p:cNvGrpSpPr/>
          <p:nvPr/>
        </p:nvGrpSpPr>
        <p:grpSpPr>
          <a:xfrm>
            <a:off x="8920544" y="6486115"/>
            <a:ext cx="745236" cy="701040"/>
            <a:chOff x="0" y="0"/>
            <a:chExt cx="993648" cy="934720"/>
          </a:xfrm>
        </p:grpSpPr>
        <p:sp>
          <p:nvSpPr>
            <p:cNvPr id="9" name="Freeform 9"/>
            <p:cNvSpPr/>
            <p:nvPr/>
          </p:nvSpPr>
          <p:spPr>
            <a:xfrm>
              <a:off x="902" y="711"/>
              <a:ext cx="991845" cy="933298"/>
            </a:xfrm>
            <a:custGeom>
              <a:avLst/>
              <a:gdLst/>
              <a:ahLst/>
              <a:cxnLst/>
              <a:rect l="l" t="t" r="r" b="b"/>
              <a:pathLst>
                <a:path w="991845" h="933298">
                  <a:moveTo>
                    <a:pt x="991844" y="616064"/>
                  </a:moveTo>
                  <a:lnTo>
                    <a:pt x="271183" y="933298"/>
                  </a:lnTo>
                  <a:lnTo>
                    <a:pt x="0" y="317233"/>
                  </a:lnTo>
                  <a:lnTo>
                    <a:pt x="720661" y="0"/>
                  </a:lnTo>
                  <a:lnTo>
                    <a:pt x="991844" y="616064"/>
                  </a:lnTo>
                  <a:close/>
                </a:path>
              </a:pathLst>
            </a:custGeom>
            <a:blipFill>
              <a:blip r:embed="rId6"/>
              <a:stretch>
                <a:fillRect l="-90" t="-76" r="-90" b="-76"/>
              </a:stretch>
            </a:blipFill>
          </p:spPr>
          <p:txBody>
            <a:bodyPr/>
            <a:lstStyle/>
            <a:p>
              <a:endParaRPr lang="de-DE"/>
            </a:p>
          </p:txBody>
        </p:sp>
      </p:grpSp>
      <p:sp>
        <p:nvSpPr>
          <p:cNvPr id="30" name="TextBox 30"/>
          <p:cNvSpPr txBox="1"/>
          <p:nvPr/>
        </p:nvSpPr>
        <p:spPr>
          <a:xfrm>
            <a:off x="519513" y="3860397"/>
            <a:ext cx="338614" cy="358560"/>
          </a:xfrm>
          <a:prstGeom prst="rect">
            <a:avLst/>
          </a:prstGeom>
        </p:spPr>
        <p:txBody>
          <a:bodyPr lIns="0" tIns="0" rIns="0" bIns="0" rtlCol="0" anchor="t">
            <a:spAutoFit/>
          </a:bodyPr>
          <a:lstStyle/>
          <a:p>
            <a:pPr algn="l">
              <a:lnSpc>
                <a:spcPts val="2961"/>
              </a:lnSpc>
            </a:pPr>
            <a:r>
              <a:rPr lang="en-US" sz="2115" b="1" dirty="0">
                <a:solidFill>
                  <a:srgbClr val="000000"/>
                </a:solidFill>
                <a:latin typeface="Canva Sans Bold"/>
                <a:ea typeface="Canva Sans Bold"/>
                <a:cs typeface="Canva Sans Bold"/>
                <a:sym typeface="Canva Sans Bold"/>
              </a:rPr>
              <a:t> </a:t>
            </a:r>
          </a:p>
        </p:txBody>
      </p:sp>
      <p:sp>
        <p:nvSpPr>
          <p:cNvPr id="31" name="TextBox 31"/>
          <p:cNvSpPr txBox="1"/>
          <p:nvPr/>
        </p:nvSpPr>
        <p:spPr>
          <a:xfrm>
            <a:off x="467039" y="5356765"/>
            <a:ext cx="338614" cy="358560"/>
          </a:xfrm>
          <a:prstGeom prst="rect">
            <a:avLst/>
          </a:prstGeom>
        </p:spPr>
        <p:txBody>
          <a:bodyPr lIns="0" tIns="0" rIns="0" bIns="0" rtlCol="0" anchor="t">
            <a:spAutoFit/>
          </a:bodyPr>
          <a:lstStyle/>
          <a:p>
            <a:pPr algn="l">
              <a:lnSpc>
                <a:spcPts val="2961"/>
              </a:lnSpc>
            </a:pPr>
            <a:r>
              <a:rPr lang="en-US" sz="2115" b="1" dirty="0">
                <a:solidFill>
                  <a:srgbClr val="000000"/>
                </a:solidFill>
                <a:latin typeface="Canva Sans Bold"/>
                <a:ea typeface="Canva Sans Bold"/>
                <a:cs typeface="Canva Sans Bold"/>
                <a:sym typeface="Canva Sans Bold"/>
              </a:rPr>
              <a:t> </a:t>
            </a:r>
          </a:p>
        </p:txBody>
      </p:sp>
      <p:sp>
        <p:nvSpPr>
          <p:cNvPr id="32" name="TextBox 32"/>
          <p:cNvSpPr txBox="1"/>
          <p:nvPr/>
        </p:nvSpPr>
        <p:spPr>
          <a:xfrm>
            <a:off x="335608" y="7109740"/>
            <a:ext cx="4908499" cy="1162736"/>
          </a:xfrm>
          <a:prstGeom prst="rect">
            <a:avLst/>
          </a:prstGeom>
        </p:spPr>
        <p:txBody>
          <a:bodyPr lIns="0" tIns="0" rIns="0" bIns="0" rtlCol="0" anchor="t">
            <a:spAutoFit/>
          </a:bodyPr>
          <a:lstStyle/>
          <a:p>
            <a:pPr algn="l">
              <a:lnSpc>
                <a:spcPts val="2898"/>
              </a:lnSpc>
            </a:pPr>
            <a:r>
              <a:rPr lang="en-US" sz="2115" dirty="0">
                <a:solidFill>
                  <a:srgbClr val="000000"/>
                </a:solidFill>
                <a:latin typeface="Canva Sans"/>
                <a:ea typeface="Canva Sans"/>
                <a:cs typeface="Canva Sans"/>
                <a:sym typeface="Canva Sans"/>
              </a:rPr>
              <a:t>🎯</a:t>
            </a:r>
            <a:r>
              <a:rPr lang="en-US" sz="2115" b="1" dirty="0">
                <a:solidFill>
                  <a:srgbClr val="000000"/>
                </a:solidFill>
                <a:latin typeface="Canva Sans Bold"/>
                <a:ea typeface="Canva Sans Bold"/>
                <a:cs typeface="Canva Sans Bold"/>
                <a:sym typeface="Canva Sans Bold"/>
              </a:rPr>
              <a:t> 8. </a:t>
            </a:r>
            <a:r>
              <a:rPr lang="en-US" sz="2115" b="1" dirty="0" err="1">
                <a:solidFill>
                  <a:srgbClr val="000000"/>
                </a:solidFill>
                <a:latin typeface="Canva Sans Bold"/>
                <a:ea typeface="Canva Sans Bold"/>
                <a:cs typeface="Canva Sans Bold"/>
                <a:sym typeface="Canva Sans Bold"/>
              </a:rPr>
              <a:t>Kontrolle</a:t>
            </a:r>
            <a:r>
              <a:rPr lang="en-US" sz="2115" b="1" dirty="0">
                <a:solidFill>
                  <a:srgbClr val="000000"/>
                </a:solidFill>
                <a:latin typeface="Canva Sans Bold"/>
                <a:ea typeface="Canva Sans Bold"/>
                <a:cs typeface="Canva Sans Bold"/>
                <a:sym typeface="Canva Sans Bold"/>
              </a:rPr>
              <a:t> &amp; </a:t>
            </a:r>
            <a:r>
              <a:rPr lang="en-US" sz="2115" b="1" dirty="0" err="1">
                <a:solidFill>
                  <a:srgbClr val="000000"/>
                </a:solidFill>
                <a:latin typeface="Canva Sans Bold"/>
                <a:ea typeface="Canva Sans Bold"/>
                <a:cs typeface="Canva Sans Bold"/>
                <a:sym typeface="Canva Sans Bold"/>
              </a:rPr>
              <a:t>Herausforderung</a:t>
            </a:r>
            <a:endParaRPr lang="en-US" sz="2115" b="1" dirty="0">
              <a:solidFill>
                <a:srgbClr val="000000"/>
              </a:solidFill>
              <a:latin typeface="Canva Sans Bold"/>
              <a:ea typeface="Canva Sans Bold"/>
              <a:cs typeface="Canva Sans Bold"/>
              <a:sym typeface="Canva Sans Bold"/>
            </a:endParaRPr>
          </a:p>
          <a:p>
            <a:pPr algn="l">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fokussiere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mich</a:t>
            </a:r>
            <a:r>
              <a:rPr lang="en-US" sz="2115" dirty="0">
                <a:solidFill>
                  <a:srgbClr val="000000"/>
                </a:solidFill>
                <a:latin typeface="Canva Sans"/>
                <a:ea typeface="Canva Sans"/>
                <a:cs typeface="Canva Sans"/>
                <a:sym typeface="Canva Sans"/>
              </a:rPr>
              <a:t> auf das, was ich </a:t>
            </a:r>
            <a:r>
              <a:rPr lang="en-US" sz="2115" dirty="0" err="1">
                <a:solidFill>
                  <a:srgbClr val="000000"/>
                </a:solidFill>
                <a:latin typeface="Canva Sans"/>
                <a:ea typeface="Canva Sans"/>
                <a:cs typeface="Canva Sans"/>
                <a:sym typeface="Canva Sans"/>
              </a:rPr>
              <a:t>beeinflussen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kann</a:t>
            </a:r>
            <a:r>
              <a:rPr lang="en-US" sz="2115" dirty="0">
                <a:solidFill>
                  <a:srgbClr val="000000"/>
                </a:solidFill>
                <a:latin typeface="Canva Sans"/>
                <a:ea typeface="Canva Sans"/>
                <a:cs typeface="Canva Sans"/>
                <a:sym typeface="Canva Sans"/>
              </a:rPr>
              <a:t>.</a:t>
            </a:r>
          </a:p>
        </p:txBody>
      </p:sp>
      <p:sp>
        <p:nvSpPr>
          <p:cNvPr id="33" name="TextBox 33"/>
          <p:cNvSpPr txBox="1"/>
          <p:nvPr/>
        </p:nvSpPr>
        <p:spPr>
          <a:xfrm>
            <a:off x="1080232" y="8819580"/>
            <a:ext cx="5068891" cy="1238031"/>
          </a:xfrm>
          <a:prstGeom prst="rect">
            <a:avLst/>
          </a:prstGeom>
        </p:spPr>
        <p:txBody>
          <a:bodyPr lIns="0" tIns="0" rIns="0" bIns="0" rtlCol="0" anchor="t">
            <a:spAutoFit/>
          </a:bodyPr>
          <a:lstStyle/>
          <a:p>
            <a:pPr algn="l">
              <a:lnSpc>
                <a:spcPts val="2898"/>
              </a:lnSpc>
            </a:pPr>
            <a:r>
              <a:rPr lang="en-US" sz="2115" dirty="0">
                <a:solidFill>
                  <a:srgbClr val="000000"/>
                </a:solidFill>
                <a:latin typeface="Canva Sans"/>
                <a:ea typeface="Canva Sans"/>
                <a:cs typeface="Canva Sans"/>
                <a:sym typeface="Canva Sans"/>
              </a:rPr>
              <a:t>🤝 </a:t>
            </a:r>
            <a:r>
              <a:rPr lang="en-US" sz="2115" b="1" dirty="0">
                <a:solidFill>
                  <a:srgbClr val="000000"/>
                </a:solidFill>
                <a:latin typeface="Canva Sans Bold"/>
                <a:ea typeface="Canva Sans Bold"/>
                <a:cs typeface="Canva Sans Bold"/>
                <a:sym typeface="Canva Sans Bold"/>
              </a:rPr>
              <a:t>7. </a:t>
            </a:r>
            <a:r>
              <a:rPr lang="en-US" sz="2115" b="1" dirty="0" err="1">
                <a:solidFill>
                  <a:srgbClr val="000000"/>
                </a:solidFill>
                <a:latin typeface="Canva Sans Bold"/>
                <a:ea typeface="Canva Sans Bold"/>
                <a:cs typeface="Canva Sans Bold"/>
                <a:sym typeface="Canva Sans Bold"/>
              </a:rPr>
              <a:t>Soziale</a:t>
            </a:r>
            <a:r>
              <a:rPr lang="en-US" sz="2115" b="1" dirty="0">
                <a:solidFill>
                  <a:srgbClr val="000000"/>
                </a:solidFill>
                <a:latin typeface="Canva Sans Bold"/>
                <a:ea typeface="Canva Sans Bold"/>
                <a:cs typeface="Canva Sans Bold"/>
                <a:sym typeface="Canva Sans Bold"/>
              </a:rPr>
              <a:t> </a:t>
            </a:r>
            <a:r>
              <a:rPr lang="en-US" sz="2115" b="1" dirty="0" err="1">
                <a:solidFill>
                  <a:srgbClr val="000000"/>
                </a:solidFill>
                <a:latin typeface="Canva Sans Bold"/>
                <a:ea typeface="Canva Sans Bold"/>
                <a:cs typeface="Canva Sans Bold"/>
                <a:sym typeface="Canva Sans Bold"/>
              </a:rPr>
              <a:t>Unterstützung</a:t>
            </a:r>
            <a:endParaRPr lang="en-US" sz="2115" b="1" dirty="0">
              <a:solidFill>
                <a:srgbClr val="000000"/>
              </a:solidFill>
              <a:latin typeface="Canva Sans Bold"/>
              <a:ea typeface="Canva Sans Bold"/>
              <a:cs typeface="Canva Sans Bold"/>
              <a:sym typeface="Canva Sans Bold"/>
            </a:endParaRPr>
          </a:p>
          <a:p>
            <a:pPr algn="l">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habe</a:t>
            </a:r>
            <a:r>
              <a:rPr lang="en-US" sz="2115" dirty="0">
                <a:solidFill>
                  <a:srgbClr val="000000"/>
                </a:solidFill>
                <a:latin typeface="Canva Sans"/>
                <a:ea typeface="Canva Sans"/>
                <a:cs typeface="Canva Sans"/>
                <a:sym typeface="Canva Sans"/>
              </a:rPr>
              <a:t> Menschen, die mir </a:t>
            </a:r>
            <a:r>
              <a:rPr lang="en-US" sz="2115" dirty="0" err="1">
                <a:solidFill>
                  <a:srgbClr val="000000"/>
                </a:solidFill>
                <a:latin typeface="Canva Sans"/>
                <a:ea typeface="Canva Sans"/>
                <a:cs typeface="Canva Sans"/>
                <a:sym typeface="Canva Sans"/>
              </a:rPr>
              <a:t>zuhören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helfen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oder</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mich</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motivieren</a:t>
            </a:r>
            <a:r>
              <a:rPr lang="en-US" sz="2115" dirty="0">
                <a:solidFill>
                  <a:srgbClr val="000000"/>
                </a:solidFill>
                <a:latin typeface="Canva Sans"/>
                <a:ea typeface="Canva Sans"/>
                <a:cs typeface="Canva Sans"/>
                <a:sym typeface="Canva Sans"/>
              </a:rPr>
              <a:t>.</a:t>
            </a:r>
          </a:p>
        </p:txBody>
      </p:sp>
      <p:sp>
        <p:nvSpPr>
          <p:cNvPr id="34" name="TextBox 34"/>
          <p:cNvSpPr txBox="1"/>
          <p:nvPr/>
        </p:nvSpPr>
        <p:spPr>
          <a:xfrm>
            <a:off x="552080" y="3437422"/>
            <a:ext cx="4866227" cy="1512722"/>
          </a:xfrm>
          <a:prstGeom prst="rect">
            <a:avLst/>
          </a:prstGeom>
        </p:spPr>
        <p:txBody>
          <a:bodyPr wrap="square" lIns="0" tIns="0" rIns="0" bIns="0" rtlCol="0" anchor="t">
            <a:spAutoFit/>
          </a:bodyPr>
          <a:lstStyle/>
          <a:p>
            <a:pPr>
              <a:lnSpc>
                <a:spcPts val="2961"/>
              </a:lnSpc>
            </a:pPr>
            <a:r>
              <a:rPr lang="en-US" sz="2115" dirty="0">
                <a:solidFill>
                  <a:srgbClr val="000000"/>
                </a:solidFill>
                <a:latin typeface="Canva Sans"/>
                <a:ea typeface="Canva Sans"/>
                <a:cs typeface="Canva Sans"/>
                <a:sym typeface="Canva Sans"/>
              </a:rPr>
              <a:t>😊  </a:t>
            </a:r>
            <a:r>
              <a:rPr lang="en-US" sz="2115" b="1" dirty="0">
                <a:solidFill>
                  <a:srgbClr val="000000"/>
                </a:solidFill>
                <a:latin typeface="Canva Sans Bold"/>
                <a:ea typeface="Canva Sans Bold"/>
                <a:cs typeface="Canva Sans Bold"/>
                <a:sym typeface="Canva Sans Bold"/>
              </a:rPr>
              <a:t>10. Erleben </a:t>
            </a:r>
            <a:r>
              <a:rPr lang="en-US" sz="2115" b="1" dirty="0" err="1">
                <a:solidFill>
                  <a:srgbClr val="000000"/>
                </a:solidFill>
                <a:latin typeface="Canva Sans Bold"/>
                <a:ea typeface="Canva Sans Bold"/>
                <a:cs typeface="Canva Sans Bold"/>
                <a:sym typeface="Canva Sans Bold"/>
              </a:rPr>
              <a:t>positiver</a:t>
            </a:r>
            <a:r>
              <a:rPr lang="en-US" sz="2115" b="1" dirty="0">
                <a:solidFill>
                  <a:srgbClr val="000000"/>
                </a:solidFill>
                <a:latin typeface="Canva Sans Bold"/>
                <a:ea typeface="Canva Sans Bold"/>
                <a:cs typeface="Canva Sans Bold"/>
                <a:sym typeface="Canva Sans Bold"/>
              </a:rPr>
              <a:t> </a:t>
            </a:r>
            <a:r>
              <a:rPr lang="en-US" sz="2115" b="1" dirty="0" err="1">
                <a:solidFill>
                  <a:srgbClr val="000000"/>
                </a:solidFill>
                <a:latin typeface="Canva Sans Bold"/>
                <a:ea typeface="Canva Sans Bold"/>
                <a:cs typeface="Canva Sans Bold"/>
                <a:sym typeface="Canva Sans Bold"/>
              </a:rPr>
              <a:t>Emotionen</a:t>
            </a:r>
            <a:endParaRPr lang="en-US" sz="2115" b="1" dirty="0">
              <a:solidFill>
                <a:srgbClr val="000000"/>
              </a:solidFill>
              <a:latin typeface="Canva Sans Bold"/>
              <a:ea typeface="Canva Sans Bold"/>
              <a:cs typeface="Canva Sans Bold"/>
              <a:sym typeface="Canva Sans Bold"/>
            </a:endParaRPr>
          </a:p>
          <a:p>
            <a:pPr>
              <a:lnSpc>
                <a:spcPts val="2961"/>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achte</a:t>
            </a:r>
            <a:r>
              <a:rPr lang="en-US" sz="2115" dirty="0">
                <a:solidFill>
                  <a:srgbClr val="000000"/>
                </a:solidFill>
                <a:latin typeface="Canva Sans"/>
                <a:ea typeface="Canva Sans"/>
                <a:cs typeface="Canva Sans"/>
                <a:sym typeface="Canva Sans"/>
              </a:rPr>
              <a:t> auf </a:t>
            </a:r>
            <a:r>
              <a:rPr lang="en-US" sz="2115" dirty="0" err="1">
                <a:solidFill>
                  <a:srgbClr val="000000"/>
                </a:solidFill>
                <a:latin typeface="Canva Sans"/>
                <a:ea typeface="Canva Sans"/>
                <a:cs typeface="Canva Sans"/>
                <a:sym typeface="Canva Sans"/>
              </a:rPr>
              <a:t>schöne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Momente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im</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Alltag</a:t>
            </a:r>
            <a:r>
              <a:rPr lang="en-US" sz="2115" dirty="0">
                <a:solidFill>
                  <a:srgbClr val="000000"/>
                </a:solidFill>
                <a:latin typeface="Canva Sans"/>
                <a:ea typeface="Canva Sans"/>
                <a:cs typeface="Canva Sans"/>
                <a:sym typeface="Canva Sans"/>
              </a:rPr>
              <a:t> .</a:t>
            </a:r>
          </a:p>
          <a:p>
            <a:pPr algn="l">
              <a:lnSpc>
                <a:spcPts val="2961"/>
              </a:lnSpc>
            </a:pPr>
            <a:endParaRPr lang="en-US" sz="2115" b="1" dirty="0">
              <a:solidFill>
                <a:srgbClr val="000000"/>
              </a:solidFill>
              <a:latin typeface="Canva Sans Bold"/>
              <a:ea typeface="Canva Sans Bold"/>
              <a:cs typeface="Canva Sans Bold"/>
              <a:sym typeface="Canva Sans Bold"/>
            </a:endParaRPr>
          </a:p>
        </p:txBody>
      </p:sp>
      <p:sp>
        <p:nvSpPr>
          <p:cNvPr id="36" name="TextBox 36"/>
          <p:cNvSpPr txBox="1"/>
          <p:nvPr/>
        </p:nvSpPr>
        <p:spPr>
          <a:xfrm>
            <a:off x="688820" y="5092483"/>
            <a:ext cx="5198192" cy="1512722"/>
          </a:xfrm>
          <a:prstGeom prst="rect">
            <a:avLst/>
          </a:prstGeom>
        </p:spPr>
        <p:txBody>
          <a:bodyPr wrap="square" lIns="0" tIns="0" rIns="0" bIns="0" rtlCol="0" anchor="t">
            <a:spAutoFit/>
          </a:bodyPr>
          <a:lstStyle/>
          <a:p>
            <a:pPr>
              <a:lnSpc>
                <a:spcPts val="2961"/>
              </a:lnSpc>
            </a:pPr>
            <a:r>
              <a:rPr lang="en-US" sz="2115" dirty="0">
                <a:solidFill>
                  <a:srgbClr val="000000"/>
                </a:solidFill>
                <a:latin typeface="Canva Sans"/>
                <a:ea typeface="Canva Sans"/>
                <a:cs typeface="Canva Sans"/>
                <a:sym typeface="Canva Sans"/>
              </a:rPr>
              <a:t>✨ </a:t>
            </a:r>
            <a:r>
              <a:rPr lang="en-US" sz="2115" b="1" dirty="0">
                <a:solidFill>
                  <a:srgbClr val="000000"/>
                </a:solidFill>
                <a:latin typeface="Canva Sans Bold"/>
                <a:ea typeface="Canva Sans Bold"/>
                <a:cs typeface="Canva Sans Bold"/>
                <a:sym typeface="Canva Sans Bold"/>
              </a:rPr>
              <a:t>9. </a:t>
            </a:r>
            <a:r>
              <a:rPr lang="en-US" sz="2115" b="1" dirty="0" err="1">
                <a:solidFill>
                  <a:srgbClr val="000000"/>
                </a:solidFill>
                <a:latin typeface="Canva Sans Bold"/>
                <a:ea typeface="Canva Sans Bold"/>
                <a:cs typeface="Canva Sans Bold"/>
                <a:sym typeface="Canva Sans Bold"/>
              </a:rPr>
              <a:t>Spiritualität</a:t>
            </a:r>
            <a:r>
              <a:rPr lang="en-US" sz="2115" b="1" dirty="0">
                <a:solidFill>
                  <a:srgbClr val="000000"/>
                </a:solidFill>
                <a:latin typeface="Canva Sans Bold"/>
                <a:ea typeface="Canva Sans Bold"/>
                <a:cs typeface="Canva Sans Bold"/>
                <a:sym typeface="Canva Sans Bold"/>
              </a:rPr>
              <a:t> / </a:t>
            </a:r>
            <a:r>
              <a:rPr lang="en-US" sz="2115" b="1" dirty="0" err="1">
                <a:solidFill>
                  <a:srgbClr val="000000"/>
                </a:solidFill>
                <a:latin typeface="Canva Sans Bold"/>
                <a:ea typeface="Canva Sans Bold"/>
                <a:cs typeface="Canva Sans Bold"/>
                <a:sym typeface="Canva Sans Bold"/>
              </a:rPr>
              <a:t>Religiosität</a:t>
            </a:r>
            <a:endParaRPr lang="en-US" sz="2115" b="1" dirty="0">
              <a:solidFill>
                <a:srgbClr val="000000"/>
              </a:solidFill>
              <a:latin typeface="Canva Sans Bold"/>
              <a:ea typeface="Canva Sans Bold"/>
              <a:cs typeface="Canva Sans Bold"/>
              <a:sym typeface="Canva Sans Bold"/>
            </a:endParaRPr>
          </a:p>
          <a:p>
            <a:pPr>
              <a:lnSpc>
                <a:spcPts val="2961"/>
              </a:lnSpc>
            </a:pPr>
            <a:r>
              <a:rPr lang="en-US" sz="2115" dirty="0">
                <a:solidFill>
                  <a:srgbClr val="000000"/>
                </a:solidFill>
                <a:latin typeface="Canva Sans"/>
                <a:ea typeface="Canva Sans"/>
                <a:cs typeface="Canva Sans"/>
                <a:sym typeface="Canva Sans"/>
              </a:rPr>
              <a:t>→Ich </a:t>
            </a:r>
            <a:r>
              <a:rPr lang="en-US" sz="2115" dirty="0" err="1">
                <a:solidFill>
                  <a:srgbClr val="000000"/>
                </a:solidFill>
                <a:latin typeface="Canva Sans"/>
                <a:ea typeface="Canva Sans"/>
                <a:cs typeface="Canva Sans"/>
                <a:sym typeface="Canva Sans"/>
              </a:rPr>
              <a:t>finde</a:t>
            </a:r>
            <a:r>
              <a:rPr lang="en-US" sz="2115" dirty="0">
                <a:solidFill>
                  <a:srgbClr val="000000"/>
                </a:solidFill>
                <a:latin typeface="Canva Sans"/>
                <a:ea typeface="Canva Sans"/>
                <a:cs typeface="Canva Sans"/>
                <a:sym typeface="Canva Sans"/>
              </a:rPr>
              <a:t> Kraft </a:t>
            </a:r>
            <a:r>
              <a:rPr lang="en-US" sz="2115" dirty="0" err="1">
                <a:solidFill>
                  <a:srgbClr val="000000"/>
                </a:solidFill>
                <a:latin typeface="Canva Sans"/>
                <a:ea typeface="Canva Sans"/>
                <a:cs typeface="Canva Sans"/>
                <a:sym typeface="Canva Sans"/>
              </a:rPr>
              <a:t>durch</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Sinnsuche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Glaube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oder</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Rituale</a:t>
            </a:r>
            <a:r>
              <a:rPr lang="en-US" sz="2115" dirty="0">
                <a:solidFill>
                  <a:srgbClr val="000000"/>
                </a:solidFill>
                <a:latin typeface="Canva Sans"/>
                <a:ea typeface="Canva Sans"/>
                <a:cs typeface="Canva Sans"/>
                <a:sym typeface="Canva Sans"/>
              </a:rPr>
              <a:t>.</a:t>
            </a:r>
          </a:p>
          <a:p>
            <a:pPr algn="l">
              <a:lnSpc>
                <a:spcPts val="2961"/>
              </a:lnSpc>
            </a:pPr>
            <a:endParaRPr lang="en-US" sz="2115" b="1" dirty="0">
              <a:solidFill>
                <a:srgbClr val="000000"/>
              </a:solidFill>
              <a:latin typeface="Canva Sans Bold"/>
              <a:ea typeface="Canva Sans Bold"/>
              <a:cs typeface="Canva Sans Bold"/>
              <a:sym typeface="Canva Sans Bold"/>
            </a:endParaRPr>
          </a:p>
        </p:txBody>
      </p:sp>
      <p:sp>
        <p:nvSpPr>
          <p:cNvPr id="38" name="TextBox 38"/>
          <p:cNvSpPr txBox="1"/>
          <p:nvPr/>
        </p:nvSpPr>
        <p:spPr>
          <a:xfrm>
            <a:off x="7344013" y="561174"/>
            <a:ext cx="4184866" cy="1464632"/>
          </a:xfrm>
          <a:prstGeom prst="rect">
            <a:avLst/>
          </a:prstGeom>
        </p:spPr>
        <p:txBody>
          <a:bodyPr lIns="0" tIns="0" rIns="0" bIns="0" rtlCol="0" anchor="t">
            <a:spAutoFit/>
          </a:bodyPr>
          <a:lstStyle/>
          <a:p>
            <a:pPr marL="0" lvl="0" indent="0" algn="just">
              <a:lnSpc>
                <a:spcPts val="2898"/>
              </a:lnSpc>
              <a:spcBef>
                <a:spcPct val="0"/>
              </a:spcBef>
            </a:pPr>
            <a:r>
              <a:rPr lang="en-US" sz="2115" b="1" u="none" strike="noStrike" dirty="0">
                <a:solidFill>
                  <a:srgbClr val="000000"/>
                </a:solidFill>
                <a:latin typeface="Canva Sans Bold"/>
                <a:ea typeface="Canva Sans Bold"/>
                <a:cs typeface="Canva Sans Bold"/>
                <a:sym typeface="Canva Sans Bold"/>
              </a:rPr>
              <a:t>🧠 1. </a:t>
            </a:r>
            <a:r>
              <a:rPr lang="en-US" sz="2115" b="1" u="none" strike="noStrike" dirty="0" err="1">
                <a:solidFill>
                  <a:srgbClr val="000000"/>
                </a:solidFill>
                <a:latin typeface="Canva Sans Bold"/>
                <a:ea typeface="Canva Sans Bold"/>
                <a:cs typeface="Canva Sans Bold"/>
                <a:sym typeface="Canva Sans Bold"/>
              </a:rPr>
              <a:t>Aktives</a:t>
            </a:r>
            <a:r>
              <a:rPr lang="en-US" sz="2115" b="1" u="none" strike="noStrike" dirty="0">
                <a:solidFill>
                  <a:srgbClr val="000000"/>
                </a:solidFill>
                <a:latin typeface="Canva Sans Bold"/>
                <a:ea typeface="Canva Sans Bold"/>
                <a:cs typeface="Canva Sans Bold"/>
                <a:sym typeface="Canva Sans Bold"/>
              </a:rPr>
              <a:t> Coping</a:t>
            </a:r>
          </a:p>
          <a:p>
            <a:pPr lvl="0" algn="just">
              <a:lnSpc>
                <a:spcPts val="2898"/>
              </a:lnSpc>
              <a:spcBef>
                <a:spcPct val="0"/>
              </a:spcBef>
            </a:pPr>
            <a:r>
              <a:rPr lang="en-US" sz="2115" u="none" strike="noStrike" dirty="0">
                <a:solidFill>
                  <a:srgbClr val="000000"/>
                </a:solidFill>
                <a:latin typeface="Canva Sans"/>
                <a:ea typeface="Canva Sans"/>
                <a:cs typeface="Canva Sans"/>
                <a:sym typeface="Canva Sans"/>
              </a:rPr>
              <a:t>→ Stress, </a:t>
            </a:r>
            <a:r>
              <a:rPr lang="en-US" sz="2115" u="none" strike="noStrike" dirty="0" err="1">
                <a:solidFill>
                  <a:srgbClr val="000000"/>
                </a:solidFill>
                <a:latin typeface="Canva Sans"/>
                <a:ea typeface="Canva Sans"/>
                <a:cs typeface="Canva Sans"/>
                <a:sym typeface="Canva Sans"/>
              </a:rPr>
              <a:t>Gespräche</a:t>
            </a:r>
            <a:r>
              <a:rPr lang="en-US" sz="2115" u="none" strike="noStrike" dirty="0">
                <a:solidFill>
                  <a:srgbClr val="000000"/>
                </a:solidFill>
                <a:latin typeface="Canva Sans"/>
                <a:ea typeface="Canva Sans"/>
                <a:cs typeface="Canva Sans"/>
                <a:sym typeface="Canva Sans"/>
              </a:rPr>
              <a:t> </a:t>
            </a:r>
            <a:r>
              <a:rPr lang="en-US" sz="2115" u="none" strike="noStrike" dirty="0" err="1">
                <a:solidFill>
                  <a:srgbClr val="000000"/>
                </a:solidFill>
                <a:latin typeface="Canva Sans"/>
                <a:ea typeface="Canva Sans"/>
                <a:cs typeface="Canva Sans"/>
                <a:sym typeface="Canva Sans"/>
              </a:rPr>
              <a:t>oder</a:t>
            </a:r>
            <a:r>
              <a:rPr lang="en-US" sz="2115" u="none" strike="noStrike"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Erholung</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wird</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aktiv</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bearbeitet</a:t>
            </a:r>
            <a:r>
              <a:rPr lang="en-US" sz="2115" dirty="0">
                <a:solidFill>
                  <a:srgbClr val="000000"/>
                </a:solidFill>
                <a:latin typeface="Canva Sans"/>
                <a:ea typeface="Canva Sans"/>
                <a:cs typeface="Canva Sans"/>
                <a:sym typeface="Canva Sans"/>
              </a:rPr>
              <a:t>. Durch </a:t>
            </a:r>
            <a:r>
              <a:rPr lang="en-US" sz="2115" dirty="0" err="1">
                <a:solidFill>
                  <a:srgbClr val="000000"/>
                </a:solidFill>
                <a:latin typeface="Canva Sans"/>
                <a:ea typeface="Canva Sans"/>
                <a:cs typeface="Canva Sans"/>
                <a:sym typeface="Canva Sans"/>
              </a:rPr>
              <a:t>Planung</a:t>
            </a:r>
            <a:endParaRPr lang="en-US" sz="2115" u="none" strike="noStrike" dirty="0">
              <a:solidFill>
                <a:srgbClr val="000000"/>
              </a:solidFill>
              <a:latin typeface="Canva Sans"/>
              <a:ea typeface="Canva Sans"/>
              <a:cs typeface="Canva Sans"/>
              <a:sym typeface="Canva Sans"/>
            </a:endParaRPr>
          </a:p>
        </p:txBody>
      </p:sp>
      <p:sp>
        <p:nvSpPr>
          <p:cNvPr id="39" name="TextBox 39"/>
          <p:cNvSpPr txBox="1"/>
          <p:nvPr/>
        </p:nvSpPr>
        <p:spPr>
          <a:xfrm>
            <a:off x="423591" y="1911342"/>
            <a:ext cx="6528730" cy="1512722"/>
          </a:xfrm>
          <a:prstGeom prst="rect">
            <a:avLst/>
          </a:prstGeom>
        </p:spPr>
        <p:txBody>
          <a:bodyPr lIns="0" tIns="0" rIns="0" bIns="0" rtlCol="0" anchor="t">
            <a:spAutoFit/>
          </a:bodyPr>
          <a:lstStyle/>
          <a:p>
            <a:pPr algn="l">
              <a:lnSpc>
                <a:spcPts val="2961"/>
              </a:lnSpc>
            </a:pPr>
            <a:r>
              <a:rPr lang="en-US" sz="2115" dirty="0">
                <a:solidFill>
                  <a:srgbClr val="000000"/>
                </a:solidFill>
                <a:latin typeface="Canva Sans"/>
                <a:ea typeface="Canva Sans"/>
                <a:cs typeface="Canva Sans"/>
                <a:sym typeface="Canva Sans"/>
              </a:rPr>
              <a:t>🧩</a:t>
            </a:r>
            <a:r>
              <a:rPr lang="en-US" sz="2115" b="1" dirty="0">
                <a:solidFill>
                  <a:srgbClr val="000000"/>
                </a:solidFill>
                <a:latin typeface="Canva Sans Bold"/>
                <a:ea typeface="Canva Sans Bold"/>
                <a:cs typeface="Canva Sans Bold"/>
                <a:sym typeface="Canva Sans Bold"/>
              </a:rPr>
              <a:t> 11. Sinn &amp; </a:t>
            </a:r>
            <a:r>
              <a:rPr lang="en-US" sz="2115" b="1" dirty="0" err="1">
                <a:solidFill>
                  <a:srgbClr val="000000"/>
                </a:solidFill>
                <a:latin typeface="Canva Sans Bold"/>
                <a:ea typeface="Canva Sans Bold"/>
                <a:cs typeface="Canva Sans Bold"/>
                <a:sym typeface="Canva Sans Bold"/>
              </a:rPr>
              <a:t>Kohärenzerleben</a:t>
            </a:r>
            <a:r>
              <a:rPr lang="en-US" sz="2115" b="1" dirty="0">
                <a:solidFill>
                  <a:srgbClr val="000000"/>
                </a:solidFill>
                <a:latin typeface="Canva Sans Bold"/>
                <a:ea typeface="Canva Sans Bold"/>
                <a:cs typeface="Canva Sans Bold"/>
                <a:sym typeface="Canva Sans Bold"/>
              </a:rPr>
              <a:t> (</a:t>
            </a:r>
            <a:r>
              <a:rPr lang="en-US" sz="2115" b="1" dirty="0" err="1">
                <a:solidFill>
                  <a:srgbClr val="000000"/>
                </a:solidFill>
                <a:latin typeface="Canva Sans Bold"/>
                <a:ea typeface="Canva Sans Bold"/>
                <a:cs typeface="Canva Sans Bold"/>
                <a:sym typeface="Canva Sans Bold"/>
              </a:rPr>
              <a:t>nach</a:t>
            </a:r>
            <a:r>
              <a:rPr lang="en-US" sz="2115" b="1" dirty="0">
                <a:solidFill>
                  <a:srgbClr val="000000"/>
                </a:solidFill>
                <a:latin typeface="Canva Sans Bold"/>
                <a:ea typeface="Canva Sans Bold"/>
                <a:cs typeface="Canva Sans Bold"/>
                <a:sym typeface="Canva Sans Bold"/>
              </a:rPr>
              <a:t> Antonovsky)</a:t>
            </a:r>
          </a:p>
          <a:p>
            <a:pPr>
              <a:lnSpc>
                <a:spcPts val="2961"/>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sehe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mein</a:t>
            </a:r>
            <a:r>
              <a:rPr lang="en-US" sz="2115" dirty="0">
                <a:solidFill>
                  <a:srgbClr val="000000"/>
                </a:solidFill>
                <a:latin typeface="Canva Sans"/>
                <a:ea typeface="Canva Sans"/>
                <a:cs typeface="Canva Sans"/>
                <a:sym typeface="Canva Sans"/>
              </a:rPr>
              <a:t> Leben </a:t>
            </a:r>
            <a:r>
              <a:rPr lang="en-US" sz="2115" dirty="0" err="1">
                <a:solidFill>
                  <a:srgbClr val="000000"/>
                </a:solidFill>
                <a:latin typeface="Canva Sans"/>
                <a:ea typeface="Canva Sans"/>
                <a:cs typeface="Canva Sans"/>
                <a:sym typeface="Canva Sans"/>
              </a:rPr>
              <a:t>als</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sinnvoll</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verständlich</a:t>
            </a:r>
            <a:r>
              <a:rPr lang="en-US" sz="2115" dirty="0">
                <a:solidFill>
                  <a:srgbClr val="000000"/>
                </a:solidFill>
                <a:latin typeface="Canva Sans"/>
                <a:ea typeface="Canva Sans"/>
                <a:cs typeface="Canva Sans"/>
                <a:sym typeface="Canva Sans"/>
              </a:rPr>
              <a:t> und </a:t>
            </a:r>
            <a:r>
              <a:rPr lang="en-US" sz="2115" dirty="0" err="1">
                <a:solidFill>
                  <a:srgbClr val="000000"/>
                </a:solidFill>
                <a:latin typeface="Canva Sans"/>
                <a:ea typeface="Canva Sans"/>
                <a:cs typeface="Canva Sans"/>
                <a:sym typeface="Canva Sans"/>
              </a:rPr>
              <a:t>bewältigbar</a:t>
            </a:r>
            <a:r>
              <a:rPr lang="en-US" sz="2115" dirty="0">
                <a:solidFill>
                  <a:srgbClr val="000000"/>
                </a:solidFill>
                <a:latin typeface="Canva Sans"/>
                <a:ea typeface="Canva Sans"/>
                <a:cs typeface="Canva Sans"/>
                <a:sym typeface="Canva Sans"/>
              </a:rPr>
              <a:t>.</a:t>
            </a:r>
          </a:p>
          <a:p>
            <a:pPr algn="l">
              <a:lnSpc>
                <a:spcPts val="2961"/>
              </a:lnSpc>
            </a:pPr>
            <a:endParaRPr lang="en-US" sz="2115" b="1" dirty="0">
              <a:solidFill>
                <a:srgbClr val="000000"/>
              </a:solidFill>
              <a:latin typeface="Canva Sans Bold"/>
              <a:ea typeface="Canva Sans Bold"/>
              <a:cs typeface="Canva Sans Bold"/>
              <a:sym typeface="Canva Sans Bold"/>
            </a:endParaRPr>
          </a:p>
        </p:txBody>
      </p:sp>
      <p:sp>
        <p:nvSpPr>
          <p:cNvPr id="41" name="TextBox 41"/>
          <p:cNvSpPr txBox="1"/>
          <p:nvPr/>
        </p:nvSpPr>
        <p:spPr>
          <a:xfrm>
            <a:off x="12767701" y="7274279"/>
            <a:ext cx="4842386" cy="1162736"/>
          </a:xfrm>
          <a:prstGeom prst="rect">
            <a:avLst/>
          </a:prstGeom>
        </p:spPr>
        <p:txBody>
          <a:bodyPr lIns="0" tIns="0" rIns="0" bIns="0" rtlCol="0" anchor="t">
            <a:spAutoFit/>
          </a:bodyPr>
          <a:lstStyle/>
          <a:p>
            <a:pPr algn="l">
              <a:lnSpc>
                <a:spcPts val="2898"/>
              </a:lnSpc>
            </a:pPr>
            <a:r>
              <a:rPr lang="en-US" sz="2115" dirty="0">
                <a:solidFill>
                  <a:srgbClr val="000000"/>
                </a:solidFill>
                <a:latin typeface="Canva Sans"/>
                <a:ea typeface="Canva Sans"/>
                <a:cs typeface="Canva Sans"/>
                <a:sym typeface="Canva Sans"/>
              </a:rPr>
              <a:t>💖</a:t>
            </a:r>
            <a:r>
              <a:rPr lang="en-US" sz="2115" b="1" dirty="0">
                <a:solidFill>
                  <a:srgbClr val="000000"/>
                </a:solidFill>
                <a:latin typeface="Canva Sans Bold"/>
                <a:ea typeface="Canva Sans Bold"/>
                <a:cs typeface="Canva Sans Bold"/>
                <a:sym typeface="Canva Sans Bold"/>
              </a:rPr>
              <a:t> 5. </a:t>
            </a:r>
            <a:r>
              <a:rPr lang="en-US" sz="2115" b="1" dirty="0" err="1">
                <a:solidFill>
                  <a:srgbClr val="000000"/>
                </a:solidFill>
                <a:latin typeface="Canva Sans Bold"/>
                <a:ea typeface="Canva Sans Bold"/>
                <a:cs typeface="Canva Sans Bold"/>
                <a:sym typeface="Canva Sans Bold"/>
              </a:rPr>
              <a:t>Selbstwert</a:t>
            </a:r>
            <a:endParaRPr lang="en-US" sz="2115" b="1" dirty="0">
              <a:solidFill>
                <a:srgbClr val="000000"/>
              </a:solidFill>
              <a:latin typeface="Canva Sans Bold"/>
              <a:ea typeface="Canva Sans Bold"/>
              <a:cs typeface="Canva Sans Bold"/>
              <a:sym typeface="Canva Sans Bold"/>
            </a:endParaRPr>
          </a:p>
          <a:p>
            <a:pPr algn="l">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achte</a:t>
            </a:r>
            <a:r>
              <a:rPr lang="en-US" sz="2115" dirty="0">
                <a:solidFill>
                  <a:srgbClr val="000000"/>
                </a:solidFill>
                <a:latin typeface="Canva Sans"/>
                <a:ea typeface="Canva Sans"/>
                <a:cs typeface="Canva Sans"/>
                <a:sym typeface="Canva Sans"/>
              </a:rPr>
              <a:t> und </a:t>
            </a:r>
            <a:r>
              <a:rPr lang="en-US" sz="2115" dirty="0" err="1">
                <a:solidFill>
                  <a:srgbClr val="000000"/>
                </a:solidFill>
                <a:latin typeface="Canva Sans"/>
                <a:ea typeface="Canva Sans"/>
                <a:cs typeface="Canva Sans"/>
                <a:sym typeface="Canva Sans"/>
              </a:rPr>
              <a:t>schätze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mich</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selbst</a:t>
            </a:r>
            <a:r>
              <a:rPr lang="en-US" sz="2115" dirty="0">
                <a:solidFill>
                  <a:srgbClr val="000000"/>
                </a:solidFill>
                <a:latin typeface="Canva Sans"/>
                <a:ea typeface="Canva Sans"/>
                <a:cs typeface="Canva Sans"/>
                <a:sym typeface="Canva Sans"/>
              </a:rPr>
              <a:t>. Auch </a:t>
            </a:r>
            <a:r>
              <a:rPr lang="en-US" sz="2115" dirty="0" err="1">
                <a:solidFill>
                  <a:srgbClr val="000000"/>
                </a:solidFill>
                <a:latin typeface="Canva Sans"/>
                <a:ea typeface="Canva Sans"/>
                <a:cs typeface="Canva Sans"/>
                <a:sym typeface="Canva Sans"/>
              </a:rPr>
              <a:t>wenn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etwas</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schiefläuft</a:t>
            </a:r>
            <a:r>
              <a:rPr lang="en-US" sz="2115" dirty="0">
                <a:solidFill>
                  <a:srgbClr val="000000"/>
                </a:solidFill>
                <a:latin typeface="Canva Sans"/>
                <a:ea typeface="Canva Sans"/>
                <a:cs typeface="Canva Sans"/>
                <a:sym typeface="Canva Sans"/>
              </a:rPr>
              <a:t>.</a:t>
            </a:r>
          </a:p>
        </p:txBody>
      </p:sp>
      <p:sp>
        <p:nvSpPr>
          <p:cNvPr id="42" name="TextBox 42"/>
          <p:cNvSpPr txBox="1"/>
          <p:nvPr/>
        </p:nvSpPr>
        <p:spPr>
          <a:xfrm>
            <a:off x="11528879" y="3202754"/>
            <a:ext cx="5550646" cy="1162736"/>
          </a:xfrm>
          <a:prstGeom prst="rect">
            <a:avLst/>
          </a:prstGeom>
        </p:spPr>
        <p:txBody>
          <a:bodyPr lIns="0" tIns="0" rIns="0" bIns="0" rtlCol="0" anchor="t">
            <a:spAutoFit/>
          </a:bodyPr>
          <a:lstStyle/>
          <a:p>
            <a:pPr algn="l">
              <a:lnSpc>
                <a:spcPts val="2898"/>
              </a:lnSpc>
            </a:pPr>
            <a:r>
              <a:rPr lang="en-US" sz="2115" dirty="0">
                <a:solidFill>
                  <a:srgbClr val="000000"/>
                </a:solidFill>
                <a:latin typeface="Canva Sans"/>
                <a:ea typeface="Canva Sans"/>
                <a:cs typeface="Canva Sans"/>
                <a:sym typeface="Canva Sans"/>
              </a:rPr>
              <a:t>🌤</a:t>
            </a:r>
            <a:r>
              <a:rPr lang="en-US" sz="2115" b="1" dirty="0">
                <a:solidFill>
                  <a:srgbClr val="000000"/>
                </a:solidFill>
                <a:latin typeface="Canva Sans Bold"/>
                <a:ea typeface="Canva Sans Bold"/>
                <a:cs typeface="Canva Sans Bold"/>
                <a:sym typeface="Canva Sans Bold"/>
              </a:rPr>
              <a:t> 3. </a:t>
            </a:r>
            <a:r>
              <a:rPr lang="en-US" sz="2115" b="1" dirty="0" err="1">
                <a:solidFill>
                  <a:srgbClr val="000000"/>
                </a:solidFill>
                <a:latin typeface="Canva Sans Bold"/>
                <a:ea typeface="Canva Sans Bold"/>
                <a:cs typeface="Canva Sans Bold"/>
                <a:sym typeface="Canva Sans Bold"/>
              </a:rPr>
              <a:t>Realistischer</a:t>
            </a:r>
            <a:r>
              <a:rPr lang="en-US" sz="2115" b="1" dirty="0">
                <a:solidFill>
                  <a:srgbClr val="000000"/>
                </a:solidFill>
                <a:latin typeface="Canva Sans Bold"/>
                <a:ea typeface="Canva Sans Bold"/>
                <a:cs typeface="Canva Sans Bold"/>
                <a:sym typeface="Canva Sans Bold"/>
              </a:rPr>
              <a:t> </a:t>
            </a:r>
            <a:r>
              <a:rPr lang="en-US" sz="2115" b="1" dirty="0" err="1">
                <a:solidFill>
                  <a:srgbClr val="000000"/>
                </a:solidFill>
                <a:latin typeface="Canva Sans Bold"/>
                <a:ea typeface="Canva Sans Bold"/>
                <a:cs typeface="Canva Sans Bold"/>
                <a:sym typeface="Canva Sans Bold"/>
              </a:rPr>
              <a:t>Optimismus</a:t>
            </a:r>
            <a:endParaRPr lang="en-US" sz="2115" b="1" dirty="0">
              <a:solidFill>
                <a:srgbClr val="000000"/>
              </a:solidFill>
              <a:latin typeface="Canva Sans Bold"/>
              <a:ea typeface="Canva Sans Bold"/>
              <a:cs typeface="Canva Sans Bold"/>
              <a:sym typeface="Canva Sans Bold"/>
            </a:endParaRPr>
          </a:p>
          <a:p>
            <a:pPr algn="l">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erwarte</a:t>
            </a:r>
            <a:r>
              <a:rPr lang="en-US" sz="2115" dirty="0">
                <a:solidFill>
                  <a:srgbClr val="000000"/>
                </a:solidFill>
                <a:latin typeface="Canva Sans"/>
                <a:ea typeface="Canva Sans"/>
                <a:cs typeface="Canva Sans"/>
                <a:sym typeface="Canva Sans"/>
              </a:rPr>
              <a:t> das Beste - </a:t>
            </a:r>
            <a:r>
              <a:rPr lang="en-US" sz="2115" dirty="0" err="1">
                <a:solidFill>
                  <a:srgbClr val="000000"/>
                </a:solidFill>
                <a:latin typeface="Canva Sans"/>
                <a:ea typeface="Canva Sans"/>
                <a:cs typeface="Canva Sans"/>
                <a:sym typeface="Canva Sans"/>
              </a:rPr>
              <a:t>ohne</a:t>
            </a:r>
            <a:r>
              <a:rPr lang="en-US" sz="2115" dirty="0">
                <a:solidFill>
                  <a:srgbClr val="000000"/>
                </a:solidFill>
                <a:latin typeface="Canva Sans"/>
                <a:ea typeface="Canva Sans"/>
                <a:cs typeface="Canva Sans"/>
                <a:sym typeface="Canva Sans"/>
              </a:rPr>
              <a:t> die </a:t>
            </a:r>
            <a:r>
              <a:rPr lang="en-US" sz="2115" dirty="0" err="1">
                <a:solidFill>
                  <a:srgbClr val="000000"/>
                </a:solidFill>
                <a:latin typeface="Canva Sans"/>
                <a:ea typeface="Canva Sans"/>
                <a:cs typeface="Canva Sans"/>
                <a:sym typeface="Canva Sans"/>
              </a:rPr>
              <a:t>Realität</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zu</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verdrängen</a:t>
            </a:r>
            <a:r>
              <a:rPr lang="en-US" sz="2115" dirty="0">
                <a:solidFill>
                  <a:srgbClr val="000000"/>
                </a:solidFill>
                <a:latin typeface="Canva Sans"/>
                <a:ea typeface="Canva Sans"/>
                <a:cs typeface="Canva Sans"/>
                <a:sym typeface="Canva Sans"/>
              </a:rPr>
              <a:t>.</a:t>
            </a:r>
          </a:p>
        </p:txBody>
      </p:sp>
      <p:sp>
        <p:nvSpPr>
          <p:cNvPr id="43" name="TextBox 43"/>
          <p:cNvSpPr txBox="1"/>
          <p:nvPr/>
        </p:nvSpPr>
        <p:spPr>
          <a:xfrm>
            <a:off x="12217993" y="836005"/>
            <a:ext cx="5463111" cy="1530744"/>
          </a:xfrm>
          <a:prstGeom prst="rect">
            <a:avLst/>
          </a:prstGeom>
        </p:spPr>
        <p:txBody>
          <a:bodyPr lIns="0" tIns="0" rIns="0" bIns="0" rtlCol="0" anchor="t">
            <a:spAutoFit/>
          </a:bodyPr>
          <a:lstStyle/>
          <a:p>
            <a:pPr algn="just">
              <a:lnSpc>
                <a:spcPts val="2898"/>
              </a:lnSpc>
            </a:pPr>
            <a:r>
              <a:rPr lang="en-US" sz="2115" dirty="0">
                <a:solidFill>
                  <a:srgbClr val="000000"/>
                </a:solidFill>
                <a:latin typeface="Canva Sans"/>
                <a:ea typeface="Canva Sans"/>
                <a:cs typeface="Canva Sans"/>
                <a:sym typeface="Canva Sans"/>
              </a:rPr>
              <a:t>💪</a:t>
            </a:r>
            <a:r>
              <a:rPr lang="en-US" sz="2115" b="1" dirty="0">
                <a:solidFill>
                  <a:srgbClr val="000000"/>
                </a:solidFill>
                <a:latin typeface="Canva Sans Bold"/>
                <a:ea typeface="Canva Sans Bold"/>
                <a:cs typeface="Canva Sans Bold"/>
                <a:sym typeface="Canva Sans Bold"/>
              </a:rPr>
              <a:t> 2. </a:t>
            </a:r>
            <a:r>
              <a:rPr lang="en-US" sz="2115" b="1" dirty="0" err="1">
                <a:solidFill>
                  <a:srgbClr val="000000"/>
                </a:solidFill>
                <a:latin typeface="Canva Sans Bold"/>
                <a:ea typeface="Canva Sans Bold"/>
                <a:cs typeface="Canva Sans Bold"/>
                <a:sym typeface="Canva Sans Bold"/>
              </a:rPr>
              <a:t>Selbstwirksamkeit</a:t>
            </a:r>
            <a:endParaRPr lang="en-US" sz="2115" b="1" dirty="0">
              <a:solidFill>
                <a:srgbClr val="000000"/>
              </a:solidFill>
              <a:latin typeface="Canva Sans Bold"/>
              <a:ea typeface="Canva Sans Bold"/>
              <a:cs typeface="Canva Sans Bold"/>
              <a:sym typeface="Canva Sans Bold"/>
            </a:endParaRPr>
          </a:p>
          <a:p>
            <a:pPr algn="just">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glaube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daran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dass</a:t>
            </a: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selbst</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etwas</a:t>
            </a:r>
            <a:r>
              <a:rPr lang="en-US" sz="2115" dirty="0">
                <a:solidFill>
                  <a:srgbClr val="000000"/>
                </a:solidFill>
                <a:latin typeface="Canva Sans"/>
                <a:ea typeface="Canva Sans"/>
                <a:cs typeface="Canva Sans"/>
                <a:sym typeface="Canva Sans"/>
              </a:rPr>
              <a:t> tun </a:t>
            </a:r>
            <a:r>
              <a:rPr lang="en-US" sz="2115" dirty="0" err="1">
                <a:solidFill>
                  <a:srgbClr val="000000"/>
                </a:solidFill>
                <a:latin typeface="Canva Sans"/>
                <a:ea typeface="Canva Sans"/>
                <a:cs typeface="Canva Sans"/>
                <a:sym typeface="Canva Sans"/>
              </a:rPr>
              <a:t>kann</a:t>
            </a:r>
            <a:r>
              <a:rPr lang="en-US" sz="2115" dirty="0">
                <a:solidFill>
                  <a:srgbClr val="000000"/>
                </a:solidFill>
                <a:latin typeface="Canva Sans"/>
                <a:ea typeface="Canva Sans"/>
                <a:cs typeface="Canva Sans"/>
                <a:sym typeface="Canva Sans"/>
              </a:rPr>
              <a:t>, um </a:t>
            </a:r>
            <a:r>
              <a:rPr lang="en-US" sz="2115" dirty="0" err="1">
                <a:solidFill>
                  <a:srgbClr val="000000"/>
                </a:solidFill>
                <a:latin typeface="Canva Sans"/>
                <a:ea typeface="Canva Sans"/>
                <a:cs typeface="Canva Sans"/>
                <a:sym typeface="Canva Sans"/>
              </a:rPr>
              <a:t>Herausforderungen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zu</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meistern</a:t>
            </a:r>
            <a:r>
              <a:rPr lang="en-US" sz="2115" dirty="0">
                <a:solidFill>
                  <a:srgbClr val="000000"/>
                </a:solidFill>
                <a:latin typeface="Canva Sans"/>
                <a:ea typeface="Canva Sans"/>
                <a:cs typeface="Canva Sans"/>
                <a:sym typeface="Canva Sans"/>
              </a:rPr>
              <a:t>.</a:t>
            </a:r>
          </a:p>
        </p:txBody>
      </p:sp>
      <p:sp>
        <p:nvSpPr>
          <p:cNvPr id="44" name="TextBox 44"/>
          <p:cNvSpPr txBox="1"/>
          <p:nvPr/>
        </p:nvSpPr>
        <p:spPr>
          <a:xfrm>
            <a:off x="12309728" y="5150015"/>
            <a:ext cx="5371376" cy="1162736"/>
          </a:xfrm>
          <a:prstGeom prst="rect">
            <a:avLst/>
          </a:prstGeom>
        </p:spPr>
        <p:txBody>
          <a:bodyPr lIns="0" tIns="0" rIns="0" bIns="0" rtlCol="0" anchor="t">
            <a:spAutoFit/>
          </a:bodyPr>
          <a:lstStyle/>
          <a:p>
            <a:pPr algn="l">
              <a:lnSpc>
                <a:spcPts val="2898"/>
              </a:lnSpc>
            </a:pPr>
            <a:r>
              <a:rPr lang="en-US" sz="2115" dirty="0">
                <a:solidFill>
                  <a:srgbClr val="000000"/>
                </a:solidFill>
                <a:latin typeface="Canva Sans"/>
                <a:ea typeface="Canva Sans"/>
                <a:cs typeface="Canva Sans"/>
                <a:sym typeface="Canva Sans"/>
              </a:rPr>
              <a:t>🔄</a:t>
            </a:r>
            <a:r>
              <a:rPr lang="en-US" sz="2115" b="1" dirty="0">
                <a:solidFill>
                  <a:srgbClr val="000000"/>
                </a:solidFill>
                <a:latin typeface="Canva Sans Bold"/>
                <a:ea typeface="Canva Sans Bold"/>
                <a:cs typeface="Canva Sans Bold"/>
                <a:sym typeface="Canva Sans Bold"/>
              </a:rPr>
              <a:t> 4. </a:t>
            </a:r>
            <a:r>
              <a:rPr lang="en-US" sz="2115" b="1" dirty="0" err="1">
                <a:solidFill>
                  <a:srgbClr val="000000"/>
                </a:solidFill>
                <a:latin typeface="Canva Sans Bold"/>
                <a:ea typeface="Canva Sans Bold"/>
                <a:cs typeface="Canva Sans Bold"/>
                <a:sym typeface="Canva Sans Bold"/>
              </a:rPr>
              <a:t>Kognitive</a:t>
            </a:r>
            <a:r>
              <a:rPr lang="en-US" sz="2115" b="1" dirty="0">
                <a:solidFill>
                  <a:srgbClr val="000000"/>
                </a:solidFill>
                <a:latin typeface="Canva Sans Bold"/>
                <a:ea typeface="Canva Sans Bold"/>
                <a:cs typeface="Canva Sans Bold"/>
                <a:sym typeface="Canva Sans Bold"/>
              </a:rPr>
              <a:t> </a:t>
            </a:r>
            <a:r>
              <a:rPr lang="en-US" sz="2115" b="1" dirty="0" err="1">
                <a:solidFill>
                  <a:srgbClr val="000000"/>
                </a:solidFill>
                <a:latin typeface="Canva Sans Bold"/>
                <a:ea typeface="Canva Sans Bold"/>
                <a:cs typeface="Canva Sans Bold"/>
                <a:sym typeface="Canva Sans Bold"/>
              </a:rPr>
              <a:t>Flexibilität</a:t>
            </a:r>
            <a:endParaRPr lang="en-US" sz="2115" b="1" dirty="0">
              <a:solidFill>
                <a:srgbClr val="000000"/>
              </a:solidFill>
              <a:latin typeface="Canva Sans Bold"/>
              <a:ea typeface="Canva Sans Bold"/>
              <a:cs typeface="Canva Sans Bold"/>
              <a:sym typeface="Canva Sans Bold"/>
            </a:endParaRPr>
          </a:p>
          <a:p>
            <a:pPr algn="l">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kann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mein</a:t>
            </a:r>
            <a:r>
              <a:rPr lang="en-US" sz="2115" dirty="0">
                <a:solidFill>
                  <a:srgbClr val="000000"/>
                </a:solidFill>
                <a:latin typeface="Canva Sans"/>
                <a:ea typeface="Canva Sans"/>
                <a:cs typeface="Canva Sans"/>
                <a:sym typeface="Canva Sans"/>
              </a:rPr>
              <a:t> Denken und </a:t>
            </a:r>
            <a:r>
              <a:rPr lang="en-US" sz="2115" dirty="0" err="1">
                <a:solidFill>
                  <a:srgbClr val="000000"/>
                </a:solidFill>
                <a:latin typeface="Canva Sans"/>
                <a:ea typeface="Canva Sans"/>
                <a:cs typeface="Canva Sans"/>
                <a:sym typeface="Canva Sans"/>
              </a:rPr>
              <a:t>Verhalten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anpassen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wenn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sich</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Situationen</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ändern</a:t>
            </a:r>
            <a:r>
              <a:rPr lang="en-US" sz="2115" dirty="0">
                <a:solidFill>
                  <a:srgbClr val="000000"/>
                </a:solidFill>
                <a:latin typeface="Canva Sans"/>
                <a:ea typeface="Canva Sans"/>
                <a:cs typeface="Canva Sans"/>
                <a:sym typeface="Canva Sans"/>
              </a:rPr>
              <a:t>.</a:t>
            </a:r>
          </a:p>
        </p:txBody>
      </p:sp>
      <p:sp>
        <p:nvSpPr>
          <p:cNvPr id="45" name="TextBox 45"/>
          <p:cNvSpPr txBox="1"/>
          <p:nvPr/>
        </p:nvSpPr>
        <p:spPr>
          <a:xfrm>
            <a:off x="6839033" y="9010738"/>
            <a:ext cx="9723063" cy="1090231"/>
          </a:xfrm>
          <a:prstGeom prst="rect">
            <a:avLst/>
          </a:prstGeom>
        </p:spPr>
        <p:txBody>
          <a:bodyPr lIns="0" tIns="0" rIns="0" bIns="0" rtlCol="0" anchor="t">
            <a:spAutoFit/>
          </a:bodyPr>
          <a:lstStyle/>
          <a:p>
            <a:pPr algn="l">
              <a:lnSpc>
                <a:spcPts val="2898"/>
              </a:lnSpc>
            </a:pPr>
            <a:r>
              <a:rPr lang="en-US" sz="2115" b="1" dirty="0">
                <a:solidFill>
                  <a:srgbClr val="000000"/>
                </a:solidFill>
                <a:latin typeface="Canva Sans Bold"/>
                <a:ea typeface="Canva Sans Bold"/>
                <a:cs typeface="Canva Sans Bold"/>
                <a:sym typeface="Canva Sans Bold"/>
              </a:rPr>
              <a:t>6. Hardiness (Widerstandskraft)</a:t>
            </a:r>
          </a:p>
          <a:p>
            <a:pPr algn="l">
              <a:lnSpc>
                <a:spcPts val="2898"/>
              </a:lnSpc>
            </a:pPr>
            <a:r>
              <a:rPr lang="en-US" sz="2115" dirty="0">
                <a:solidFill>
                  <a:srgbClr val="000000"/>
                </a:solidFill>
                <a:latin typeface="Canva Sans"/>
                <a:ea typeface="Canva Sans"/>
                <a:cs typeface="Canva Sans"/>
                <a:sym typeface="Canva Sans"/>
              </a:rPr>
              <a:t>→ Ich </a:t>
            </a:r>
            <a:r>
              <a:rPr lang="en-US" sz="2115" dirty="0" err="1">
                <a:solidFill>
                  <a:srgbClr val="000000"/>
                </a:solidFill>
                <a:latin typeface="Canva Sans"/>
                <a:ea typeface="Canva Sans"/>
                <a:cs typeface="Canva Sans"/>
                <a:sym typeface="Canva Sans"/>
              </a:rPr>
              <a:t>nehme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Herausforderungen</a:t>
            </a:r>
            <a:r>
              <a:rPr lang="en-US" sz="2115" dirty="0">
                <a:solidFill>
                  <a:srgbClr val="000000"/>
                </a:solidFill>
                <a:latin typeface="Canva Sans"/>
                <a:ea typeface="Canva Sans"/>
                <a:cs typeface="Canva Sans"/>
                <a:sym typeface="Canva Sans"/>
              </a:rPr>
              <a:t> an, </a:t>
            </a:r>
            <a:r>
              <a:rPr lang="en-US" sz="2115" dirty="0" err="1">
                <a:solidFill>
                  <a:srgbClr val="000000"/>
                </a:solidFill>
                <a:latin typeface="Canva Sans"/>
                <a:ea typeface="Canva Sans"/>
                <a:cs typeface="Canva Sans"/>
                <a:sym typeface="Canva Sans"/>
              </a:rPr>
              <a:t>bleibe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engagiert</a:t>
            </a:r>
            <a:r>
              <a:rPr lang="en-US" sz="2115" dirty="0">
                <a:solidFill>
                  <a:srgbClr val="000000"/>
                </a:solidFill>
                <a:latin typeface="Canva Sans"/>
                <a:ea typeface="Canva Sans"/>
                <a:cs typeface="Canva Sans"/>
                <a:sym typeface="Canva Sans"/>
              </a:rPr>
              <a:t> und </a:t>
            </a:r>
            <a:r>
              <a:rPr lang="en-US" sz="2115" dirty="0" err="1">
                <a:solidFill>
                  <a:srgbClr val="000000"/>
                </a:solidFill>
                <a:latin typeface="Canva Sans"/>
                <a:ea typeface="Canva Sans"/>
                <a:cs typeface="Canva Sans"/>
                <a:sym typeface="Canva Sans"/>
              </a:rPr>
              <a:t>glaube</a:t>
            </a:r>
            <a:r>
              <a:rPr lang="en-US" sz="2115" dirty="0">
                <a:solidFill>
                  <a:srgbClr val="000000"/>
                </a:solidFill>
                <a:latin typeface="Canva Sans"/>
                <a:ea typeface="Canva Sans"/>
                <a:cs typeface="Canva Sans"/>
                <a:sym typeface="Canva Sans"/>
              </a:rPr>
              <a:t> an </a:t>
            </a:r>
            <a:r>
              <a:rPr lang="en-US" sz="2115" dirty="0" err="1">
                <a:solidFill>
                  <a:srgbClr val="000000"/>
                </a:solidFill>
                <a:latin typeface="Canva Sans"/>
                <a:ea typeface="Canva Sans"/>
                <a:cs typeface="Canva Sans"/>
                <a:sym typeface="Canva Sans"/>
              </a:rPr>
              <a:t>meine</a:t>
            </a:r>
            <a:r>
              <a:rPr lang="en-US" sz="2115" dirty="0">
                <a:solidFill>
                  <a:srgbClr val="000000"/>
                </a:solidFill>
                <a:latin typeface="Canva Sans"/>
                <a:ea typeface="Canva Sans"/>
                <a:cs typeface="Canva Sans"/>
                <a:sym typeface="Canva Sans"/>
              </a:rPr>
              <a:t> </a:t>
            </a:r>
            <a:r>
              <a:rPr lang="en-US" sz="2115" dirty="0" err="1">
                <a:solidFill>
                  <a:srgbClr val="000000"/>
                </a:solidFill>
                <a:latin typeface="Canva Sans"/>
                <a:ea typeface="Canva Sans"/>
                <a:cs typeface="Canva Sans"/>
                <a:sym typeface="Canva Sans"/>
              </a:rPr>
              <a:t>Kontrolle</a:t>
            </a:r>
            <a:r>
              <a:rPr lang="en-US" sz="2115" dirty="0">
                <a:solidFill>
                  <a:srgbClr val="000000"/>
                </a:solidFill>
                <a:latin typeface="Canva Sans"/>
                <a:ea typeface="Canva Sans"/>
                <a:cs typeface="Canva Sans"/>
                <a:sym typeface="Canva Sans"/>
              </a:rPr>
              <a:t>.</a:t>
            </a:r>
          </a:p>
        </p:txBody>
      </p:sp>
      <p:sp>
        <p:nvSpPr>
          <p:cNvPr id="46" name="TextBox 46"/>
          <p:cNvSpPr txBox="1"/>
          <p:nvPr/>
        </p:nvSpPr>
        <p:spPr>
          <a:xfrm>
            <a:off x="259987" y="399031"/>
            <a:ext cx="5095577" cy="1170324"/>
          </a:xfrm>
          <a:prstGeom prst="rect">
            <a:avLst/>
          </a:prstGeom>
        </p:spPr>
        <p:txBody>
          <a:bodyPr lIns="0" tIns="0" rIns="0" bIns="0" rtlCol="0" anchor="t">
            <a:spAutoFit/>
          </a:bodyPr>
          <a:lstStyle/>
          <a:p>
            <a:pPr algn="l">
              <a:lnSpc>
                <a:spcPts val="9518"/>
              </a:lnSpc>
            </a:pPr>
            <a:r>
              <a:rPr lang="en-US" sz="6799">
                <a:solidFill>
                  <a:srgbClr val="000000"/>
                </a:solidFill>
                <a:latin typeface="Lumios Marker"/>
                <a:ea typeface="Lumios Marker"/>
                <a:cs typeface="Lumios Marker"/>
                <a:sym typeface="Lumios Marker"/>
              </a:rPr>
              <a:t>11 Resilienzfaktoren</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3">
                                            <p:txEl>
                                              <p:pRg st="0" end="0"/>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2">
                                            <p:txEl>
                                              <p:pRg st="0" end="0"/>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2">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4">
                                            <p:txEl>
                                              <p:pRg st="0" end="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4">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1">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5">
                                            <p:txEl>
                                              <p:pRg st="0" end="0"/>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5">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
                                            <p:txEl>
                                              <p:pRg st="0" end="0"/>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3">
                                            <p:txEl>
                                              <p:pRg st="1" end="1"/>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2">
                                            <p:txEl>
                                              <p:pRg st="0" end="0"/>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2">
                                            <p:txEl>
                                              <p:pRg st="1" end="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6">
                                            <p:txEl>
                                              <p:pRg st="0" end="0"/>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36">
                                            <p:txEl>
                                              <p:pRg st="1" end="1"/>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34">
                                            <p:txEl>
                                              <p:pRg st="0" end="0"/>
                                            </p:txEl>
                                          </p:spTgt>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34">
                                            <p:txEl>
                                              <p:pRg st="1" end="1"/>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9">
                                            <p:txEl>
                                              <p:pRg st="0" end="0"/>
                                            </p:txEl>
                                          </p:spTgt>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3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uild="allAtOnce"/>
      <p:bldP spid="38" grpId="0" build="allAtOnce"/>
      <p:bldP spid="41" grpId="0" build="allAtOnce"/>
      <p:bldP spid="42" grpId="0" build="allAtOnce"/>
      <p:bldP spid="43" grpId="0" build="allAtOnce"/>
      <p:bldP spid="44" grpId="0" build="allAtOnce"/>
      <p:bldP spid="45" grpId="0" build="allAtOnce"/>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TextBox 4"/>
          <p:cNvSpPr txBox="1"/>
          <p:nvPr/>
        </p:nvSpPr>
        <p:spPr>
          <a:xfrm>
            <a:off x="6220587" y="4111876"/>
            <a:ext cx="4585306" cy="1194330"/>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Copingstrategien</a:t>
            </a:r>
          </a:p>
        </p:txBody>
      </p:sp>
      <p:sp>
        <p:nvSpPr>
          <p:cNvPr id="6" name="Textfeld 5">
            <a:extLst>
              <a:ext uri="{FF2B5EF4-FFF2-40B4-BE49-F238E27FC236}">
                <a16:creationId xmlns:a16="http://schemas.microsoft.com/office/drawing/2014/main" id="{CF93BB59-BBF2-93A5-0CF8-5B230F4947C0}"/>
              </a:ext>
            </a:extLst>
          </p:cNvPr>
          <p:cNvSpPr txBox="1"/>
          <p:nvPr/>
        </p:nvSpPr>
        <p:spPr>
          <a:xfrm>
            <a:off x="5105400" y="4570526"/>
            <a:ext cx="9144000" cy="707886"/>
          </a:xfrm>
          <a:prstGeom prst="rect">
            <a:avLst/>
          </a:prstGeom>
          <a:noFill/>
        </p:spPr>
        <p:txBody>
          <a:bodyPr wrap="square">
            <a:spAutoFit/>
          </a:bodyPr>
          <a:lstStyle/>
          <a:p>
            <a:r>
              <a:rPr lang="en-US" sz="4000" dirty="0">
                <a:solidFill>
                  <a:srgbClr val="000000"/>
                </a:solidFill>
                <a:latin typeface="Bauer Bodoni"/>
                <a:ea typeface="Bauer Bodoni"/>
                <a:cs typeface="Bauer Bodoni"/>
                <a:sym typeface="Bauer Bodoni"/>
              </a:rPr>
              <a:t>🔄</a:t>
            </a:r>
            <a:endParaRPr lang="de-DE" sz="4000" dirty="0"/>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31630" y="47574"/>
            <a:ext cx="18287991" cy="10287000"/>
            <a:chOff x="-1060352" y="-5105060"/>
            <a:chExt cx="24383988" cy="13716000"/>
          </a:xfrm>
        </p:grpSpPr>
        <p:sp>
          <p:nvSpPr>
            <p:cNvPr id="5" name="Freeform 5"/>
            <p:cNvSpPr/>
            <p:nvPr/>
          </p:nvSpPr>
          <p:spPr>
            <a:xfrm>
              <a:off x="-1060352" y="-5105060"/>
              <a:ext cx="24383988" cy="13716000"/>
            </a:xfrm>
            <a:custGeom>
              <a:avLst/>
              <a:gdLst/>
              <a:ahLst/>
              <a:cxnLst/>
              <a:rect l="l" t="t" r="r" b="b"/>
              <a:pathLst>
                <a:path w="24383988" h="13716000">
                  <a:moveTo>
                    <a:pt x="24383987" y="0"/>
                  </a:moveTo>
                  <a:lnTo>
                    <a:pt x="0" y="0"/>
                  </a:lnTo>
                  <a:lnTo>
                    <a:pt x="0" y="13716000"/>
                  </a:lnTo>
                  <a:lnTo>
                    <a:pt x="24383987" y="13716000"/>
                  </a:lnTo>
                  <a:lnTo>
                    <a:pt x="24383987" y="0"/>
                  </a:lnTo>
                  <a:close/>
                </a:path>
              </a:pathLst>
            </a:custGeom>
            <a:blipFill>
              <a:blip r:embed="rId4"/>
              <a:stretch>
                <a:fillRect l="4217" t="37444" r="65582" b="62259"/>
              </a:stretch>
            </a:blipFill>
          </p:spPr>
          <p:txBody>
            <a:bodyPr/>
            <a:lstStyle/>
            <a:p>
              <a:endParaRPr lang="de-DE"/>
            </a:p>
          </p:txBody>
        </p:sp>
      </p:grpSp>
      <p:sp>
        <p:nvSpPr>
          <p:cNvPr id="6" name="Freeform 6"/>
          <p:cNvSpPr/>
          <p:nvPr/>
        </p:nvSpPr>
        <p:spPr>
          <a:xfrm>
            <a:off x="990143" y="447103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7" name="Freeform 7"/>
          <p:cNvSpPr/>
          <p:nvPr/>
        </p:nvSpPr>
        <p:spPr>
          <a:xfrm>
            <a:off x="990143" y="487108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de-DE"/>
          </a:p>
        </p:txBody>
      </p:sp>
      <p:sp>
        <p:nvSpPr>
          <p:cNvPr id="8" name="Freeform 8"/>
          <p:cNvSpPr/>
          <p:nvPr/>
        </p:nvSpPr>
        <p:spPr>
          <a:xfrm>
            <a:off x="990143" y="527113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de-DE"/>
          </a:p>
        </p:txBody>
      </p:sp>
      <p:grpSp>
        <p:nvGrpSpPr>
          <p:cNvPr id="9" name="Group 9"/>
          <p:cNvGrpSpPr/>
          <p:nvPr/>
        </p:nvGrpSpPr>
        <p:grpSpPr>
          <a:xfrm>
            <a:off x="770992" y="6252210"/>
            <a:ext cx="6812280" cy="30480"/>
            <a:chOff x="0" y="0"/>
            <a:chExt cx="9083040" cy="40640"/>
          </a:xfrm>
        </p:grpSpPr>
        <p:sp>
          <p:nvSpPr>
            <p:cNvPr id="10" name="Freeform 10"/>
            <p:cNvSpPr/>
            <p:nvPr/>
          </p:nvSpPr>
          <p:spPr>
            <a:xfrm>
              <a:off x="0" y="0"/>
              <a:ext cx="9083040" cy="40640"/>
            </a:xfrm>
            <a:custGeom>
              <a:avLst/>
              <a:gdLst/>
              <a:ahLst/>
              <a:cxnLst/>
              <a:rect l="l" t="t" r="r" b="b"/>
              <a:pathLst>
                <a:path w="9083040" h="40640">
                  <a:moveTo>
                    <a:pt x="0" y="0"/>
                  </a:moveTo>
                  <a:lnTo>
                    <a:pt x="9083040" y="0"/>
                  </a:lnTo>
                  <a:lnTo>
                    <a:pt x="9083040" y="40640"/>
                  </a:lnTo>
                  <a:lnTo>
                    <a:pt x="0" y="40640"/>
                  </a:lnTo>
                  <a:lnTo>
                    <a:pt x="0" y="0"/>
                  </a:lnTo>
                  <a:close/>
                </a:path>
              </a:pathLst>
            </a:custGeom>
            <a:blipFill>
              <a:blip r:embed="rId8"/>
              <a:stretch>
                <a:fillRect/>
              </a:stretch>
            </a:blipFill>
          </p:spPr>
          <p:txBody>
            <a:bodyPr/>
            <a:lstStyle/>
            <a:p>
              <a:endParaRPr lang="de-DE"/>
            </a:p>
          </p:txBody>
        </p:sp>
      </p:grpSp>
      <p:sp>
        <p:nvSpPr>
          <p:cNvPr id="11" name="Freeform 11"/>
          <p:cNvSpPr/>
          <p:nvPr/>
        </p:nvSpPr>
        <p:spPr>
          <a:xfrm>
            <a:off x="990143" y="687133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12" name="Freeform 12"/>
          <p:cNvSpPr/>
          <p:nvPr/>
        </p:nvSpPr>
        <p:spPr>
          <a:xfrm>
            <a:off x="990143" y="727138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de-DE"/>
          </a:p>
        </p:txBody>
      </p:sp>
      <p:sp>
        <p:nvSpPr>
          <p:cNvPr id="13" name="Freeform 13"/>
          <p:cNvSpPr/>
          <p:nvPr/>
        </p:nvSpPr>
        <p:spPr>
          <a:xfrm>
            <a:off x="990143" y="767143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de-DE"/>
          </a:p>
        </p:txBody>
      </p:sp>
      <p:sp>
        <p:nvSpPr>
          <p:cNvPr id="14" name="Freeform 14"/>
          <p:cNvSpPr/>
          <p:nvPr/>
        </p:nvSpPr>
        <p:spPr>
          <a:xfrm>
            <a:off x="990143" y="807148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de-DE"/>
          </a:p>
        </p:txBody>
      </p:sp>
      <p:sp>
        <p:nvSpPr>
          <p:cNvPr id="15" name="Freeform 15"/>
          <p:cNvSpPr/>
          <p:nvPr/>
        </p:nvSpPr>
        <p:spPr>
          <a:xfrm>
            <a:off x="990143" y="8471535"/>
            <a:ext cx="106680" cy="106680"/>
          </a:xfrm>
          <a:custGeom>
            <a:avLst/>
            <a:gdLst/>
            <a:ahLst/>
            <a:cxnLst/>
            <a:rect l="l" t="t" r="r" b="b"/>
            <a:pathLst>
              <a:path w="106680" h="106680">
                <a:moveTo>
                  <a:pt x="0" y="0"/>
                </a:moveTo>
                <a:lnTo>
                  <a:pt x="106680" y="0"/>
                </a:lnTo>
                <a:lnTo>
                  <a:pt x="106680" y="106680"/>
                </a:lnTo>
                <a:lnTo>
                  <a:pt x="0" y="106680"/>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de-DE"/>
          </a:p>
        </p:txBody>
      </p:sp>
      <p:sp>
        <p:nvSpPr>
          <p:cNvPr id="16" name="Freeform 16"/>
          <p:cNvSpPr/>
          <p:nvPr/>
        </p:nvSpPr>
        <p:spPr>
          <a:xfrm>
            <a:off x="14218414" y="5968660"/>
            <a:ext cx="2799617" cy="2712129"/>
          </a:xfrm>
          <a:custGeom>
            <a:avLst/>
            <a:gdLst/>
            <a:ahLst/>
            <a:cxnLst/>
            <a:rect l="l" t="t" r="r" b="b"/>
            <a:pathLst>
              <a:path w="2799617" h="2712129">
                <a:moveTo>
                  <a:pt x="0" y="0"/>
                </a:moveTo>
                <a:lnTo>
                  <a:pt x="2799618" y="0"/>
                </a:lnTo>
                <a:lnTo>
                  <a:pt x="2799618" y="2712130"/>
                </a:lnTo>
                <a:lnTo>
                  <a:pt x="0" y="2712130"/>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de-DE"/>
          </a:p>
        </p:txBody>
      </p:sp>
      <p:sp>
        <p:nvSpPr>
          <p:cNvPr id="17" name="Freeform 17"/>
          <p:cNvSpPr/>
          <p:nvPr/>
        </p:nvSpPr>
        <p:spPr>
          <a:xfrm>
            <a:off x="14018133" y="4002405"/>
            <a:ext cx="2484767" cy="2186595"/>
          </a:xfrm>
          <a:custGeom>
            <a:avLst/>
            <a:gdLst/>
            <a:ahLst/>
            <a:cxnLst/>
            <a:rect l="l" t="t" r="r" b="b"/>
            <a:pathLst>
              <a:path w="2484767" h="2186595">
                <a:moveTo>
                  <a:pt x="0" y="0"/>
                </a:moveTo>
                <a:lnTo>
                  <a:pt x="2484767" y="0"/>
                </a:lnTo>
                <a:lnTo>
                  <a:pt x="2484767" y="2186595"/>
                </a:lnTo>
                <a:lnTo>
                  <a:pt x="0" y="2186595"/>
                </a:lnTo>
                <a:lnTo>
                  <a:pt x="0" y="0"/>
                </a:lnTo>
                <a:close/>
              </a:path>
            </a:pathLst>
          </a:custGeom>
          <a:blipFill>
            <a:blip>
              <a:extLst>
                <a:ext uri="{96DAC541-7B7A-43D3-8B79-37D633B846F1}">
                  <asvg:svgBlip xmlns:asvg="http://schemas.microsoft.com/office/drawing/2016/SVG/main" r:embed="rId15"/>
                </a:ext>
              </a:extLst>
            </a:blip>
            <a:stretch>
              <a:fillRect/>
            </a:stretch>
          </a:blipFill>
        </p:spPr>
        <p:txBody>
          <a:bodyPr/>
          <a:lstStyle/>
          <a:p>
            <a:endParaRPr lang="de-DE"/>
          </a:p>
        </p:txBody>
      </p:sp>
      <p:sp>
        <p:nvSpPr>
          <p:cNvPr id="18" name="Freeform 18"/>
          <p:cNvSpPr/>
          <p:nvPr/>
        </p:nvSpPr>
        <p:spPr>
          <a:xfrm>
            <a:off x="574440" y="497814"/>
            <a:ext cx="1388142" cy="1345236"/>
          </a:xfrm>
          <a:custGeom>
            <a:avLst/>
            <a:gdLst/>
            <a:ahLst/>
            <a:cxnLst/>
            <a:rect l="l" t="t" r="r" b="b"/>
            <a:pathLst>
              <a:path w="1388142" h="1345236">
                <a:moveTo>
                  <a:pt x="0" y="0"/>
                </a:moveTo>
                <a:lnTo>
                  <a:pt x="1388142" y="0"/>
                </a:lnTo>
                <a:lnTo>
                  <a:pt x="1388142" y="1345236"/>
                </a:lnTo>
                <a:lnTo>
                  <a:pt x="0" y="1345236"/>
                </a:lnTo>
                <a:lnTo>
                  <a:pt x="0" y="0"/>
                </a:lnTo>
                <a:close/>
              </a:path>
            </a:pathLst>
          </a:custGeom>
          <a:blipFill>
            <a:blip>
              <a:extLst>
                <a:ext uri="{96DAC541-7B7A-43D3-8B79-37D633B846F1}">
                  <asvg:svgBlip xmlns:asvg="http://schemas.microsoft.com/office/drawing/2016/SVG/main" r:embed="rId16"/>
                </a:ext>
              </a:extLst>
            </a:blip>
            <a:stretch>
              <a:fillRect/>
            </a:stretch>
          </a:blipFill>
        </p:spPr>
        <p:txBody>
          <a:bodyPr/>
          <a:lstStyle/>
          <a:p>
            <a:endParaRPr lang="de-DE"/>
          </a:p>
        </p:txBody>
      </p:sp>
      <p:sp>
        <p:nvSpPr>
          <p:cNvPr id="19" name="TextBox 19"/>
          <p:cNvSpPr txBox="1"/>
          <p:nvPr/>
        </p:nvSpPr>
        <p:spPr>
          <a:xfrm>
            <a:off x="3199819" y="1132332"/>
            <a:ext cx="61084" cy="353101"/>
          </a:xfrm>
          <a:prstGeom prst="rect">
            <a:avLst/>
          </a:prstGeom>
        </p:spPr>
        <p:txBody>
          <a:bodyPr lIns="0" tIns="0" rIns="0" bIns="0" rtlCol="0" anchor="t">
            <a:spAutoFit/>
          </a:bodyPr>
          <a:lstStyle/>
          <a:p>
            <a:pPr algn="l">
              <a:lnSpc>
                <a:spcPts val="2799"/>
              </a:lnSpc>
            </a:pPr>
            <a:r>
              <a:rPr lang="en-US" sz="1999" b="1">
                <a:solidFill>
                  <a:srgbClr val="000000"/>
                </a:solidFill>
                <a:latin typeface="Canva Sans Bold"/>
                <a:ea typeface="Canva Sans Bold"/>
                <a:cs typeface="Canva Sans Bold"/>
                <a:sym typeface="Canva Sans Bold"/>
              </a:rPr>
              <a:t> </a:t>
            </a:r>
          </a:p>
        </p:txBody>
      </p:sp>
      <p:sp>
        <p:nvSpPr>
          <p:cNvPr id="20" name="TextBox 20"/>
          <p:cNvSpPr txBox="1"/>
          <p:nvPr/>
        </p:nvSpPr>
        <p:spPr>
          <a:xfrm>
            <a:off x="772020" y="2319667"/>
            <a:ext cx="16207911"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Nicht alle </a:t>
            </a:r>
            <a:r>
              <a:rPr lang="en-US" sz="2499" u="none" strike="noStrike" dirty="0" err="1">
                <a:solidFill>
                  <a:srgbClr val="000000"/>
                </a:solidFill>
                <a:latin typeface="Bauer Bodoni"/>
                <a:ea typeface="Bauer Bodoni"/>
                <a:cs typeface="Bauer Bodoni"/>
                <a:sym typeface="Bauer Bodoni"/>
              </a:rPr>
              <a:t>Strategien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zur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Stressbewältigung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sind</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hilfreich</a:t>
            </a:r>
            <a:r>
              <a:rPr lang="en-US" sz="2499" u="none" strike="noStrike" dirty="0">
                <a:solidFill>
                  <a:srgbClr val="000000"/>
                </a:solidFill>
                <a:latin typeface="Bauer Bodoni"/>
                <a:ea typeface="Bauer Bodoni"/>
                <a:cs typeface="Bauer Bodoni"/>
                <a:sym typeface="Bauer Bodoni"/>
              </a:rPr>
              <a:t>. Manche </a:t>
            </a:r>
            <a:r>
              <a:rPr lang="en-US" sz="2499" u="none" strike="noStrike" dirty="0" err="1">
                <a:solidFill>
                  <a:srgbClr val="000000"/>
                </a:solidFill>
                <a:latin typeface="Bauer Bodoni"/>
                <a:ea typeface="Bauer Bodoni"/>
                <a:cs typeface="Bauer Bodoni"/>
                <a:sym typeface="Bauer Bodoni"/>
              </a:rPr>
              <a:t>Reaktionen</a:t>
            </a:r>
            <a:r>
              <a:rPr lang="en-US" sz="2499" u="none" strike="noStrike" dirty="0">
                <a:solidFill>
                  <a:srgbClr val="000000"/>
                </a:solidFill>
                <a:latin typeface="Bauer Bodoni"/>
                <a:ea typeface="Bauer Bodoni"/>
                <a:cs typeface="Bauer Bodoni"/>
                <a:sym typeface="Bauer Bodoni"/>
              </a:rPr>
              <a:t> auf </a:t>
            </a:r>
            <a:r>
              <a:rPr lang="en-US" sz="2499" u="none" strike="noStrike" dirty="0" err="1">
                <a:solidFill>
                  <a:srgbClr val="000000"/>
                </a:solidFill>
                <a:latin typeface="Bauer Bodoni"/>
                <a:ea typeface="Bauer Bodoni"/>
                <a:cs typeface="Bauer Bodoni"/>
                <a:sym typeface="Bauer Bodoni"/>
              </a:rPr>
              <a:t>Belastungen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wirken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zwar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kurzfristig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entlastend</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können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aber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langfristig</a:t>
            </a:r>
            <a:r>
              <a:rPr lang="en-US" sz="2499" u="none" strike="noStrike" dirty="0">
                <a:solidFill>
                  <a:srgbClr val="000000"/>
                </a:solidFill>
                <a:latin typeface="Bauer Bodoni"/>
                <a:ea typeface="Bauer Bodoni"/>
                <a:cs typeface="Bauer Bodoni"/>
                <a:sym typeface="Bauer Bodoni"/>
              </a:rPr>
              <a:t> die </a:t>
            </a:r>
            <a:r>
              <a:rPr lang="en-US" sz="2499" u="none" strike="noStrike" dirty="0" err="1">
                <a:solidFill>
                  <a:srgbClr val="000000"/>
                </a:solidFill>
                <a:latin typeface="Bauer Bodoni"/>
                <a:ea typeface="Bauer Bodoni"/>
                <a:cs typeface="Bauer Bodoni"/>
                <a:sym typeface="Bauer Bodoni"/>
              </a:rPr>
              <a:t>psychische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oder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körperliche</a:t>
            </a:r>
            <a:r>
              <a:rPr lang="en-US" sz="2499" u="none" strike="noStrike" dirty="0">
                <a:solidFill>
                  <a:srgbClr val="000000"/>
                </a:solidFill>
                <a:latin typeface="Bauer Bodoni"/>
                <a:ea typeface="Bauer Bodoni"/>
                <a:cs typeface="Bauer Bodoni"/>
                <a:sym typeface="Bauer Bodoni"/>
              </a:rPr>
              <a:t> Gesundheit </a:t>
            </a:r>
            <a:r>
              <a:rPr lang="en-US" sz="2499" u="none" strike="noStrike" dirty="0" err="1">
                <a:solidFill>
                  <a:srgbClr val="000000"/>
                </a:solidFill>
                <a:latin typeface="Bauer Bodoni"/>
                <a:ea typeface="Bauer Bodoni"/>
                <a:cs typeface="Bauer Bodoni"/>
                <a:sym typeface="Bauer Bodoni"/>
              </a:rPr>
              <a:t>beeinträchtigen</a:t>
            </a:r>
            <a:r>
              <a:rPr lang="en-US" sz="2499" u="none" strike="noStrike" dirty="0">
                <a:solidFill>
                  <a:srgbClr val="000000"/>
                </a:solidFill>
                <a:latin typeface="Bauer Bodoni"/>
                <a:ea typeface="Bauer Bodoni"/>
                <a:cs typeface="Bauer Bodoni"/>
                <a:sym typeface="Bauer Bodoni"/>
              </a:rPr>
              <a:t>.</a:t>
            </a:r>
          </a:p>
        </p:txBody>
      </p:sp>
      <p:sp>
        <p:nvSpPr>
          <p:cNvPr id="21" name="TextBox 21"/>
          <p:cNvSpPr txBox="1"/>
          <p:nvPr/>
        </p:nvSpPr>
        <p:spPr>
          <a:xfrm>
            <a:off x="770992" y="3470605"/>
            <a:ext cx="6056528"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Sie </a:t>
            </a:r>
            <a:r>
              <a:rPr lang="en-US" sz="2499" u="none" strike="noStrike" dirty="0" err="1">
                <a:solidFill>
                  <a:srgbClr val="000000"/>
                </a:solidFill>
                <a:latin typeface="Bauer Bodoni"/>
                <a:ea typeface="Bauer Bodoni"/>
                <a:cs typeface="Bauer Bodoni"/>
                <a:sym typeface="Bauer Bodoni"/>
              </a:rPr>
              <a:t>zeichnen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dadurch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aus</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dass</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sie</a:t>
            </a:r>
            <a:r>
              <a:rPr lang="en-US" sz="2499" u="none" strike="noStrike" dirty="0">
                <a:solidFill>
                  <a:srgbClr val="000000"/>
                </a:solidFill>
                <a:latin typeface="Bauer Bodoni"/>
                <a:ea typeface="Bauer Bodoni"/>
                <a:cs typeface="Bauer Bodoni"/>
                <a:sym typeface="Bauer Bodoni"/>
              </a:rPr>
              <a:t>:</a:t>
            </a:r>
          </a:p>
        </p:txBody>
      </p:sp>
      <p:sp>
        <p:nvSpPr>
          <p:cNvPr id="22" name="TextBox 22"/>
          <p:cNvSpPr txBox="1"/>
          <p:nvPr/>
        </p:nvSpPr>
        <p:spPr>
          <a:xfrm>
            <a:off x="1396913" y="4375785"/>
            <a:ext cx="8228305" cy="134620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belastende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Situationen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vermeiden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statt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bewältigen</a:t>
            </a:r>
            <a:endParaRPr lang="en-US" sz="2499" u="none" strike="noStrike" dirty="0">
              <a:solidFill>
                <a:srgbClr val="000000"/>
              </a:solidFill>
              <a:latin typeface="Bauer Bodoni"/>
              <a:ea typeface="Bauer Bodoni"/>
              <a:cs typeface="Bauer Bodoni"/>
              <a:sym typeface="Bauer Bodoni"/>
            </a:endParaRPr>
          </a:p>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zu</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emotionaler</a:t>
            </a:r>
            <a:r>
              <a:rPr lang="en-US" sz="2499" u="none" strike="noStrike" dirty="0">
                <a:solidFill>
                  <a:srgbClr val="000000"/>
                </a:solidFill>
                <a:latin typeface="Bauer Bodoni"/>
                <a:ea typeface="Bauer Bodoni"/>
                <a:cs typeface="Bauer Bodoni"/>
                <a:sym typeface="Bauer Bodoni"/>
              </a:rPr>
              <a:t> Erschöpfung </a:t>
            </a:r>
            <a:r>
              <a:rPr lang="en-US" sz="2499" u="none" strike="noStrike" dirty="0" err="1">
                <a:solidFill>
                  <a:srgbClr val="000000"/>
                </a:solidFill>
                <a:latin typeface="Bauer Bodoni"/>
                <a:ea typeface="Bauer Bodoni"/>
                <a:cs typeface="Bauer Bodoni"/>
                <a:sym typeface="Bauer Bodoni"/>
              </a:rPr>
              <a:t>führen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oder</a:t>
            </a:r>
            <a:endParaRPr lang="en-US" sz="2499" u="none" strike="noStrike" dirty="0">
              <a:solidFill>
                <a:srgbClr val="000000"/>
              </a:solidFill>
              <a:latin typeface="Bauer Bodoni"/>
              <a:ea typeface="Bauer Bodoni"/>
              <a:cs typeface="Bauer Bodoni"/>
              <a:sym typeface="Bauer Bodoni"/>
            </a:endParaRPr>
          </a:p>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auf </a:t>
            </a:r>
            <a:r>
              <a:rPr lang="en-US" sz="2499" u="none" strike="noStrike" dirty="0" err="1">
                <a:solidFill>
                  <a:srgbClr val="000000"/>
                </a:solidFill>
                <a:latin typeface="Bauer Bodoni"/>
                <a:ea typeface="Bauer Bodoni"/>
                <a:cs typeface="Bauer Bodoni"/>
                <a:sym typeface="Bauer Bodoni"/>
              </a:rPr>
              <a:t>dauerhaft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ungesunde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Verhaltensweisen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zurückgreifen</a:t>
            </a:r>
            <a:endParaRPr lang="en-US" sz="2499" u="none" strike="noStrike" dirty="0">
              <a:solidFill>
                <a:srgbClr val="000000"/>
              </a:solidFill>
              <a:latin typeface="Bauer Bodoni"/>
              <a:ea typeface="Bauer Bodoni"/>
              <a:cs typeface="Bauer Bodoni"/>
              <a:sym typeface="Bauer Bodoni"/>
            </a:endParaRPr>
          </a:p>
        </p:txBody>
      </p:sp>
      <p:sp>
        <p:nvSpPr>
          <p:cNvPr id="23" name="TextBox 23"/>
          <p:cNvSpPr txBox="1"/>
          <p:nvPr/>
        </p:nvSpPr>
        <p:spPr>
          <a:xfrm>
            <a:off x="810120" y="5844525"/>
            <a:ext cx="7879954" cy="432811"/>
          </a:xfrm>
          <a:prstGeom prst="rect">
            <a:avLst/>
          </a:prstGeom>
        </p:spPr>
        <p:txBody>
          <a:bodyPr wrap="square" lIns="0" tIns="0" rIns="0" bIns="0" rtlCol="0" anchor="t">
            <a:spAutoFit/>
          </a:bodyPr>
          <a:lstStyle/>
          <a:p>
            <a:pPr lvl="0">
              <a:lnSpc>
                <a:spcPts val="3499"/>
              </a:lnSpc>
              <a:spcBef>
                <a:spcPct val="0"/>
              </a:spcBef>
            </a:pPr>
            <a:r>
              <a:rPr lang="en-US" sz="2499" u="none" strike="noStrike" dirty="0" err="1">
                <a:solidFill>
                  <a:srgbClr val="000000"/>
                </a:solidFill>
                <a:latin typeface="Bauer Bodoni"/>
                <a:ea typeface="Bauer Bodoni"/>
                <a:cs typeface="Bauer Bodoni"/>
                <a:sym typeface="Bauer Bodoni"/>
              </a:rPr>
              <a:t>Typische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Beispiele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ungesunder</a:t>
            </a:r>
            <a:r>
              <a:rPr lang="en-US" sz="2499" u="none" strike="noStrike" dirty="0">
                <a:solidFill>
                  <a:srgbClr val="000000"/>
                </a:solidFill>
                <a:latin typeface="Bauer Bodoni"/>
                <a:ea typeface="Bauer Bodoni"/>
                <a:cs typeface="Bauer Bodoni"/>
                <a:sym typeface="Bauer Bodoni"/>
              </a:rPr>
              <a:t> </a:t>
            </a:r>
            <a:r>
              <a:rPr lang="en-US" sz="2499" dirty="0" err="1">
                <a:solidFill>
                  <a:srgbClr val="000000"/>
                </a:solidFill>
                <a:latin typeface="Bauer Bodoni"/>
                <a:ea typeface="Bauer Bodoni"/>
                <a:cs typeface="Bauer Bodoni"/>
                <a:sym typeface="Bauer Bodoni"/>
              </a:rPr>
              <a:t>Copingstrategien</a:t>
            </a:r>
            <a:endParaRPr lang="en-US" sz="2499" u="none" strike="noStrike" dirty="0">
              <a:solidFill>
                <a:srgbClr val="000000"/>
              </a:solidFill>
              <a:latin typeface="Bauer Bodoni"/>
              <a:ea typeface="Bauer Bodoni"/>
              <a:cs typeface="Bauer Bodoni"/>
              <a:sym typeface="Bauer Bodoni"/>
            </a:endParaRPr>
          </a:p>
        </p:txBody>
      </p:sp>
      <p:sp>
        <p:nvSpPr>
          <p:cNvPr id="24" name="TextBox 24"/>
          <p:cNvSpPr txBox="1"/>
          <p:nvPr/>
        </p:nvSpPr>
        <p:spPr>
          <a:xfrm>
            <a:off x="1325063" y="6691295"/>
            <a:ext cx="11786549" cy="222250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Vermeidung</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Rückzug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belastende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Aufgaben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aufschieben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isolieren</a:t>
            </a:r>
            <a:endParaRPr lang="en-US" sz="2499" u="none" strike="noStrike" dirty="0">
              <a:solidFill>
                <a:srgbClr val="000000"/>
              </a:solidFill>
              <a:latin typeface="Bauer Bodoni"/>
              <a:ea typeface="Bauer Bodoni"/>
              <a:cs typeface="Bauer Bodoni"/>
              <a:sym typeface="Bauer Bodoni"/>
            </a:endParaRPr>
          </a:p>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Grübeln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Pessimusmus</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ständiges</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Gedankenkreisen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ohne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Lösungsperspektiven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Suchtverhalten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übermäßiger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Konsum</a:t>
            </a:r>
            <a:endParaRPr lang="en-US" sz="2499" u="none" strike="noStrike" dirty="0">
              <a:solidFill>
                <a:srgbClr val="000000"/>
              </a:solidFill>
              <a:latin typeface="Bauer Bodoni"/>
              <a:ea typeface="Bauer Bodoni"/>
              <a:cs typeface="Bauer Bodoni"/>
              <a:sym typeface="Bauer Bodoni"/>
            </a:endParaRPr>
          </a:p>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Selbstabwertung</a:t>
            </a:r>
            <a:r>
              <a:rPr lang="en-US" sz="2499" u="none" strike="noStrike" dirty="0">
                <a:solidFill>
                  <a:srgbClr val="000000"/>
                </a:solidFill>
                <a:latin typeface="Bauer Bodoni"/>
                <a:ea typeface="Bauer Bodoni"/>
                <a:cs typeface="Bauer Bodoni"/>
                <a:sym typeface="Bauer Bodoni"/>
              </a:rPr>
              <a:t>: negative </a:t>
            </a:r>
            <a:r>
              <a:rPr lang="en-US" sz="2499" u="none" strike="noStrike" dirty="0" err="1">
                <a:solidFill>
                  <a:srgbClr val="000000"/>
                </a:solidFill>
                <a:latin typeface="Bauer Bodoni"/>
                <a:ea typeface="Bauer Bodoni"/>
                <a:cs typeface="Bauer Bodoni"/>
                <a:sym typeface="Bauer Bodoni"/>
              </a:rPr>
              <a:t>Selbstgespräche</a:t>
            </a:r>
            <a:r>
              <a:rPr lang="en-US" sz="2499" u="none" strike="noStrike" dirty="0">
                <a:solidFill>
                  <a:srgbClr val="000000"/>
                </a:solidFill>
                <a:latin typeface="Bauer Bodoni"/>
                <a:ea typeface="Bauer Bodoni"/>
                <a:cs typeface="Bauer Bodoni"/>
                <a:sym typeface="Bauer Bodoni"/>
              </a:rPr>
              <a:t> (”Ich </a:t>
            </a:r>
            <a:r>
              <a:rPr lang="en-US" sz="2499" u="none" strike="noStrike" dirty="0" err="1">
                <a:solidFill>
                  <a:srgbClr val="000000"/>
                </a:solidFill>
                <a:latin typeface="Bauer Bodoni"/>
                <a:ea typeface="Bauer Bodoni"/>
                <a:cs typeface="Bauer Bodoni"/>
                <a:sym typeface="Bauer Bodoni"/>
              </a:rPr>
              <a:t>schaffe</a:t>
            </a:r>
            <a:r>
              <a:rPr lang="en-US" sz="2499" u="none" strike="noStrike" dirty="0">
                <a:solidFill>
                  <a:srgbClr val="000000"/>
                </a:solidFill>
                <a:latin typeface="Bauer Bodoni"/>
                <a:ea typeface="Bauer Bodoni"/>
                <a:cs typeface="Bauer Bodoni"/>
                <a:sym typeface="Bauer Bodoni"/>
              </a:rPr>
              <a:t> das </a:t>
            </a:r>
            <a:r>
              <a:rPr lang="en-US" sz="2499" u="none" strike="noStrike" dirty="0" err="1">
                <a:solidFill>
                  <a:srgbClr val="000000"/>
                </a:solidFill>
                <a:latin typeface="Bauer Bodoni"/>
                <a:ea typeface="Bauer Bodoni"/>
                <a:cs typeface="Bauer Bodoni"/>
                <a:sym typeface="Bauer Bodoni"/>
              </a:rPr>
              <a:t>sowieso</a:t>
            </a:r>
            <a:r>
              <a:rPr lang="en-US" sz="2499" u="none" strike="noStrike" dirty="0">
                <a:solidFill>
                  <a:srgbClr val="000000"/>
                </a:solidFill>
                <a:latin typeface="Bauer Bodoni"/>
                <a:ea typeface="Bauer Bodoni"/>
                <a:cs typeface="Bauer Bodoni"/>
                <a:sym typeface="Bauer Bodoni"/>
              </a:rPr>
              <a:t> nicht …”) </a:t>
            </a:r>
            <a:r>
              <a:rPr lang="en-US" sz="2499" u="none" strike="noStrike" dirty="0" err="1">
                <a:solidFill>
                  <a:srgbClr val="000000"/>
                </a:solidFill>
                <a:latin typeface="Bauer Bodoni"/>
                <a:ea typeface="Bauer Bodoni"/>
                <a:cs typeface="Bauer Bodoni"/>
                <a:sym typeface="Bauer Bodoni"/>
              </a:rPr>
              <a:t>Missachtung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eigener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Grenzen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keine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Pausen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trotz</a:t>
            </a:r>
            <a:r>
              <a:rPr lang="en-US" sz="2499" u="none" strike="noStrike" dirty="0">
                <a:solidFill>
                  <a:srgbClr val="000000"/>
                </a:solidFill>
                <a:latin typeface="Bauer Bodoni"/>
                <a:ea typeface="Bauer Bodoni"/>
                <a:cs typeface="Bauer Bodoni"/>
                <a:sym typeface="Bauer Bodoni"/>
              </a:rPr>
              <a:t> Erschöpfung </a:t>
            </a:r>
            <a:r>
              <a:rPr lang="en-US" sz="2499" u="none" strike="noStrike" dirty="0" err="1">
                <a:solidFill>
                  <a:srgbClr val="000000"/>
                </a:solidFill>
                <a:latin typeface="Bauer Bodoni"/>
                <a:ea typeface="Bauer Bodoni"/>
                <a:cs typeface="Bauer Bodoni"/>
                <a:sym typeface="Bauer Bodoni"/>
              </a:rPr>
              <a:t>weitermachen</a:t>
            </a:r>
            <a:endParaRPr lang="en-US" sz="2499" u="none" strike="noStrike" dirty="0">
              <a:solidFill>
                <a:srgbClr val="000000"/>
              </a:solidFill>
              <a:latin typeface="Bauer Bodoni"/>
              <a:ea typeface="Bauer Bodoni"/>
              <a:cs typeface="Bauer Bodoni"/>
              <a:sym typeface="Bauer Bodoni"/>
            </a:endParaRPr>
          </a:p>
        </p:txBody>
      </p:sp>
      <p:sp>
        <p:nvSpPr>
          <p:cNvPr id="25" name="TextBox 25"/>
          <p:cNvSpPr txBox="1"/>
          <p:nvPr/>
        </p:nvSpPr>
        <p:spPr>
          <a:xfrm>
            <a:off x="810120" y="9289123"/>
            <a:ext cx="16207911" cy="908050"/>
          </a:xfrm>
          <a:prstGeom prst="rect">
            <a:avLst/>
          </a:prstGeom>
        </p:spPr>
        <p:txBody>
          <a:bodyPr lIns="0" tIns="0" rIns="0" bIns="0" rtlCol="0" anchor="t">
            <a:spAutoFit/>
          </a:bodyPr>
          <a:lstStyle/>
          <a:p>
            <a:pPr marL="0" lvl="0" indent="0" algn="l">
              <a:lnSpc>
                <a:spcPts val="3499"/>
              </a:lnSpc>
              <a:spcBef>
                <a:spcPct val="0"/>
              </a:spcBef>
            </a:pP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Fazit</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Ungesunde</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Bewältigungsstrategien</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wirken</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kurzfristig</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entlastend</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schaden</a:t>
            </a:r>
            <a:r>
              <a:rPr lang="en-US" sz="2499" b="1" u="none" strike="noStrike" dirty="0">
                <a:solidFill>
                  <a:srgbClr val="000000"/>
                </a:solidFill>
                <a:latin typeface="Bauer Bodoni Bold"/>
                <a:ea typeface="Bauer Bodoni Bold"/>
                <a:cs typeface="Bauer Bodoni Bold"/>
                <a:sym typeface="Bauer Bodoni Bold"/>
              </a:rPr>
              <a:t> </a:t>
            </a:r>
            <a:r>
              <a:rPr lang="en-US" sz="2499" b="1" u="none" strike="noStrike" dirty="0" err="1">
                <a:solidFill>
                  <a:srgbClr val="000000"/>
                </a:solidFill>
                <a:latin typeface="Bauer Bodoni Bold"/>
                <a:ea typeface="Bauer Bodoni Bold"/>
                <a:cs typeface="Bauer Bodoni Bold"/>
                <a:sym typeface="Bauer Bodoni Bold"/>
              </a:rPr>
              <a:t>langfristig</a:t>
            </a:r>
            <a:r>
              <a:rPr lang="en-US" sz="2499" b="1" u="none" strike="noStrike" dirty="0">
                <a:solidFill>
                  <a:srgbClr val="000000"/>
                </a:solidFill>
                <a:latin typeface="Bauer Bodoni Bold"/>
                <a:ea typeface="Bauer Bodoni Bold"/>
                <a:cs typeface="Bauer Bodoni Bold"/>
                <a:sym typeface="Bauer Bodoni Bold"/>
              </a:rPr>
              <a:t> dem </a:t>
            </a:r>
            <a:r>
              <a:rPr lang="en-US" sz="2499" b="1" u="none" strike="noStrike" dirty="0" err="1">
                <a:solidFill>
                  <a:srgbClr val="000000"/>
                </a:solidFill>
                <a:latin typeface="Bauer Bodoni Bold"/>
                <a:ea typeface="Bauer Bodoni Bold"/>
                <a:cs typeface="Bauer Bodoni Bold"/>
                <a:sym typeface="Bauer Bodoni Bold"/>
              </a:rPr>
              <a:t>Wohlbefinden</a:t>
            </a:r>
            <a:r>
              <a:rPr lang="en-US" sz="2499" b="1" u="none" strike="noStrike" dirty="0">
                <a:solidFill>
                  <a:srgbClr val="000000"/>
                </a:solidFill>
                <a:latin typeface="Bauer Bodoni Bold"/>
                <a:ea typeface="Bauer Bodoni Bold"/>
                <a:cs typeface="Bauer Bodoni Bold"/>
                <a:sym typeface="Bauer Bodoni Bold"/>
              </a:rPr>
              <a:t> und der Gesundheit.</a:t>
            </a:r>
          </a:p>
        </p:txBody>
      </p:sp>
      <p:sp>
        <p:nvSpPr>
          <p:cNvPr id="26" name="TextBox 26"/>
          <p:cNvSpPr txBox="1"/>
          <p:nvPr/>
        </p:nvSpPr>
        <p:spPr>
          <a:xfrm>
            <a:off x="2127990" y="1647449"/>
            <a:ext cx="11890143" cy="353101"/>
          </a:xfrm>
          <a:prstGeom prst="rect">
            <a:avLst/>
          </a:prstGeom>
        </p:spPr>
        <p:txBody>
          <a:bodyPr lIns="0" tIns="0" rIns="0" bIns="0" rtlCol="0" anchor="t">
            <a:spAutoFit/>
          </a:bodyPr>
          <a:lstStyle/>
          <a:p>
            <a:pPr algn="l">
              <a:lnSpc>
                <a:spcPts val="2799"/>
              </a:lnSpc>
            </a:pPr>
            <a:r>
              <a:rPr lang="en-US" sz="1999" b="1" dirty="0">
                <a:solidFill>
                  <a:srgbClr val="000000"/>
                </a:solidFill>
                <a:latin typeface="Canva Sans Bold"/>
                <a:ea typeface="Canva Sans Bold"/>
                <a:cs typeface="Canva Sans Bold"/>
                <a:sym typeface="Canva Sans Bold"/>
              </a:rPr>
              <a:t>(</a:t>
            </a:r>
            <a:r>
              <a:rPr lang="en-US" sz="1999" b="1" dirty="0" err="1">
                <a:solidFill>
                  <a:srgbClr val="000000"/>
                </a:solidFill>
                <a:latin typeface="Canva Sans Bold"/>
                <a:ea typeface="Canva Sans Bold"/>
                <a:cs typeface="Canva Sans Bold"/>
                <a:sym typeface="Canva Sans Bold"/>
              </a:rPr>
              <a:t>ResilienzförderungfürStudierende</a:t>
            </a:r>
            <a:r>
              <a:rPr lang="en-US" sz="1999" b="1" dirty="0">
                <a:solidFill>
                  <a:srgbClr val="000000"/>
                </a:solidFill>
                <a:latin typeface="Canva Sans Bold"/>
                <a:ea typeface="Canva Sans Bold"/>
                <a:cs typeface="Canva Sans Bold"/>
                <a:sym typeface="Canva Sans Bold"/>
              </a:rPr>
              <a:t> | </a:t>
            </a:r>
            <a:r>
              <a:rPr lang="en-US" sz="1999" b="1" dirty="0" err="1">
                <a:solidFill>
                  <a:srgbClr val="000000"/>
                </a:solidFill>
                <a:latin typeface="Canva Sans Bold"/>
                <a:ea typeface="Canva Sans Bold"/>
                <a:cs typeface="Canva Sans Bold"/>
                <a:sym typeface="Canva Sans Bold"/>
              </a:rPr>
              <a:t>LIRMainz</a:t>
            </a:r>
            <a:r>
              <a:rPr lang="en-US" sz="1999" b="1" dirty="0">
                <a:solidFill>
                  <a:srgbClr val="000000"/>
                </a:solidFill>
                <a:latin typeface="Canva Sans Bold"/>
                <a:ea typeface="Canva Sans Bold"/>
                <a:cs typeface="Canva Sans Bold"/>
                <a:sym typeface="Canva Sans Bold"/>
              </a:rPr>
              <a:t> - Leibniz-</a:t>
            </a:r>
            <a:r>
              <a:rPr lang="en-US" sz="1999" b="1" dirty="0" err="1">
                <a:solidFill>
                  <a:srgbClr val="000000"/>
                </a:solidFill>
                <a:latin typeface="Canva Sans Bold"/>
                <a:ea typeface="Canva Sans Bold"/>
                <a:cs typeface="Canva Sans Bold"/>
                <a:sym typeface="Canva Sans Bold"/>
              </a:rPr>
              <a:t>Institut</a:t>
            </a:r>
            <a:r>
              <a:rPr lang="en-US" sz="1999" b="1" dirty="0">
                <a:solidFill>
                  <a:srgbClr val="000000"/>
                </a:solidFill>
                <a:latin typeface="Canva Sans Bold"/>
                <a:ea typeface="Canva Sans Bold"/>
                <a:cs typeface="Canva Sans Bold"/>
                <a:sym typeface="Canva Sans Bold"/>
              </a:rPr>
              <a:t> </a:t>
            </a:r>
            <a:r>
              <a:rPr lang="en-US" sz="1999" b="1" dirty="0" err="1">
                <a:solidFill>
                  <a:srgbClr val="000000"/>
                </a:solidFill>
                <a:latin typeface="Canva Sans Bold"/>
                <a:ea typeface="Canva Sans Bold"/>
                <a:cs typeface="Canva Sans Bold"/>
                <a:sym typeface="Canva Sans Bold"/>
              </a:rPr>
              <a:t>FüR</a:t>
            </a:r>
            <a:r>
              <a:rPr lang="en-US" sz="1999" b="1" dirty="0">
                <a:solidFill>
                  <a:srgbClr val="000000"/>
                </a:solidFill>
                <a:latin typeface="Canva Sans Bold"/>
                <a:ea typeface="Canva Sans Bold"/>
                <a:cs typeface="Canva Sans Bold"/>
                <a:sym typeface="Canva Sans Bold"/>
              </a:rPr>
              <a:t> </a:t>
            </a:r>
            <a:r>
              <a:rPr lang="en-US" sz="1999" b="1" dirty="0" err="1">
                <a:solidFill>
                  <a:srgbClr val="000000"/>
                </a:solidFill>
                <a:latin typeface="Canva Sans Bold"/>
                <a:ea typeface="Canva Sans Bold"/>
                <a:cs typeface="Canva Sans Bold"/>
                <a:sym typeface="Canva Sans Bold"/>
              </a:rPr>
              <a:t>Resilienzforschung</a:t>
            </a:r>
            <a:r>
              <a:rPr lang="en-US" sz="1999" b="1" dirty="0">
                <a:solidFill>
                  <a:srgbClr val="000000"/>
                </a:solidFill>
                <a:latin typeface="Canva Sans Bold"/>
                <a:ea typeface="Canva Sans Bold"/>
                <a:cs typeface="Canva Sans Bold"/>
                <a:sym typeface="Canva Sans Bold"/>
              </a:rPr>
              <a:t>, o. D.)</a:t>
            </a:r>
          </a:p>
        </p:txBody>
      </p:sp>
      <p:sp>
        <p:nvSpPr>
          <p:cNvPr id="27" name="TextBox 27"/>
          <p:cNvSpPr txBox="1"/>
          <p:nvPr/>
        </p:nvSpPr>
        <p:spPr>
          <a:xfrm>
            <a:off x="2537022" y="214570"/>
            <a:ext cx="13921827" cy="1295226"/>
          </a:xfrm>
          <a:prstGeom prst="rect">
            <a:avLst/>
          </a:prstGeom>
        </p:spPr>
        <p:txBody>
          <a:bodyPr wrap="square" lIns="0" tIns="0" rIns="0" bIns="0" rtlCol="0" anchor="t">
            <a:spAutoFit/>
          </a:bodyPr>
          <a:lstStyle/>
          <a:p>
            <a:pPr algn="l">
              <a:lnSpc>
                <a:spcPts val="10078"/>
              </a:lnSpc>
            </a:pPr>
            <a:r>
              <a:rPr lang="en-US" sz="7199" dirty="0" err="1">
                <a:solidFill>
                  <a:srgbClr val="000000"/>
                </a:solidFill>
                <a:latin typeface="Lumios Marker"/>
                <a:ea typeface="Lumios Marker"/>
                <a:cs typeface="Lumios Marker"/>
                <a:sym typeface="Lumios Marker"/>
              </a:rPr>
              <a:t>Ungesunde</a:t>
            </a:r>
            <a:r>
              <a:rPr lang="en-US" sz="7199" dirty="0">
                <a:solidFill>
                  <a:srgbClr val="000000"/>
                </a:solidFill>
                <a:latin typeface="Lumios Marker"/>
                <a:ea typeface="Lumios Marker"/>
                <a:cs typeface="Lumios Marker"/>
                <a:sym typeface="Lumios Marker"/>
              </a:rPr>
              <a:t> </a:t>
            </a:r>
            <a:r>
              <a:rPr lang="en-US" sz="7199" dirty="0" err="1">
                <a:solidFill>
                  <a:srgbClr val="000000"/>
                </a:solidFill>
                <a:latin typeface="Lumios Marker"/>
                <a:ea typeface="Lumios Marker"/>
                <a:cs typeface="Lumios Marker"/>
                <a:sym typeface="Lumios Marker"/>
              </a:rPr>
              <a:t>Bewältigungstrategien</a:t>
            </a:r>
            <a:endParaRPr lang="en-US" sz="7199" dirty="0">
              <a:solidFill>
                <a:srgbClr val="000000"/>
              </a:solidFill>
              <a:latin typeface="Lumios Marker"/>
              <a:ea typeface="Lumios Marker"/>
              <a:cs typeface="Lumios Marker"/>
              <a:sym typeface="Lumios Marker"/>
            </a:endParaRP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1606620" y="3215011"/>
            <a:ext cx="14316456" cy="5269992"/>
          </a:xfrm>
          <a:custGeom>
            <a:avLst/>
            <a:gdLst/>
            <a:ahLst/>
            <a:cxnLst/>
            <a:rect l="l" t="t" r="r" b="b"/>
            <a:pathLst>
              <a:path w="14316456" h="5269992">
                <a:moveTo>
                  <a:pt x="0" y="0"/>
                </a:moveTo>
                <a:lnTo>
                  <a:pt x="14316456" y="0"/>
                </a:lnTo>
                <a:lnTo>
                  <a:pt x="14316456" y="5269992"/>
                </a:lnTo>
                <a:lnTo>
                  <a:pt x="0" y="5269992"/>
                </a:lnTo>
                <a:lnTo>
                  <a:pt x="0" y="0"/>
                </a:lnTo>
                <a:close/>
              </a:path>
            </a:pathLst>
          </a:custGeom>
          <a:blipFill>
            <a:blip>
              <a:extLst>
                <a:ext uri="{96DAC541-7B7A-43D3-8B79-37D633B846F1}">
                  <asvg:svgBlip xmlns:asvg="http://schemas.microsoft.com/office/drawing/2016/SVG/main" r:embed="rId4"/>
                </a:ext>
              </a:extLst>
            </a:blip>
            <a:stretch>
              <a:fillRect t="17" r="-84" b="-17"/>
            </a:stretch>
          </a:blipFill>
        </p:spPr>
        <p:txBody>
          <a:bodyPr/>
          <a:lstStyle/>
          <a:p>
            <a:endParaRPr lang="de-DE"/>
          </a:p>
        </p:txBody>
      </p:sp>
      <p:sp>
        <p:nvSpPr>
          <p:cNvPr id="5" name="Freeform 5"/>
          <p:cNvSpPr/>
          <p:nvPr/>
        </p:nvSpPr>
        <p:spPr>
          <a:xfrm>
            <a:off x="850886" y="3196609"/>
            <a:ext cx="15101403" cy="5572946"/>
          </a:xfrm>
          <a:custGeom>
            <a:avLst/>
            <a:gdLst/>
            <a:ahLst/>
            <a:cxnLst/>
            <a:rect l="l" t="t" r="r" b="b"/>
            <a:pathLst>
              <a:path w="15101403" h="5572946">
                <a:moveTo>
                  <a:pt x="0" y="0"/>
                </a:moveTo>
                <a:lnTo>
                  <a:pt x="15101403" y="0"/>
                </a:lnTo>
                <a:lnTo>
                  <a:pt x="15101403" y="5572946"/>
                </a:lnTo>
                <a:lnTo>
                  <a:pt x="0" y="557294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6" name="TextBox 6"/>
          <p:cNvSpPr txBox="1"/>
          <p:nvPr/>
        </p:nvSpPr>
        <p:spPr>
          <a:xfrm>
            <a:off x="1683010" y="3481607"/>
            <a:ext cx="3528715" cy="469900"/>
          </a:xfrm>
          <a:prstGeom prst="rect">
            <a:avLst/>
          </a:prstGeom>
        </p:spPr>
        <p:txBody>
          <a:bodyPr lIns="0" tIns="0" rIns="0" bIns="0" rtlCol="0" anchor="t">
            <a:spAutoFit/>
          </a:bodyPr>
          <a:lstStyle/>
          <a:p>
            <a:pPr marL="0" lvl="0" indent="0" algn="l">
              <a:lnSpc>
                <a:spcPts val="3499"/>
              </a:lnSpc>
              <a:spcBef>
                <a:spcPct val="0"/>
              </a:spcBef>
            </a:pPr>
            <a:r>
              <a:rPr lang="en-US" sz="2499" b="1" u="none" strike="noStrike">
                <a:solidFill>
                  <a:srgbClr val="000000"/>
                </a:solidFill>
                <a:latin typeface="Bauer Bodoni Bold"/>
                <a:ea typeface="Bauer Bodoni Bold"/>
                <a:cs typeface="Bauer Bodoni Bold"/>
                <a:sym typeface="Bauer Bodoni Bold"/>
              </a:rPr>
              <a:t> Instrumentelles Coping</a:t>
            </a:r>
          </a:p>
        </p:txBody>
      </p:sp>
      <p:sp>
        <p:nvSpPr>
          <p:cNvPr id="7" name="TextBox 7"/>
          <p:cNvSpPr txBox="1"/>
          <p:nvPr/>
        </p:nvSpPr>
        <p:spPr>
          <a:xfrm>
            <a:off x="6456245" y="3466243"/>
            <a:ext cx="4164062" cy="469900"/>
          </a:xfrm>
          <a:prstGeom prst="rect">
            <a:avLst/>
          </a:prstGeom>
        </p:spPr>
        <p:txBody>
          <a:bodyPr lIns="0" tIns="0" rIns="0" bIns="0" rtlCol="0" anchor="t">
            <a:spAutoFit/>
          </a:bodyPr>
          <a:lstStyle/>
          <a:p>
            <a:pPr marL="0" lvl="0" indent="0" algn="l">
              <a:lnSpc>
                <a:spcPts val="3499"/>
              </a:lnSpc>
              <a:spcBef>
                <a:spcPct val="0"/>
              </a:spcBef>
            </a:pPr>
            <a:r>
              <a:rPr lang="en-US" sz="2499" b="1" u="none" strike="noStrike">
                <a:solidFill>
                  <a:srgbClr val="000000"/>
                </a:solidFill>
                <a:latin typeface="Bauer Bodoni Bold"/>
                <a:ea typeface="Bauer Bodoni Bold"/>
                <a:cs typeface="Bauer Bodoni Bold"/>
                <a:sym typeface="Bauer Bodoni Bold"/>
              </a:rPr>
              <a:t>Emotionalbezogenes Coping</a:t>
            </a:r>
          </a:p>
        </p:txBody>
      </p:sp>
      <p:sp>
        <p:nvSpPr>
          <p:cNvPr id="8" name="TextBox 8"/>
          <p:cNvSpPr txBox="1"/>
          <p:nvPr/>
        </p:nvSpPr>
        <p:spPr>
          <a:xfrm>
            <a:off x="6216076" y="4406929"/>
            <a:ext cx="4633552" cy="266065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Frage:</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„Wie finde ich emotionale Entlastung?“</a:t>
            </a:r>
          </a:p>
          <a:p>
            <a:pPr marL="0" lvl="0" indent="0" algn="l">
              <a:lnSpc>
                <a:spcPts val="3499"/>
              </a:lnSpc>
              <a:spcBef>
                <a:spcPct val="0"/>
              </a:spcBef>
            </a:pPr>
            <a:endParaRPr lang="en-US" sz="2499" u="none" strike="noStrike">
              <a:solidFill>
                <a:srgbClr val="000000"/>
              </a:solidFill>
              <a:latin typeface="Bauer Bodoni"/>
              <a:ea typeface="Bauer Bodoni"/>
              <a:cs typeface="Bauer Bodoni"/>
              <a:sym typeface="Bauer Bodoni"/>
            </a:endParaRP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Strategie:</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Emotionale Verarbeitung </a:t>
            </a:r>
          </a:p>
        </p:txBody>
      </p:sp>
      <p:sp>
        <p:nvSpPr>
          <p:cNvPr id="9" name="TextBox 9"/>
          <p:cNvSpPr txBox="1"/>
          <p:nvPr/>
        </p:nvSpPr>
        <p:spPr>
          <a:xfrm>
            <a:off x="1301909" y="4498610"/>
            <a:ext cx="4050097"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Frage:</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„Wie finde ich eine Lösung?“</a:t>
            </a:r>
          </a:p>
        </p:txBody>
      </p:sp>
      <p:sp>
        <p:nvSpPr>
          <p:cNvPr id="10" name="TextBox 10"/>
          <p:cNvSpPr txBox="1"/>
          <p:nvPr/>
        </p:nvSpPr>
        <p:spPr>
          <a:xfrm>
            <a:off x="1301909" y="5721379"/>
            <a:ext cx="3767680" cy="134620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Strategie:</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Problemlöseorientiertes Handeln</a:t>
            </a:r>
          </a:p>
        </p:txBody>
      </p:sp>
      <p:sp>
        <p:nvSpPr>
          <p:cNvPr id="11" name="TextBox 11"/>
          <p:cNvSpPr txBox="1"/>
          <p:nvPr/>
        </p:nvSpPr>
        <p:spPr>
          <a:xfrm>
            <a:off x="6216076" y="7423355"/>
            <a:ext cx="4153214" cy="134620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Hilfreich:</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In weniger kontrollierbaren Situationen</a:t>
            </a:r>
          </a:p>
        </p:txBody>
      </p:sp>
      <p:sp>
        <p:nvSpPr>
          <p:cNvPr id="12" name="TextBox 12"/>
          <p:cNvSpPr txBox="1"/>
          <p:nvPr/>
        </p:nvSpPr>
        <p:spPr>
          <a:xfrm>
            <a:off x="1225267" y="7493784"/>
            <a:ext cx="4683166"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Besonders wirksam:</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In kontrollierbaren Situationen</a:t>
            </a:r>
          </a:p>
        </p:txBody>
      </p:sp>
      <p:sp>
        <p:nvSpPr>
          <p:cNvPr id="13" name="TextBox 13"/>
          <p:cNvSpPr txBox="1"/>
          <p:nvPr/>
        </p:nvSpPr>
        <p:spPr>
          <a:xfrm>
            <a:off x="11229480" y="3481607"/>
            <a:ext cx="3263950" cy="469900"/>
          </a:xfrm>
          <a:prstGeom prst="rect">
            <a:avLst/>
          </a:prstGeom>
        </p:spPr>
        <p:txBody>
          <a:bodyPr lIns="0" tIns="0" rIns="0" bIns="0" rtlCol="0" anchor="t">
            <a:spAutoFit/>
          </a:bodyPr>
          <a:lstStyle/>
          <a:p>
            <a:pPr marL="0" lvl="0" indent="0" algn="l">
              <a:lnSpc>
                <a:spcPts val="3499"/>
              </a:lnSpc>
              <a:spcBef>
                <a:spcPct val="0"/>
              </a:spcBef>
            </a:pPr>
            <a:r>
              <a:rPr lang="en-US" sz="2499" b="1" u="none" strike="noStrike">
                <a:solidFill>
                  <a:srgbClr val="000000"/>
                </a:solidFill>
                <a:latin typeface="Bauer Bodoni Bold"/>
                <a:ea typeface="Bauer Bodoni Bold"/>
                <a:cs typeface="Bauer Bodoni Bold"/>
                <a:sym typeface="Bauer Bodoni Bold"/>
              </a:rPr>
              <a:t> Regeneratives Coping</a:t>
            </a:r>
          </a:p>
        </p:txBody>
      </p:sp>
      <p:sp>
        <p:nvSpPr>
          <p:cNvPr id="14" name="TextBox 14"/>
          <p:cNvSpPr txBox="1"/>
          <p:nvPr/>
        </p:nvSpPr>
        <p:spPr>
          <a:xfrm>
            <a:off x="11229480" y="5892022"/>
            <a:ext cx="3867369"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Strategie:</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Entspannungsmethoden </a:t>
            </a:r>
          </a:p>
        </p:txBody>
      </p:sp>
      <p:sp>
        <p:nvSpPr>
          <p:cNvPr id="15" name="TextBox 15"/>
          <p:cNvSpPr txBox="1"/>
          <p:nvPr/>
        </p:nvSpPr>
        <p:spPr>
          <a:xfrm>
            <a:off x="11229480" y="7111260"/>
            <a:ext cx="3898259" cy="134620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Ziel:</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 Energie wieder aufbauen, Stress abbauen</a:t>
            </a:r>
          </a:p>
        </p:txBody>
      </p:sp>
      <p:sp>
        <p:nvSpPr>
          <p:cNvPr id="16" name="TextBox 16"/>
          <p:cNvSpPr txBox="1"/>
          <p:nvPr/>
        </p:nvSpPr>
        <p:spPr>
          <a:xfrm>
            <a:off x="11229480" y="4498610"/>
            <a:ext cx="4425305" cy="1346200"/>
          </a:xfrm>
          <a:prstGeom prst="rect">
            <a:avLst/>
          </a:prstGeom>
        </p:spPr>
        <p:txBody>
          <a:bodyPr lIns="0" tIns="0" rIns="0" bIns="0" rtlCol="0" anchor="t">
            <a:spAutoFit/>
          </a:bodyPr>
          <a:lstStyle/>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Frage:</a:t>
            </a:r>
          </a:p>
          <a:p>
            <a:pPr marL="0" lvl="0" indent="0" algn="l">
              <a:lnSpc>
                <a:spcPts val="3499"/>
              </a:lnSpc>
              <a:spcBef>
                <a:spcPct val="0"/>
              </a:spcBef>
            </a:pPr>
            <a:r>
              <a:rPr lang="en-US" sz="2499" u="none" strike="noStrike">
                <a:solidFill>
                  <a:srgbClr val="000000"/>
                </a:solidFill>
                <a:latin typeface="Bauer Bodoni"/>
                <a:ea typeface="Bauer Bodoni"/>
                <a:cs typeface="Bauer Bodoni"/>
                <a:sym typeface="Bauer Bodoni"/>
              </a:rPr>
              <a:t>„Wo finde ich Kraft und Ruhe?“</a:t>
            </a:r>
          </a:p>
        </p:txBody>
      </p:sp>
      <p:sp>
        <p:nvSpPr>
          <p:cNvPr id="17" name="TextBox 17"/>
          <p:cNvSpPr txBox="1"/>
          <p:nvPr/>
        </p:nvSpPr>
        <p:spPr>
          <a:xfrm>
            <a:off x="4122153" y="1517780"/>
            <a:ext cx="67208" cy="384648"/>
          </a:xfrm>
          <a:prstGeom prst="rect">
            <a:avLst/>
          </a:prstGeom>
        </p:spPr>
        <p:txBody>
          <a:bodyPr lIns="0" tIns="0" rIns="0" bIns="0" rtlCol="0" anchor="t">
            <a:spAutoFit/>
          </a:bodyPr>
          <a:lstStyle/>
          <a:p>
            <a:pPr algn="l">
              <a:lnSpc>
                <a:spcPts val="3079"/>
              </a:lnSpc>
            </a:pPr>
            <a:r>
              <a:rPr lang="en-US" sz="2199" b="1">
                <a:solidFill>
                  <a:srgbClr val="000000"/>
                </a:solidFill>
                <a:latin typeface="Canva Sans Bold"/>
                <a:ea typeface="Canva Sans Bold"/>
                <a:cs typeface="Canva Sans Bold"/>
                <a:sym typeface="Canva Sans Bold"/>
              </a:rPr>
              <a:t> </a:t>
            </a:r>
          </a:p>
        </p:txBody>
      </p:sp>
      <p:sp>
        <p:nvSpPr>
          <p:cNvPr id="18" name="TextBox 18"/>
          <p:cNvSpPr txBox="1"/>
          <p:nvPr/>
        </p:nvSpPr>
        <p:spPr>
          <a:xfrm>
            <a:off x="1372550" y="1691054"/>
            <a:ext cx="13149282" cy="384648"/>
          </a:xfrm>
          <a:prstGeom prst="rect">
            <a:avLst/>
          </a:prstGeom>
        </p:spPr>
        <p:txBody>
          <a:bodyPr lIns="0" tIns="0" rIns="0" bIns="0" rtlCol="0" anchor="t">
            <a:spAutoFit/>
          </a:bodyPr>
          <a:lstStyle/>
          <a:p>
            <a:pPr algn="l">
              <a:lnSpc>
                <a:spcPts val="3079"/>
              </a:lnSpc>
            </a:pPr>
            <a:r>
              <a:rPr lang="en-US" sz="2199" b="1">
                <a:solidFill>
                  <a:srgbClr val="000000"/>
                </a:solidFill>
                <a:latin typeface="Canva Sans Bold"/>
                <a:ea typeface="Canva Sans Bold"/>
                <a:cs typeface="Canva Sans Bold"/>
                <a:sym typeface="Canva Sans Bold"/>
              </a:rPr>
              <a:t>(ResilienzförderungfürStudierende | LIRMainz - Leibniz-Institut FüR Resilienzforschung, o. D.) </a:t>
            </a:r>
          </a:p>
        </p:txBody>
      </p:sp>
      <p:sp>
        <p:nvSpPr>
          <p:cNvPr id="19" name="TextBox 19"/>
          <p:cNvSpPr txBox="1"/>
          <p:nvPr/>
        </p:nvSpPr>
        <p:spPr>
          <a:xfrm>
            <a:off x="1372550" y="492790"/>
            <a:ext cx="7394079" cy="1236364"/>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Formen des aktiven Coping</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lvl="0">
              <a:lnSpc>
                <a:spcPts val="3079"/>
              </a:lnSpc>
              <a:spcBef>
                <a:spcPct val="0"/>
              </a:spcBef>
            </a:pPr>
            <a:endParaRPr lang="en-US" dirty="0">
              <a:solidFill>
                <a:srgbClr val="000000"/>
              </a:solidFill>
              <a:latin typeface="Bauer Bodoni"/>
              <a:ea typeface="Bauer Bodoni"/>
              <a:cs typeface="Bauer Bodoni"/>
              <a:sym typeface="Bauer Bodoni"/>
            </a:endParaRPr>
          </a:p>
        </p:txBody>
      </p:sp>
      <p:sp>
        <p:nvSpPr>
          <p:cNvPr id="4" name="TextBox 4"/>
          <p:cNvSpPr txBox="1"/>
          <p:nvPr/>
        </p:nvSpPr>
        <p:spPr>
          <a:xfrm>
            <a:off x="577225" y="4324440"/>
            <a:ext cx="17476127" cy="90805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Die </a:t>
            </a:r>
            <a:r>
              <a:rPr lang="en-US" sz="2499" u="none" strike="noStrike" dirty="0" err="1">
                <a:solidFill>
                  <a:srgbClr val="000000"/>
                </a:solidFill>
                <a:latin typeface="Bauer Bodoni"/>
                <a:ea typeface="Bauer Bodoni"/>
                <a:cs typeface="Bauer Bodoni"/>
                <a:sym typeface="Bauer Bodoni"/>
              </a:rPr>
              <a:t>Doppelbelastung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aus</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fachpraktischer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Tätigkeit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im</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sozialen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Bereich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schulischen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Anforderungen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emotionalen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Herausforderungen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führt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dazu</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dass</a:t>
            </a:r>
            <a:r>
              <a:rPr lang="en-US" sz="2499" u="none" strike="noStrike" dirty="0">
                <a:solidFill>
                  <a:srgbClr val="000000"/>
                </a:solidFill>
                <a:latin typeface="Bauer Bodoni"/>
                <a:ea typeface="Bauer Bodoni"/>
                <a:cs typeface="Bauer Bodoni"/>
                <a:sym typeface="Bauer Bodoni"/>
              </a:rPr>
              <a:t> die Person stark </a:t>
            </a:r>
            <a:r>
              <a:rPr lang="en-US" sz="2499" u="none" strike="noStrike" dirty="0" err="1">
                <a:solidFill>
                  <a:srgbClr val="000000"/>
                </a:solidFill>
                <a:latin typeface="Bauer Bodoni"/>
                <a:ea typeface="Bauer Bodoni"/>
                <a:cs typeface="Bauer Bodoni"/>
                <a:sym typeface="Bauer Bodoni"/>
              </a:rPr>
              <a:t>belastet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ist</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kaum</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noch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Freizeit</a:t>
            </a:r>
            <a:r>
              <a:rPr lang="en-US" sz="2499" u="none" strike="noStrike" dirty="0">
                <a:solidFill>
                  <a:srgbClr val="000000"/>
                </a:solidFill>
                <a:latin typeface="Bauer Bodoni"/>
                <a:ea typeface="Bauer Bodoni"/>
                <a:cs typeface="Bauer Bodoni"/>
                <a:sym typeface="Bauer Bodoni"/>
              </a:rPr>
              <a:t> hat.</a:t>
            </a:r>
          </a:p>
        </p:txBody>
      </p:sp>
      <p:sp>
        <p:nvSpPr>
          <p:cNvPr id="5" name="TextBox 5"/>
          <p:cNvSpPr txBox="1"/>
          <p:nvPr/>
        </p:nvSpPr>
        <p:spPr>
          <a:xfrm>
            <a:off x="577225" y="5779835"/>
            <a:ext cx="17476194" cy="46990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Aufgrund</a:t>
            </a:r>
            <a:r>
              <a:rPr lang="en-US" sz="2499" u="none" strike="noStrike" dirty="0">
                <a:solidFill>
                  <a:srgbClr val="000000"/>
                </a:solidFill>
                <a:latin typeface="Bauer Bodoni"/>
                <a:ea typeface="Bauer Bodoni"/>
                <a:cs typeface="Bauer Bodoni"/>
                <a:sym typeface="Bauer Bodoni"/>
              </a:rPr>
              <a:t> der </a:t>
            </a:r>
            <a:r>
              <a:rPr lang="en-US" sz="2499" u="none" strike="noStrike" dirty="0" err="1">
                <a:solidFill>
                  <a:srgbClr val="000000"/>
                </a:solidFill>
                <a:latin typeface="Bauer Bodoni"/>
                <a:ea typeface="Bauer Bodoni"/>
                <a:cs typeface="Bauer Bodoni"/>
                <a:sym typeface="Bauer Bodoni"/>
              </a:rPr>
              <a:t>schlechten</a:t>
            </a:r>
            <a:r>
              <a:rPr lang="en-US" sz="2499" u="none" strike="noStrike" dirty="0">
                <a:solidFill>
                  <a:srgbClr val="000000"/>
                </a:solidFill>
                <a:latin typeface="Bauer Bodoni"/>
                <a:ea typeface="Bauer Bodoni"/>
                <a:cs typeface="Bauer Bodoni"/>
                <a:sym typeface="Bauer Bodoni"/>
              </a:rPr>
              <a:t> Noten und </a:t>
            </a:r>
            <a:r>
              <a:rPr lang="en-US" sz="2499" u="none" strike="noStrike" dirty="0" err="1">
                <a:solidFill>
                  <a:srgbClr val="000000"/>
                </a:solidFill>
                <a:latin typeface="Bauer Bodoni"/>
                <a:ea typeface="Bauer Bodoni"/>
                <a:cs typeface="Bauer Bodoni"/>
                <a:sym typeface="Bauer Bodoni"/>
              </a:rPr>
              <a:t>anhaltenden</a:t>
            </a:r>
            <a:r>
              <a:rPr lang="en-US" sz="2499" u="none" strike="noStrike" dirty="0">
                <a:solidFill>
                  <a:srgbClr val="000000"/>
                </a:solidFill>
                <a:latin typeface="Bauer Bodoni"/>
                <a:ea typeface="Bauer Bodoni"/>
                <a:cs typeface="Bauer Bodoni"/>
                <a:sym typeface="Bauer Bodoni"/>
              </a:rPr>
              <a:t> Stress </a:t>
            </a:r>
            <a:r>
              <a:rPr lang="en-US" sz="2499" u="none" strike="noStrike" dirty="0" err="1">
                <a:solidFill>
                  <a:srgbClr val="000000"/>
                </a:solidFill>
                <a:latin typeface="Bauer Bodoni"/>
                <a:ea typeface="Bauer Bodoni"/>
                <a:cs typeface="Bauer Bodoni"/>
                <a:sym typeface="Bauer Bodoni"/>
              </a:rPr>
              <a:t>überlegt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der:die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Schüler:in</a:t>
            </a:r>
            <a:r>
              <a:rPr lang="en-US" sz="2499" u="none" strike="noStrike" dirty="0">
                <a:solidFill>
                  <a:srgbClr val="000000"/>
                </a:solidFill>
                <a:latin typeface="Bauer Bodoni"/>
                <a:ea typeface="Bauer Bodoni"/>
                <a:cs typeface="Bauer Bodoni"/>
                <a:sym typeface="Bauer Bodoni"/>
              </a:rPr>
              <a:t>, die </a:t>
            </a:r>
            <a:r>
              <a:rPr lang="en-US" sz="2499" u="none" strike="noStrike" dirty="0" err="1">
                <a:solidFill>
                  <a:srgbClr val="000000"/>
                </a:solidFill>
                <a:latin typeface="Bauer Bodoni"/>
                <a:ea typeface="Bauer Bodoni"/>
                <a:cs typeface="Bauer Bodoni"/>
                <a:sym typeface="Bauer Bodoni"/>
              </a:rPr>
              <a:t>Fachoberschule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abzubrechen</a:t>
            </a:r>
            <a:r>
              <a:rPr lang="en-US" sz="2499" u="none" strike="noStrike" dirty="0">
                <a:solidFill>
                  <a:srgbClr val="000000"/>
                </a:solidFill>
                <a:latin typeface="Bauer Bodoni"/>
                <a:ea typeface="Bauer Bodoni"/>
                <a:cs typeface="Bauer Bodoni"/>
                <a:sym typeface="Bauer Bodoni"/>
              </a:rPr>
              <a:t>.</a:t>
            </a:r>
          </a:p>
        </p:txBody>
      </p:sp>
      <p:sp>
        <p:nvSpPr>
          <p:cNvPr id="6" name="TextBox 6"/>
          <p:cNvSpPr txBox="1"/>
          <p:nvPr/>
        </p:nvSpPr>
        <p:spPr>
          <a:xfrm>
            <a:off x="332565" y="1575749"/>
            <a:ext cx="6019117" cy="469900"/>
          </a:xfrm>
          <a:prstGeom prst="rect">
            <a:avLst/>
          </a:prstGeom>
        </p:spPr>
        <p:txBody>
          <a:bodyPr lIns="0" tIns="0" rIns="0" bIns="0" rtlCol="0" anchor="t">
            <a:spAutoFit/>
          </a:bodyPr>
          <a:lstStyle/>
          <a:p>
            <a:pPr marL="0" lvl="0" indent="0" algn="l">
              <a:lnSpc>
                <a:spcPts val="3499"/>
              </a:lnSpc>
              <a:spcBef>
                <a:spcPct val="0"/>
              </a:spcBef>
            </a:pPr>
            <a:r>
              <a:rPr lang="en-US" sz="2499" b="1" u="none" strike="noStrike">
                <a:solidFill>
                  <a:srgbClr val="000000"/>
                </a:solidFill>
                <a:latin typeface="Bauer Bodoni Bold"/>
                <a:ea typeface="Bauer Bodoni Bold"/>
                <a:cs typeface="Bauer Bodoni Bold"/>
                <a:sym typeface="Bauer Bodoni Bold"/>
              </a:rPr>
              <a:t>📍 Aufgabe in der Kleingruppe </a:t>
            </a:r>
          </a:p>
        </p:txBody>
      </p:sp>
      <p:sp>
        <p:nvSpPr>
          <p:cNvPr id="7" name="TextBox 7"/>
          <p:cNvSpPr txBox="1"/>
          <p:nvPr/>
        </p:nvSpPr>
        <p:spPr>
          <a:xfrm>
            <a:off x="577282" y="2292870"/>
            <a:ext cx="16491518" cy="1784350"/>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Ein:e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Schüler:in</a:t>
            </a:r>
            <a:r>
              <a:rPr lang="en-US" sz="2499" u="none" strike="noStrike" dirty="0">
                <a:solidFill>
                  <a:srgbClr val="000000"/>
                </a:solidFill>
                <a:latin typeface="Bauer Bodoni"/>
                <a:ea typeface="Bauer Bodoni"/>
                <a:cs typeface="Bauer Bodoni"/>
                <a:sym typeface="Bauer Bodoni"/>
              </a:rPr>
              <a:t> der </a:t>
            </a:r>
            <a:r>
              <a:rPr lang="en-US" sz="2499" u="none" strike="noStrike" dirty="0" err="1">
                <a:solidFill>
                  <a:srgbClr val="000000"/>
                </a:solidFill>
                <a:latin typeface="Bauer Bodoni"/>
                <a:ea typeface="Bauer Bodoni"/>
                <a:cs typeface="Bauer Bodoni"/>
                <a:sym typeface="Bauer Bodoni"/>
              </a:rPr>
              <a:t>Fachoberschule</a:t>
            </a:r>
            <a:r>
              <a:rPr lang="en-US" sz="2499" u="none" strike="noStrike" dirty="0">
                <a:solidFill>
                  <a:srgbClr val="000000"/>
                </a:solidFill>
                <a:latin typeface="Bauer Bodoni"/>
                <a:ea typeface="Bauer Bodoni"/>
                <a:cs typeface="Bauer Bodoni"/>
                <a:sym typeface="Bauer Bodoni"/>
              </a:rPr>
              <a:t> (Klasse 11) </a:t>
            </a:r>
            <a:r>
              <a:rPr lang="en-US" sz="2499" u="none" strike="noStrike" dirty="0" err="1">
                <a:solidFill>
                  <a:srgbClr val="000000"/>
                </a:solidFill>
                <a:latin typeface="Bauer Bodoni"/>
                <a:ea typeface="Bauer Bodoni"/>
                <a:cs typeface="Bauer Bodoni"/>
                <a:sym typeface="Bauer Bodoni"/>
              </a:rPr>
              <a:t>absolviert</a:t>
            </a:r>
            <a:r>
              <a:rPr lang="en-US" sz="2499" u="none" strike="noStrike" dirty="0">
                <a:solidFill>
                  <a:srgbClr val="000000"/>
                </a:solidFill>
                <a:latin typeface="Bauer Bodoni"/>
                <a:ea typeface="Bauer Bodoni"/>
                <a:cs typeface="Bauer Bodoni"/>
                <a:sym typeface="Bauer Bodoni"/>
              </a:rPr>
              <a:t> den </a:t>
            </a:r>
            <a:r>
              <a:rPr lang="en-US" sz="2499" u="none" strike="noStrike" dirty="0" err="1">
                <a:solidFill>
                  <a:srgbClr val="000000"/>
                </a:solidFill>
                <a:latin typeface="Bauer Bodoni"/>
                <a:ea typeface="Bauer Bodoni"/>
                <a:cs typeface="Bauer Bodoni"/>
                <a:sym typeface="Bauer Bodoni"/>
              </a:rPr>
              <a:t>fachpraktischen</a:t>
            </a:r>
            <a:r>
              <a:rPr lang="en-US" sz="2499" u="none" strike="noStrike" dirty="0">
                <a:solidFill>
                  <a:srgbClr val="000000"/>
                </a:solidFill>
                <a:latin typeface="Bauer Bodoni"/>
                <a:ea typeface="Bauer Bodoni"/>
                <a:cs typeface="Bauer Bodoni"/>
                <a:sym typeface="Bauer Bodoni"/>
              </a:rPr>
              <a:t> Teil der </a:t>
            </a:r>
            <a:r>
              <a:rPr lang="en-US" sz="2499" u="none" strike="noStrike" dirty="0" err="1">
                <a:solidFill>
                  <a:srgbClr val="000000"/>
                </a:solidFill>
                <a:latin typeface="Bauer Bodoni"/>
                <a:ea typeface="Bauer Bodoni"/>
                <a:cs typeface="Bauer Bodoni"/>
                <a:sym typeface="Bauer Bodoni"/>
              </a:rPr>
              <a:t>Ausbildung</a:t>
            </a:r>
            <a:r>
              <a:rPr lang="en-US" sz="2499" u="none" strike="noStrike" dirty="0">
                <a:solidFill>
                  <a:srgbClr val="000000"/>
                </a:solidFill>
                <a:latin typeface="Bauer Bodoni"/>
                <a:ea typeface="Bauer Bodoni"/>
                <a:cs typeface="Bauer Bodoni"/>
                <a:sym typeface="Bauer Bodoni"/>
              </a:rPr>
              <a:t> in </a:t>
            </a:r>
            <a:r>
              <a:rPr lang="en-US" sz="2499" u="none" strike="noStrike" dirty="0" err="1">
                <a:solidFill>
                  <a:srgbClr val="000000"/>
                </a:solidFill>
                <a:latin typeface="Bauer Bodoni"/>
                <a:ea typeface="Bauer Bodoni"/>
                <a:cs typeface="Bauer Bodoni"/>
                <a:sym typeface="Bauer Bodoni"/>
              </a:rPr>
              <a:t>einer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sozialen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Einrichtung</a:t>
            </a:r>
            <a:r>
              <a:rPr lang="en-US" sz="2499" u="none" strike="noStrike" dirty="0">
                <a:solidFill>
                  <a:srgbClr val="000000"/>
                </a:solidFill>
                <a:latin typeface="Bauer Bodoni"/>
                <a:ea typeface="Bauer Bodoni"/>
                <a:cs typeface="Bauer Bodoni"/>
                <a:sym typeface="Bauer Bodoni"/>
              </a:rPr>
              <a:t> (z. B. Kita, </a:t>
            </a:r>
            <a:r>
              <a:rPr lang="en-US" sz="2499" u="none" strike="noStrike" dirty="0" err="1">
                <a:solidFill>
                  <a:srgbClr val="000000"/>
                </a:solidFill>
                <a:latin typeface="Bauer Bodoni"/>
                <a:ea typeface="Bauer Bodoni"/>
                <a:cs typeface="Bauer Bodoni"/>
                <a:sym typeface="Bauer Bodoni"/>
              </a:rPr>
              <a:t>Pflegeeinrichtung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oder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Jugendhilfe</a:t>
            </a:r>
            <a:r>
              <a:rPr lang="en-US" sz="2499" u="none" strike="noStrike" dirty="0">
                <a:solidFill>
                  <a:srgbClr val="000000"/>
                </a:solidFill>
                <a:latin typeface="Bauer Bodoni"/>
                <a:ea typeface="Bauer Bodoni"/>
                <a:cs typeface="Bauer Bodoni"/>
                <a:sym typeface="Bauer Bodoni"/>
              </a:rPr>
              <a:t>). Parallel </a:t>
            </a:r>
            <a:r>
              <a:rPr lang="en-US" sz="2499" u="none" strike="noStrike" dirty="0" err="1">
                <a:solidFill>
                  <a:srgbClr val="000000"/>
                </a:solidFill>
                <a:latin typeface="Bauer Bodoni"/>
                <a:ea typeface="Bauer Bodoni"/>
                <a:cs typeface="Bauer Bodoni"/>
                <a:sym typeface="Bauer Bodoni"/>
              </a:rPr>
              <a:t>dazu</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müssen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schulische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Anforderungen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bewältigt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werden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insbesondere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mehrere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Leistungsnachweise</a:t>
            </a:r>
            <a:r>
              <a:rPr lang="en-US" sz="2499" u="none" strike="noStrike" dirty="0">
                <a:solidFill>
                  <a:srgbClr val="000000"/>
                </a:solidFill>
                <a:latin typeface="Bauer Bodoni"/>
                <a:ea typeface="Bauer Bodoni"/>
                <a:cs typeface="Bauer Bodoni"/>
                <a:sym typeface="Bauer Bodoni"/>
              </a:rPr>
              <a:t>. In den </a:t>
            </a:r>
            <a:r>
              <a:rPr lang="en-US" sz="2499" u="none" strike="noStrike" dirty="0" err="1">
                <a:solidFill>
                  <a:srgbClr val="000000"/>
                </a:solidFill>
                <a:latin typeface="Bauer Bodoni"/>
                <a:ea typeface="Bauer Bodoni"/>
                <a:cs typeface="Bauer Bodoni"/>
                <a:sym typeface="Bauer Bodoni"/>
              </a:rPr>
              <a:t>letzten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Monaten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haben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sich</a:t>
            </a:r>
            <a:r>
              <a:rPr lang="en-US" sz="2499" u="none" strike="noStrike" dirty="0">
                <a:solidFill>
                  <a:srgbClr val="000000"/>
                </a:solidFill>
                <a:latin typeface="Bauer Bodoni"/>
                <a:ea typeface="Bauer Bodoni"/>
                <a:cs typeface="Bauer Bodoni"/>
                <a:sym typeface="Bauer Bodoni"/>
              </a:rPr>
              <a:t> die </a:t>
            </a:r>
            <a:r>
              <a:rPr lang="en-US" sz="2499" u="none" strike="noStrike" dirty="0" err="1">
                <a:solidFill>
                  <a:srgbClr val="000000"/>
                </a:solidFill>
                <a:latin typeface="Bauer Bodoni"/>
                <a:ea typeface="Bauer Bodoni"/>
                <a:cs typeface="Bauer Bodoni"/>
                <a:sym typeface="Bauer Bodoni"/>
              </a:rPr>
              <a:t>schulischen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Leistungen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deutlich</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verschlechtert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mehrere</a:t>
            </a:r>
            <a:r>
              <a:rPr lang="en-US" sz="2499" u="none" strike="noStrike" dirty="0">
                <a:solidFill>
                  <a:srgbClr val="000000"/>
                </a:solidFill>
                <a:latin typeface="Bauer Bodoni"/>
                <a:ea typeface="Bauer Bodoni"/>
                <a:cs typeface="Bauer Bodoni"/>
                <a:sym typeface="Bauer Bodoni"/>
              </a:rPr>
              <a:t> Noten </a:t>
            </a:r>
            <a:r>
              <a:rPr lang="en-US" sz="2499" u="none" strike="noStrike" dirty="0" err="1">
                <a:solidFill>
                  <a:srgbClr val="000000"/>
                </a:solidFill>
                <a:latin typeface="Bauer Bodoni"/>
                <a:ea typeface="Bauer Bodoni"/>
                <a:cs typeface="Bauer Bodoni"/>
                <a:sym typeface="Bauer Bodoni"/>
              </a:rPr>
              <a:t>sind</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mangelhaft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oder</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ungenügend</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ausgefallen</a:t>
            </a:r>
            <a:r>
              <a:rPr lang="en-US" sz="2499" u="none" strike="noStrike" dirty="0">
                <a:solidFill>
                  <a:srgbClr val="000000"/>
                </a:solidFill>
                <a:latin typeface="Bauer Bodoni"/>
                <a:ea typeface="Bauer Bodoni"/>
                <a:cs typeface="Bauer Bodoni"/>
                <a:sym typeface="Bauer Bodoni"/>
              </a:rPr>
              <a:t>.</a:t>
            </a:r>
          </a:p>
        </p:txBody>
      </p:sp>
      <p:sp>
        <p:nvSpPr>
          <p:cNvPr id="8" name="TextBox 8"/>
          <p:cNvSpPr txBox="1"/>
          <p:nvPr/>
        </p:nvSpPr>
        <p:spPr>
          <a:xfrm>
            <a:off x="1337410" y="7078215"/>
            <a:ext cx="12932469" cy="2236574"/>
          </a:xfrm>
          <a:prstGeom prst="rect">
            <a:avLst/>
          </a:prstGeom>
        </p:spPr>
        <p:txBody>
          <a:bodyPr lIns="0" tIns="0" rIns="0" bIns="0" rtlCol="0" anchor="t">
            <a:spAutoFit/>
          </a:bodyPr>
          <a:lstStyle/>
          <a:p>
            <a:pPr marL="561336" lvl="1" indent="-280668" algn="l">
              <a:lnSpc>
                <a:spcPct val="150000"/>
              </a:lnSpc>
              <a:buFont typeface="Arial"/>
              <a:buChar char="•"/>
            </a:pPr>
            <a:r>
              <a:rPr lang="en-US" sz="2599" u="none" strike="noStrike" dirty="0" err="1">
                <a:solidFill>
                  <a:srgbClr val="000000"/>
                </a:solidFill>
                <a:latin typeface="Bauer Bodoni"/>
                <a:ea typeface="Bauer Bodoni"/>
                <a:cs typeface="Bauer Bodoni"/>
                <a:sym typeface="Bauer Bodoni"/>
              </a:rPr>
              <a:t>Welche</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Empfehlungen</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gebt</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ihr</a:t>
            </a:r>
            <a:r>
              <a:rPr lang="en-US" sz="2599" u="none" strike="noStrike" dirty="0">
                <a:solidFill>
                  <a:srgbClr val="000000"/>
                </a:solidFill>
                <a:latin typeface="Bauer Bodoni"/>
                <a:ea typeface="Bauer Bodoni"/>
                <a:cs typeface="Bauer Bodoni"/>
                <a:sym typeface="Bauer Bodoni"/>
              </a:rPr>
              <a:t> der Person?</a:t>
            </a:r>
          </a:p>
          <a:p>
            <a:pPr marL="561336" lvl="1" indent="-280668" algn="l">
              <a:lnSpc>
                <a:spcPct val="150000"/>
              </a:lnSpc>
              <a:buFont typeface="Arial"/>
              <a:buChar char="•"/>
            </a:pPr>
            <a:r>
              <a:rPr lang="en-US" sz="2599" u="none" strike="noStrike" dirty="0">
                <a:solidFill>
                  <a:srgbClr val="000000"/>
                </a:solidFill>
                <a:latin typeface="Bauer Bodoni"/>
                <a:ea typeface="Bauer Bodoni"/>
                <a:cs typeface="Bauer Bodoni"/>
                <a:sym typeface="Bauer Bodoni"/>
              </a:rPr>
              <a:t>Was </a:t>
            </a:r>
            <a:r>
              <a:rPr lang="en-US" sz="2599" u="none" strike="noStrike" dirty="0" err="1">
                <a:solidFill>
                  <a:srgbClr val="000000"/>
                </a:solidFill>
                <a:latin typeface="Bauer Bodoni"/>
                <a:ea typeface="Bauer Bodoni"/>
                <a:cs typeface="Bauer Bodoni"/>
                <a:sym typeface="Bauer Bodoni"/>
              </a:rPr>
              <a:t>könnte</a:t>
            </a:r>
            <a:r>
              <a:rPr lang="en-US" sz="2599" u="none" strike="noStrike" dirty="0">
                <a:solidFill>
                  <a:srgbClr val="000000"/>
                </a:solidFill>
                <a:latin typeface="Bauer Bodoni"/>
                <a:ea typeface="Bauer Bodoni"/>
                <a:cs typeface="Bauer Bodoni"/>
                <a:sym typeface="Bauer Bodoni"/>
              </a:rPr>
              <a:t> der Person </a:t>
            </a:r>
            <a:r>
              <a:rPr lang="en-US" sz="2599" u="none" strike="noStrike" dirty="0" err="1">
                <a:solidFill>
                  <a:srgbClr val="000000"/>
                </a:solidFill>
                <a:latin typeface="Bauer Bodoni"/>
                <a:ea typeface="Bauer Bodoni"/>
                <a:cs typeface="Bauer Bodoni"/>
                <a:sym typeface="Bauer Bodoni"/>
              </a:rPr>
              <a:t>konkret</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helfen</a:t>
            </a:r>
            <a:r>
              <a:rPr lang="en-US" sz="2599" u="none" strike="noStrike" dirty="0">
                <a:solidFill>
                  <a:srgbClr val="000000"/>
                </a:solidFill>
                <a:latin typeface="Bauer Bodoni"/>
                <a:ea typeface="Bauer Bodoni"/>
                <a:cs typeface="Bauer Bodoni"/>
                <a:sym typeface="Bauer Bodoni"/>
              </a:rPr>
              <a:t>?</a:t>
            </a:r>
          </a:p>
          <a:p>
            <a:pPr marL="561336" lvl="1" indent="-280668" algn="l">
              <a:lnSpc>
                <a:spcPct val="150000"/>
              </a:lnSpc>
              <a:buFont typeface="Arial"/>
              <a:buChar char="•"/>
            </a:pPr>
            <a:r>
              <a:rPr lang="en-US" sz="2599" u="none" strike="noStrike" dirty="0" err="1">
                <a:solidFill>
                  <a:srgbClr val="000000"/>
                </a:solidFill>
                <a:latin typeface="Bauer Bodoni"/>
                <a:ea typeface="Bauer Bodoni"/>
                <a:cs typeface="Bauer Bodoni"/>
                <a:sym typeface="Bauer Bodoni"/>
              </a:rPr>
              <a:t>Welche</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nächsten</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Schritte</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ratet</a:t>
            </a:r>
            <a:r>
              <a:rPr lang="en-US" sz="2599" u="none" strike="noStrike" dirty="0">
                <a:solidFill>
                  <a:srgbClr val="000000"/>
                </a:solidFill>
                <a:latin typeface="Bauer Bodoni"/>
                <a:ea typeface="Bauer Bodoni"/>
                <a:cs typeface="Bauer Bodoni"/>
                <a:sym typeface="Bauer Bodoni"/>
              </a:rPr>
              <a:t> </a:t>
            </a:r>
            <a:r>
              <a:rPr lang="en-US" sz="2599" u="none" strike="noStrike" dirty="0" err="1">
                <a:solidFill>
                  <a:srgbClr val="000000"/>
                </a:solidFill>
                <a:latin typeface="Bauer Bodoni"/>
                <a:ea typeface="Bauer Bodoni"/>
                <a:cs typeface="Bauer Bodoni"/>
                <a:sym typeface="Bauer Bodoni"/>
              </a:rPr>
              <a:t>ihr</a:t>
            </a:r>
            <a:r>
              <a:rPr lang="en-US" sz="2599" u="none" strike="noStrike" dirty="0">
                <a:solidFill>
                  <a:srgbClr val="000000"/>
                </a:solidFill>
                <a:latin typeface="Bauer Bodoni"/>
                <a:ea typeface="Bauer Bodoni"/>
                <a:cs typeface="Bauer Bodoni"/>
                <a:sym typeface="Bauer Bodoni"/>
              </a:rPr>
              <a:t> der Person?</a:t>
            </a:r>
          </a:p>
          <a:p>
            <a:pPr marL="0" lvl="0" indent="0" algn="l">
              <a:lnSpc>
                <a:spcPts val="3499"/>
              </a:lnSpc>
              <a:spcBef>
                <a:spcPct val="0"/>
              </a:spcBef>
            </a:pPr>
            <a:endParaRPr lang="en-US" sz="2599" u="none" strike="noStrike" dirty="0">
              <a:solidFill>
                <a:srgbClr val="000000"/>
              </a:solidFill>
              <a:latin typeface="Bauer Bodoni"/>
              <a:ea typeface="Bauer Bodoni"/>
              <a:cs typeface="Bauer Bodoni"/>
              <a:sym typeface="Bauer Bodoni"/>
            </a:endParaRPr>
          </a:p>
        </p:txBody>
      </p:sp>
      <p:sp>
        <p:nvSpPr>
          <p:cNvPr id="9" name="TextBox 9"/>
          <p:cNvSpPr txBox="1"/>
          <p:nvPr/>
        </p:nvSpPr>
        <p:spPr>
          <a:xfrm>
            <a:off x="577224" y="196510"/>
            <a:ext cx="7880975" cy="1295226"/>
          </a:xfrm>
          <a:prstGeom prst="rect">
            <a:avLst/>
          </a:prstGeom>
        </p:spPr>
        <p:txBody>
          <a:bodyPr wrap="square" lIns="0" tIns="0" rIns="0" bIns="0" rtlCol="0" anchor="t">
            <a:spAutoFit/>
          </a:bodyPr>
          <a:lstStyle/>
          <a:p>
            <a:pPr algn="l">
              <a:lnSpc>
                <a:spcPts val="10078"/>
              </a:lnSpc>
            </a:pPr>
            <a:r>
              <a:rPr lang="en-US" sz="7199" dirty="0" err="1">
                <a:solidFill>
                  <a:srgbClr val="000000"/>
                </a:solidFill>
                <a:latin typeface="Lumios Marker"/>
                <a:ea typeface="Lumios Marker"/>
                <a:cs typeface="Lumios Marker"/>
                <a:sym typeface="Lumios Marker"/>
              </a:rPr>
              <a:t>Übung</a:t>
            </a:r>
            <a:r>
              <a:rPr lang="en-US" sz="7199" dirty="0">
                <a:solidFill>
                  <a:srgbClr val="000000"/>
                </a:solidFill>
                <a:latin typeface="Lumios Marker"/>
                <a:ea typeface="Lumios Marker"/>
                <a:cs typeface="Lumios Marker"/>
                <a:sym typeface="Lumios Marker"/>
              </a:rPr>
              <a:t> 3: Tipps </a:t>
            </a:r>
            <a:r>
              <a:rPr lang="en-US" sz="7199" dirty="0" err="1">
                <a:solidFill>
                  <a:srgbClr val="000000"/>
                </a:solidFill>
                <a:latin typeface="Lumios Marker"/>
                <a:ea typeface="Lumios Marker"/>
                <a:cs typeface="Lumios Marker"/>
                <a:sym typeface="Lumios Marker"/>
              </a:rPr>
              <a:t>geben</a:t>
            </a:r>
            <a:endParaRPr lang="en-US" sz="7199" dirty="0">
              <a:solidFill>
                <a:srgbClr val="000000"/>
              </a:solidFill>
              <a:latin typeface="Lumios Marker"/>
              <a:ea typeface="Lumios Marker"/>
              <a:cs typeface="Lumios Marker"/>
              <a:sym typeface="Lumios Marker"/>
            </a:endParaRPr>
          </a:p>
        </p:txBody>
      </p:sp>
      <p:sp>
        <p:nvSpPr>
          <p:cNvPr id="10" name="Freeform 10"/>
          <p:cNvSpPr/>
          <p:nvPr/>
        </p:nvSpPr>
        <p:spPr>
          <a:xfrm>
            <a:off x="15388189" y="553019"/>
            <a:ext cx="631466" cy="951362"/>
          </a:xfrm>
          <a:custGeom>
            <a:avLst/>
            <a:gdLst/>
            <a:ahLst/>
            <a:cxnLst/>
            <a:rect l="l" t="t" r="r" b="b"/>
            <a:pathLst>
              <a:path w="631466" h="951362">
                <a:moveTo>
                  <a:pt x="0" y="0"/>
                </a:moveTo>
                <a:lnTo>
                  <a:pt x="631466" y="0"/>
                </a:lnTo>
                <a:lnTo>
                  <a:pt x="631466" y="951362"/>
                </a:lnTo>
                <a:lnTo>
                  <a:pt x="0" y="95136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1" name="Freeform 11"/>
          <p:cNvSpPr/>
          <p:nvPr/>
        </p:nvSpPr>
        <p:spPr>
          <a:xfrm>
            <a:off x="11467120" y="7389794"/>
            <a:ext cx="2802759" cy="1868506"/>
          </a:xfrm>
          <a:custGeom>
            <a:avLst/>
            <a:gdLst/>
            <a:ahLst/>
            <a:cxnLst/>
            <a:rect l="l" t="t" r="r" b="b"/>
            <a:pathLst>
              <a:path w="2802759" h="1868506">
                <a:moveTo>
                  <a:pt x="0" y="0"/>
                </a:moveTo>
                <a:lnTo>
                  <a:pt x="2802759" y="0"/>
                </a:lnTo>
                <a:lnTo>
                  <a:pt x="2802759" y="1868506"/>
                </a:lnTo>
                <a:lnTo>
                  <a:pt x="0" y="186850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12" name="TextBox 18">
            <a:extLst>
              <a:ext uri="{FF2B5EF4-FFF2-40B4-BE49-F238E27FC236}">
                <a16:creationId xmlns:a16="http://schemas.microsoft.com/office/drawing/2014/main" id="{BE6E2113-D3BA-3D87-EC08-B143383FFDED}"/>
              </a:ext>
            </a:extLst>
          </p:cNvPr>
          <p:cNvSpPr txBox="1"/>
          <p:nvPr/>
        </p:nvSpPr>
        <p:spPr>
          <a:xfrm>
            <a:off x="16294710" y="591119"/>
            <a:ext cx="2084975" cy="803425"/>
          </a:xfrm>
          <a:prstGeom prst="rect">
            <a:avLst/>
          </a:prstGeom>
        </p:spPr>
        <p:txBody>
          <a:bodyPr lIns="0" tIns="0" rIns="0" bIns="0" rtlCol="0" anchor="t">
            <a:spAutoFit/>
          </a:bodyPr>
          <a:lstStyle/>
          <a:p>
            <a:pPr marL="0" lvl="0" indent="0" algn="l">
              <a:lnSpc>
                <a:spcPts val="3079"/>
              </a:lnSpc>
              <a:spcBef>
                <a:spcPct val="0"/>
              </a:spcBef>
            </a:pPr>
            <a:r>
              <a:rPr lang="en-US" sz="2800" u="none" strike="noStrike" dirty="0">
                <a:solidFill>
                  <a:srgbClr val="000000"/>
                </a:solidFill>
                <a:latin typeface="Bauer Bodoni"/>
                <a:ea typeface="Bauer Bodoni"/>
                <a:cs typeface="Bauer Bodoni"/>
                <a:sym typeface="Bauer Bodoni"/>
              </a:rPr>
              <a:t>Ca. 15 Minuten</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381000" y="-153534"/>
            <a:ext cx="19097625" cy="10440534"/>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dirty="0"/>
          </a:p>
        </p:txBody>
      </p:sp>
      <p:sp>
        <p:nvSpPr>
          <p:cNvPr id="4" name="TextBox 4"/>
          <p:cNvSpPr txBox="1"/>
          <p:nvPr/>
        </p:nvSpPr>
        <p:spPr>
          <a:xfrm>
            <a:off x="914657" y="2297097"/>
            <a:ext cx="411994" cy="392420"/>
          </a:xfrm>
          <a:prstGeom prst="rect">
            <a:avLst/>
          </a:prstGeom>
        </p:spPr>
        <p:txBody>
          <a:bodyPr lIns="0" tIns="0" rIns="0" bIns="0" rtlCol="0" anchor="t">
            <a:spAutoFit/>
          </a:bodyPr>
          <a:lstStyle/>
          <a:p>
            <a:pPr algn="l">
              <a:lnSpc>
                <a:spcPts val="2861"/>
              </a:lnSpc>
            </a:pPr>
            <a:r>
              <a:rPr lang="en-US" sz="2044">
                <a:solidFill>
                  <a:srgbClr val="000000"/>
                </a:solidFill>
                <a:latin typeface="Arimo"/>
                <a:ea typeface="Arimo"/>
                <a:cs typeface="Arimo"/>
                <a:sym typeface="Arimo"/>
              </a:rPr>
              <a:t> 🔄 </a:t>
            </a:r>
          </a:p>
        </p:txBody>
      </p:sp>
      <p:sp>
        <p:nvSpPr>
          <p:cNvPr id="5" name="TextBox 5"/>
          <p:cNvSpPr txBox="1"/>
          <p:nvPr/>
        </p:nvSpPr>
        <p:spPr>
          <a:xfrm>
            <a:off x="914657" y="3363906"/>
            <a:ext cx="338318" cy="392420"/>
          </a:xfrm>
          <a:prstGeom prst="rect">
            <a:avLst/>
          </a:prstGeom>
        </p:spPr>
        <p:txBody>
          <a:bodyPr lIns="0" tIns="0" rIns="0" bIns="0" rtlCol="0" anchor="t">
            <a:spAutoFit/>
          </a:bodyPr>
          <a:lstStyle/>
          <a:p>
            <a:pPr algn="l">
              <a:lnSpc>
                <a:spcPts val="2861"/>
              </a:lnSpc>
            </a:pPr>
            <a:r>
              <a:rPr lang="en-US" sz="2044">
                <a:solidFill>
                  <a:srgbClr val="000000"/>
                </a:solidFill>
                <a:latin typeface="Arimo"/>
                <a:ea typeface="Arimo"/>
                <a:cs typeface="Arimo"/>
                <a:sym typeface="Arimo"/>
              </a:rPr>
              <a:t>🛡 </a:t>
            </a:r>
          </a:p>
        </p:txBody>
      </p:sp>
      <p:sp>
        <p:nvSpPr>
          <p:cNvPr id="6" name="TextBox 6"/>
          <p:cNvSpPr txBox="1"/>
          <p:nvPr/>
        </p:nvSpPr>
        <p:spPr>
          <a:xfrm>
            <a:off x="914657" y="4430716"/>
            <a:ext cx="338318" cy="392420"/>
          </a:xfrm>
          <a:prstGeom prst="rect">
            <a:avLst/>
          </a:prstGeom>
        </p:spPr>
        <p:txBody>
          <a:bodyPr lIns="0" tIns="0" rIns="0" bIns="0" rtlCol="0" anchor="t">
            <a:spAutoFit/>
          </a:bodyPr>
          <a:lstStyle/>
          <a:p>
            <a:pPr algn="l">
              <a:lnSpc>
                <a:spcPts val="2861"/>
              </a:lnSpc>
            </a:pPr>
            <a:r>
              <a:rPr lang="en-US" sz="2044">
                <a:solidFill>
                  <a:srgbClr val="000000"/>
                </a:solidFill>
                <a:latin typeface="Arimo"/>
                <a:ea typeface="Arimo"/>
                <a:cs typeface="Arimo"/>
                <a:sym typeface="Arimo"/>
              </a:rPr>
              <a:t>🔍 </a:t>
            </a:r>
          </a:p>
        </p:txBody>
      </p:sp>
      <p:sp>
        <p:nvSpPr>
          <p:cNvPr id="7" name="TextBox 7"/>
          <p:cNvSpPr txBox="1"/>
          <p:nvPr/>
        </p:nvSpPr>
        <p:spPr>
          <a:xfrm>
            <a:off x="914657" y="5497525"/>
            <a:ext cx="338318" cy="392420"/>
          </a:xfrm>
          <a:prstGeom prst="rect">
            <a:avLst/>
          </a:prstGeom>
        </p:spPr>
        <p:txBody>
          <a:bodyPr lIns="0" tIns="0" rIns="0" bIns="0" rtlCol="0" anchor="t">
            <a:spAutoFit/>
          </a:bodyPr>
          <a:lstStyle/>
          <a:p>
            <a:pPr algn="l">
              <a:lnSpc>
                <a:spcPts val="2861"/>
              </a:lnSpc>
            </a:pPr>
            <a:r>
              <a:rPr lang="en-US" sz="2044">
                <a:solidFill>
                  <a:srgbClr val="000000"/>
                </a:solidFill>
                <a:latin typeface="Arimo"/>
                <a:ea typeface="Arimo"/>
                <a:cs typeface="Arimo"/>
                <a:sym typeface="Arimo"/>
              </a:rPr>
              <a:t>🧠 </a:t>
            </a:r>
          </a:p>
        </p:txBody>
      </p:sp>
      <p:sp>
        <p:nvSpPr>
          <p:cNvPr id="8" name="TextBox 8"/>
          <p:cNvSpPr txBox="1"/>
          <p:nvPr/>
        </p:nvSpPr>
        <p:spPr>
          <a:xfrm>
            <a:off x="914657" y="6564344"/>
            <a:ext cx="338318" cy="392420"/>
          </a:xfrm>
          <a:prstGeom prst="rect">
            <a:avLst/>
          </a:prstGeom>
        </p:spPr>
        <p:txBody>
          <a:bodyPr lIns="0" tIns="0" rIns="0" bIns="0" rtlCol="0" anchor="t">
            <a:spAutoFit/>
          </a:bodyPr>
          <a:lstStyle/>
          <a:p>
            <a:pPr algn="l">
              <a:lnSpc>
                <a:spcPts val="2861"/>
              </a:lnSpc>
            </a:pPr>
            <a:r>
              <a:rPr lang="en-US" sz="2044">
                <a:solidFill>
                  <a:srgbClr val="000000"/>
                </a:solidFill>
                <a:latin typeface="Arimo"/>
                <a:ea typeface="Arimo"/>
                <a:cs typeface="Arimo"/>
                <a:sym typeface="Arimo"/>
              </a:rPr>
              <a:t>💡 </a:t>
            </a:r>
          </a:p>
        </p:txBody>
      </p:sp>
      <p:sp>
        <p:nvSpPr>
          <p:cNvPr id="9" name="TextBox 9"/>
          <p:cNvSpPr txBox="1"/>
          <p:nvPr/>
        </p:nvSpPr>
        <p:spPr>
          <a:xfrm>
            <a:off x="914962" y="7679674"/>
            <a:ext cx="338318" cy="392420"/>
          </a:xfrm>
          <a:prstGeom prst="rect">
            <a:avLst/>
          </a:prstGeom>
        </p:spPr>
        <p:txBody>
          <a:bodyPr lIns="0" tIns="0" rIns="0" bIns="0" rtlCol="0" anchor="t">
            <a:spAutoFit/>
          </a:bodyPr>
          <a:lstStyle/>
          <a:p>
            <a:pPr algn="l">
              <a:lnSpc>
                <a:spcPts val="2861"/>
              </a:lnSpc>
            </a:pPr>
            <a:r>
              <a:rPr lang="en-US" sz="2044">
                <a:solidFill>
                  <a:srgbClr val="000000"/>
                </a:solidFill>
                <a:latin typeface="Arimo"/>
                <a:ea typeface="Arimo"/>
                <a:cs typeface="Arimo"/>
                <a:sym typeface="Arimo"/>
              </a:rPr>
              <a:t>🧭 </a:t>
            </a:r>
          </a:p>
        </p:txBody>
      </p:sp>
      <p:sp>
        <p:nvSpPr>
          <p:cNvPr id="10" name="TextBox 10"/>
          <p:cNvSpPr txBox="1"/>
          <p:nvPr/>
        </p:nvSpPr>
        <p:spPr>
          <a:xfrm>
            <a:off x="1520441" y="2210054"/>
            <a:ext cx="3257118" cy="444002"/>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Copingstrategien</a:t>
            </a:r>
            <a:endParaRPr lang="en-US" sz="2499" u="none" strike="noStrike" dirty="0">
              <a:solidFill>
                <a:srgbClr val="000000"/>
              </a:solidFill>
              <a:latin typeface="Bauer Bodoni"/>
              <a:ea typeface="Bauer Bodoni"/>
              <a:cs typeface="Bauer Bodoni"/>
              <a:sym typeface="Bauer Bodoni"/>
            </a:endParaRPr>
          </a:p>
        </p:txBody>
      </p:sp>
      <p:sp>
        <p:nvSpPr>
          <p:cNvPr id="11" name="TextBox 11"/>
          <p:cNvSpPr txBox="1"/>
          <p:nvPr/>
        </p:nvSpPr>
        <p:spPr>
          <a:xfrm>
            <a:off x="3940630" y="2199979"/>
            <a:ext cx="7955606"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erkennen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reflektieren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gezielt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einsetzen</a:t>
            </a:r>
            <a:endParaRPr lang="en-US" sz="2499" u="none" strike="noStrike" dirty="0">
              <a:solidFill>
                <a:srgbClr val="000000"/>
              </a:solidFill>
              <a:latin typeface="Bauer Bodoni"/>
              <a:ea typeface="Bauer Bodoni"/>
              <a:cs typeface="Bauer Bodoni"/>
              <a:sym typeface="Bauer Bodoni"/>
            </a:endParaRPr>
          </a:p>
        </p:txBody>
      </p:sp>
      <p:sp>
        <p:nvSpPr>
          <p:cNvPr id="12" name="TextBox 12"/>
          <p:cNvSpPr txBox="1"/>
          <p:nvPr/>
        </p:nvSpPr>
        <p:spPr>
          <a:xfrm>
            <a:off x="1246337" y="3343532"/>
            <a:ext cx="3028673"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Resilienzfaktoren</a:t>
            </a:r>
            <a:endParaRPr lang="en-US" sz="2499" u="none" strike="noStrike" dirty="0">
              <a:solidFill>
                <a:srgbClr val="000000"/>
              </a:solidFill>
              <a:latin typeface="Bauer Bodoni"/>
              <a:ea typeface="Bauer Bodoni"/>
              <a:cs typeface="Bauer Bodoni"/>
              <a:sym typeface="Bauer Bodoni"/>
            </a:endParaRPr>
          </a:p>
        </p:txBody>
      </p:sp>
      <p:sp>
        <p:nvSpPr>
          <p:cNvPr id="13" name="TextBox 13"/>
          <p:cNvSpPr txBox="1"/>
          <p:nvPr/>
        </p:nvSpPr>
        <p:spPr>
          <a:xfrm>
            <a:off x="3768691" y="3343532"/>
            <a:ext cx="7498110"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a:t>
            </a:r>
            <a:r>
              <a:rPr lang="en-US" sz="2499"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persönliche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Stärken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identifizieren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stärken</a:t>
            </a:r>
            <a:endParaRPr lang="en-US" sz="2499" u="none" strike="noStrike" dirty="0">
              <a:solidFill>
                <a:srgbClr val="000000"/>
              </a:solidFill>
              <a:latin typeface="Bauer Bodoni"/>
              <a:ea typeface="Bauer Bodoni"/>
              <a:cs typeface="Bauer Bodoni"/>
              <a:sym typeface="Bauer Bodoni"/>
            </a:endParaRPr>
          </a:p>
        </p:txBody>
      </p:sp>
      <p:sp>
        <p:nvSpPr>
          <p:cNvPr id="14" name="TextBox 14"/>
          <p:cNvSpPr txBox="1"/>
          <p:nvPr/>
        </p:nvSpPr>
        <p:spPr>
          <a:xfrm>
            <a:off x="1326652" y="4380837"/>
            <a:ext cx="2613978"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Attributionen</a:t>
            </a:r>
            <a:endParaRPr lang="en-US" sz="2499" u="none" strike="noStrike" dirty="0">
              <a:solidFill>
                <a:srgbClr val="000000"/>
              </a:solidFill>
              <a:latin typeface="Bauer Bodoni"/>
              <a:ea typeface="Bauer Bodoni"/>
              <a:cs typeface="Bauer Bodoni"/>
              <a:sym typeface="Bauer Bodoni"/>
            </a:endParaRPr>
          </a:p>
        </p:txBody>
      </p:sp>
      <p:sp>
        <p:nvSpPr>
          <p:cNvPr id="15" name="TextBox 15"/>
          <p:cNvSpPr txBox="1"/>
          <p:nvPr/>
        </p:nvSpPr>
        <p:spPr>
          <a:xfrm>
            <a:off x="3350171" y="4381799"/>
            <a:ext cx="8603215"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analysieren</a:t>
            </a:r>
            <a:r>
              <a:rPr lang="en-US" sz="2499" u="none" strike="noStrike" dirty="0">
                <a:solidFill>
                  <a:srgbClr val="000000"/>
                </a:solidFill>
                <a:latin typeface="Bauer Bodoni"/>
                <a:ea typeface="Bauer Bodoni"/>
                <a:cs typeface="Bauer Bodoni"/>
                <a:sym typeface="Bauer Bodoni"/>
              </a:rPr>
              <a:t> und in </a:t>
            </a:r>
            <a:r>
              <a:rPr lang="en-US" sz="2499" u="none" strike="noStrike" dirty="0" err="1">
                <a:solidFill>
                  <a:srgbClr val="000000"/>
                </a:solidFill>
                <a:latin typeface="Bauer Bodoni"/>
                <a:ea typeface="Bauer Bodoni"/>
                <a:cs typeface="Bauer Bodoni"/>
                <a:sym typeface="Bauer Bodoni"/>
              </a:rPr>
              <a:t>hilfreiche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Denkweisen</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überführen</a:t>
            </a:r>
            <a:endParaRPr lang="en-US" sz="2499" u="none" strike="noStrike" dirty="0">
              <a:solidFill>
                <a:srgbClr val="000000"/>
              </a:solidFill>
              <a:latin typeface="Bauer Bodoni"/>
              <a:ea typeface="Bauer Bodoni"/>
              <a:cs typeface="Bauer Bodoni"/>
              <a:sym typeface="Bauer Bodoni"/>
            </a:endParaRPr>
          </a:p>
        </p:txBody>
      </p:sp>
      <p:sp>
        <p:nvSpPr>
          <p:cNvPr id="16" name="TextBox 16"/>
          <p:cNvSpPr txBox="1"/>
          <p:nvPr/>
        </p:nvSpPr>
        <p:spPr>
          <a:xfrm>
            <a:off x="1343373" y="5473038"/>
            <a:ext cx="1780827"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Mindset</a:t>
            </a:r>
          </a:p>
        </p:txBody>
      </p:sp>
      <p:sp>
        <p:nvSpPr>
          <p:cNvPr id="17" name="TextBox 17"/>
          <p:cNvSpPr txBox="1"/>
          <p:nvPr/>
        </p:nvSpPr>
        <p:spPr>
          <a:xfrm>
            <a:off x="2596348" y="5478787"/>
            <a:ext cx="8377259"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beobachten</a:t>
            </a:r>
            <a:r>
              <a:rPr lang="en-US" sz="2499" u="none" strike="noStrike" dirty="0">
                <a:solidFill>
                  <a:srgbClr val="000000"/>
                </a:solidFill>
                <a:latin typeface="Bauer Bodoni"/>
                <a:ea typeface="Bauer Bodoni"/>
                <a:cs typeface="Bauer Bodoni"/>
                <a:sym typeface="Bauer Bodoni"/>
              </a:rPr>
              <a:t> und </a:t>
            </a:r>
            <a:r>
              <a:rPr lang="en-US" sz="2499" u="none" strike="noStrike" dirty="0" err="1">
                <a:solidFill>
                  <a:srgbClr val="000000"/>
                </a:solidFill>
                <a:latin typeface="Bauer Bodoni"/>
                <a:ea typeface="Bauer Bodoni"/>
                <a:cs typeface="Bauer Bodoni"/>
                <a:sym typeface="Bauer Bodoni"/>
              </a:rPr>
              <a:t>bewusst</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weiterentwickeln</a:t>
            </a:r>
            <a:endParaRPr lang="en-US" sz="2499" u="none" strike="noStrike" dirty="0">
              <a:solidFill>
                <a:srgbClr val="000000"/>
              </a:solidFill>
              <a:latin typeface="Bauer Bodoni"/>
              <a:ea typeface="Bauer Bodoni"/>
              <a:cs typeface="Bauer Bodoni"/>
              <a:sym typeface="Bauer Bodoni"/>
            </a:endParaRPr>
          </a:p>
        </p:txBody>
      </p:sp>
      <p:sp>
        <p:nvSpPr>
          <p:cNvPr id="18" name="TextBox 18"/>
          <p:cNvSpPr txBox="1"/>
          <p:nvPr/>
        </p:nvSpPr>
        <p:spPr>
          <a:xfrm>
            <a:off x="1246337" y="6543970"/>
            <a:ext cx="2046684" cy="469900"/>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Faktorwirkung</a:t>
            </a:r>
            <a:endParaRPr lang="en-US" sz="2499" u="none" strike="noStrike" dirty="0">
              <a:solidFill>
                <a:srgbClr val="000000"/>
              </a:solidFill>
              <a:latin typeface="Bauer Bodoni"/>
              <a:ea typeface="Bauer Bodoni"/>
              <a:cs typeface="Bauer Bodoni"/>
              <a:sym typeface="Bauer Bodoni"/>
            </a:endParaRPr>
          </a:p>
        </p:txBody>
      </p:sp>
      <p:sp>
        <p:nvSpPr>
          <p:cNvPr id="19" name="TextBox 19"/>
          <p:cNvSpPr txBox="1"/>
          <p:nvPr/>
        </p:nvSpPr>
        <p:spPr>
          <a:xfrm>
            <a:off x="3624701" y="6543970"/>
            <a:ext cx="9253099" cy="431849"/>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a:t>
            </a:r>
            <a:r>
              <a:rPr lang="en-US" sz="2499" u="none" strike="noStrike" dirty="0" err="1">
                <a:solidFill>
                  <a:srgbClr val="000000"/>
                </a:solidFill>
                <a:latin typeface="Bauer Bodoni"/>
                <a:ea typeface="Bauer Bodoni"/>
                <a:cs typeface="Bauer Bodoni"/>
                <a:sym typeface="Bauer Bodoni"/>
              </a:rPr>
              <a:t>emotionale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kognitive</a:t>
            </a:r>
            <a:r>
              <a:rPr lang="en-US" sz="2499" u="none" strike="noStrike" dirty="0">
                <a:solidFill>
                  <a:srgbClr val="000000"/>
                </a:solidFill>
                <a:latin typeface="Bauer Bodoni"/>
                <a:ea typeface="Bauer Bodoni"/>
                <a:cs typeface="Bauer Bodoni"/>
                <a:sym typeface="Bauer Bodoni"/>
              </a:rPr>
              <a:t> &amp; </a:t>
            </a:r>
            <a:r>
              <a:rPr lang="en-US" sz="2499" u="none" strike="noStrike" dirty="0" err="1">
                <a:solidFill>
                  <a:srgbClr val="000000"/>
                </a:solidFill>
                <a:latin typeface="Bauer Bodoni"/>
                <a:ea typeface="Bauer Bodoni"/>
                <a:cs typeface="Bauer Bodoni"/>
                <a:sym typeface="Bauer Bodoni"/>
              </a:rPr>
              <a:t>motivationale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Effekte</a:t>
            </a:r>
            <a:r>
              <a:rPr lang="en-US" sz="2499" u="none" strike="noStrike" dirty="0">
                <a:solidFill>
                  <a:srgbClr val="000000"/>
                </a:solidFill>
                <a:latin typeface="Bauer Bodoni"/>
                <a:ea typeface="Bauer Bodoni"/>
                <a:cs typeface="Bauer Bodoni"/>
                <a:sym typeface="Bauer Bodoni"/>
              </a:rPr>
              <a:t> verstehen</a:t>
            </a:r>
          </a:p>
        </p:txBody>
      </p:sp>
      <p:sp>
        <p:nvSpPr>
          <p:cNvPr id="20" name="TextBox 20"/>
          <p:cNvSpPr txBox="1"/>
          <p:nvPr/>
        </p:nvSpPr>
        <p:spPr>
          <a:xfrm>
            <a:off x="1417510" y="7617121"/>
            <a:ext cx="3764090" cy="432811"/>
          </a:xfrm>
          <a:prstGeom prst="rect">
            <a:avLst/>
          </a:prstGeom>
        </p:spPr>
        <p:txBody>
          <a:bodyPr wrap="square" lIns="0" tIns="0" rIns="0" bIns="0" rtlCol="0" anchor="t">
            <a:spAutoFit/>
          </a:bodyPr>
          <a:lstStyle/>
          <a:p>
            <a:pPr marL="0" lvl="0" indent="0" algn="l">
              <a:lnSpc>
                <a:spcPts val="3499"/>
              </a:lnSpc>
              <a:spcBef>
                <a:spcPct val="0"/>
              </a:spcBef>
            </a:pPr>
            <a:r>
              <a:rPr lang="en-US" sz="2499" u="none" strike="noStrike" dirty="0" err="1">
                <a:solidFill>
                  <a:srgbClr val="000000"/>
                </a:solidFill>
                <a:latin typeface="Bauer Bodoni"/>
                <a:ea typeface="Bauer Bodoni"/>
                <a:cs typeface="Bauer Bodoni"/>
                <a:sym typeface="Bauer Bodoni"/>
              </a:rPr>
              <a:t>Strategieentwicklung</a:t>
            </a:r>
            <a:endParaRPr lang="en-US" sz="2499" u="none" strike="noStrike" dirty="0">
              <a:solidFill>
                <a:srgbClr val="000000"/>
              </a:solidFill>
              <a:latin typeface="Bauer Bodoni"/>
              <a:ea typeface="Bauer Bodoni"/>
              <a:cs typeface="Bauer Bodoni"/>
              <a:sym typeface="Bauer Bodoni"/>
            </a:endParaRPr>
          </a:p>
        </p:txBody>
      </p:sp>
      <p:sp>
        <p:nvSpPr>
          <p:cNvPr id="21" name="TextBox 21"/>
          <p:cNvSpPr txBox="1"/>
          <p:nvPr/>
        </p:nvSpPr>
        <p:spPr>
          <a:xfrm>
            <a:off x="4406975" y="7659959"/>
            <a:ext cx="6810077" cy="431849"/>
          </a:xfrm>
          <a:prstGeom prst="rect">
            <a:avLst/>
          </a:prstGeom>
        </p:spPr>
        <p:txBody>
          <a:bodyPr lIns="0" tIns="0" rIns="0" bIns="0" rtlCol="0" anchor="t">
            <a:spAutoFit/>
          </a:bodyPr>
          <a:lstStyle/>
          <a:p>
            <a:pPr marL="0" lvl="0" indent="0" algn="l">
              <a:lnSpc>
                <a:spcPts val="3499"/>
              </a:lnSpc>
              <a:spcBef>
                <a:spcPct val="0"/>
              </a:spcBef>
            </a:pPr>
            <a:r>
              <a:rPr lang="en-US" sz="2499" u="none" strike="noStrike" dirty="0">
                <a:solidFill>
                  <a:srgbClr val="000000"/>
                </a:solidFill>
                <a:latin typeface="Bauer Bodoni"/>
                <a:ea typeface="Bauer Bodoni"/>
                <a:cs typeface="Bauer Bodoni"/>
                <a:sym typeface="Bauer Bodoni"/>
              </a:rPr>
              <a:t>→</a:t>
            </a:r>
            <a:r>
              <a:rPr lang="en-US" sz="2499" u="none" strike="noStrike" dirty="0" err="1">
                <a:solidFill>
                  <a:srgbClr val="000000"/>
                </a:solidFill>
                <a:latin typeface="Bauer Bodoni"/>
                <a:ea typeface="Bauer Bodoni"/>
                <a:cs typeface="Bauer Bodoni"/>
                <a:sym typeface="Bauer Bodoni"/>
              </a:rPr>
              <a:t>konkrete</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Ansätze</a:t>
            </a:r>
            <a:r>
              <a:rPr lang="en-US" sz="2499" u="none" strike="noStrike" dirty="0">
                <a:solidFill>
                  <a:srgbClr val="000000"/>
                </a:solidFill>
                <a:latin typeface="Bauer Bodoni"/>
                <a:ea typeface="Bauer Bodoni"/>
                <a:cs typeface="Bauer Bodoni"/>
                <a:sym typeface="Bauer Bodoni"/>
              </a:rPr>
              <a:t> für Schule &amp; </a:t>
            </a:r>
            <a:r>
              <a:rPr lang="en-US" sz="2499" u="none" strike="noStrike" dirty="0" err="1">
                <a:solidFill>
                  <a:srgbClr val="000000"/>
                </a:solidFill>
                <a:latin typeface="Bauer Bodoni"/>
                <a:ea typeface="Bauer Bodoni"/>
                <a:cs typeface="Bauer Bodoni"/>
                <a:sym typeface="Bauer Bodoni"/>
              </a:rPr>
              <a:t>Alltag</a:t>
            </a:r>
            <a:r>
              <a:rPr lang="en-US" sz="2499" u="none" strike="noStrike" dirty="0">
                <a:solidFill>
                  <a:srgbClr val="000000"/>
                </a:solidFill>
                <a:latin typeface="Bauer Bodoni"/>
                <a:ea typeface="Bauer Bodoni"/>
                <a:cs typeface="Bauer Bodoni"/>
                <a:sym typeface="Bauer Bodoni"/>
              </a:rPr>
              <a:t> </a:t>
            </a:r>
            <a:r>
              <a:rPr lang="en-US" sz="2499" u="none" strike="noStrike" dirty="0" err="1">
                <a:solidFill>
                  <a:srgbClr val="000000"/>
                </a:solidFill>
                <a:latin typeface="Bauer Bodoni"/>
                <a:ea typeface="Bauer Bodoni"/>
                <a:cs typeface="Bauer Bodoni"/>
                <a:sym typeface="Bauer Bodoni"/>
              </a:rPr>
              <a:t>ableiten</a:t>
            </a:r>
            <a:endParaRPr lang="en-US" sz="2499" u="none" strike="noStrike" dirty="0">
              <a:solidFill>
                <a:srgbClr val="000000"/>
              </a:solidFill>
              <a:latin typeface="Bauer Bodoni"/>
              <a:ea typeface="Bauer Bodoni"/>
              <a:cs typeface="Bauer Bodoni"/>
              <a:sym typeface="Bauer Bodoni"/>
            </a:endParaRPr>
          </a:p>
        </p:txBody>
      </p:sp>
      <p:sp>
        <p:nvSpPr>
          <p:cNvPr id="22" name="TextBox 22"/>
          <p:cNvSpPr txBox="1"/>
          <p:nvPr/>
        </p:nvSpPr>
        <p:spPr>
          <a:xfrm>
            <a:off x="914962" y="729863"/>
            <a:ext cx="3862597" cy="1194330"/>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Kurzer Recap </a:t>
            </a:r>
          </a:p>
        </p:txBody>
      </p:sp>
      <p:sp>
        <p:nvSpPr>
          <p:cNvPr id="23" name="Freeform 5">
            <a:extLst>
              <a:ext uri="{FF2B5EF4-FFF2-40B4-BE49-F238E27FC236}">
                <a16:creationId xmlns:a16="http://schemas.microsoft.com/office/drawing/2014/main" id="{E6A8A183-D3E2-8385-FAF4-2BC67A45975F}"/>
              </a:ext>
            </a:extLst>
          </p:cNvPr>
          <p:cNvSpPr/>
          <p:nvPr/>
        </p:nvSpPr>
        <p:spPr>
          <a:xfrm rot="-2192567">
            <a:off x="13464277" y="4444120"/>
            <a:ext cx="1165911" cy="703919"/>
          </a:xfrm>
          <a:custGeom>
            <a:avLst/>
            <a:gdLst/>
            <a:ahLst/>
            <a:cxnLst/>
            <a:rect l="l" t="t" r="r" b="b"/>
            <a:pathLst>
              <a:path w="1165911" h="703919">
                <a:moveTo>
                  <a:pt x="0" y="0"/>
                </a:moveTo>
                <a:lnTo>
                  <a:pt x="1165912" y="0"/>
                </a:lnTo>
                <a:lnTo>
                  <a:pt x="1165912" y="703919"/>
                </a:lnTo>
                <a:lnTo>
                  <a:pt x="0" y="70391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24" name="TextBox 18">
            <a:extLst>
              <a:ext uri="{FF2B5EF4-FFF2-40B4-BE49-F238E27FC236}">
                <a16:creationId xmlns:a16="http://schemas.microsoft.com/office/drawing/2014/main" id="{DC603915-8755-98B1-6512-90E6BB460E5E}"/>
              </a:ext>
            </a:extLst>
          </p:cNvPr>
          <p:cNvSpPr txBox="1"/>
          <p:nvPr/>
        </p:nvSpPr>
        <p:spPr>
          <a:xfrm>
            <a:off x="13156821" y="5736907"/>
            <a:ext cx="1780827" cy="383888"/>
          </a:xfrm>
          <a:prstGeom prst="rect">
            <a:avLst/>
          </a:prstGeom>
        </p:spPr>
        <p:txBody>
          <a:bodyPr wrap="square" lIns="0" tIns="0" rIns="0" bIns="0" rtlCol="0" anchor="t">
            <a:spAutoFit/>
          </a:bodyPr>
          <a:lstStyle/>
          <a:p>
            <a:pPr algn="l">
              <a:lnSpc>
                <a:spcPts val="3219"/>
              </a:lnSpc>
            </a:pPr>
            <a:r>
              <a:rPr lang="en-US" sz="2299" b="1" dirty="0" err="1">
                <a:solidFill>
                  <a:srgbClr val="000000"/>
                </a:solidFill>
                <a:latin typeface="Canva Sans Bold"/>
                <a:ea typeface="Canva Sans Bold"/>
                <a:cs typeface="Canva Sans Bold"/>
                <a:sym typeface="Canva Sans Bold"/>
              </a:rPr>
              <a:t>Verhalten</a:t>
            </a:r>
            <a:endParaRPr lang="en-US" sz="2299" b="1" dirty="0">
              <a:solidFill>
                <a:srgbClr val="000000"/>
              </a:solidFill>
              <a:latin typeface="Canva Sans Bold"/>
              <a:ea typeface="Canva Sans Bold"/>
              <a:cs typeface="Canva Sans Bold"/>
              <a:sym typeface="Canva Sans Bold"/>
            </a:endParaRPr>
          </a:p>
        </p:txBody>
      </p:sp>
      <p:sp>
        <p:nvSpPr>
          <p:cNvPr id="25" name="TextBox 19">
            <a:extLst>
              <a:ext uri="{FF2B5EF4-FFF2-40B4-BE49-F238E27FC236}">
                <a16:creationId xmlns:a16="http://schemas.microsoft.com/office/drawing/2014/main" id="{55C55CDA-9BD8-F345-509D-92125FCA92C1}"/>
              </a:ext>
            </a:extLst>
          </p:cNvPr>
          <p:cNvSpPr txBox="1"/>
          <p:nvPr/>
        </p:nvSpPr>
        <p:spPr>
          <a:xfrm>
            <a:off x="14519309" y="3756326"/>
            <a:ext cx="1453191" cy="409880"/>
          </a:xfrm>
          <a:prstGeom prst="rect">
            <a:avLst/>
          </a:prstGeom>
        </p:spPr>
        <p:txBody>
          <a:bodyPr lIns="0" tIns="0" rIns="0" bIns="0" rtlCol="0" anchor="t">
            <a:spAutoFit/>
          </a:bodyPr>
          <a:lstStyle/>
          <a:p>
            <a:pPr algn="l">
              <a:lnSpc>
                <a:spcPts val="3219"/>
              </a:lnSpc>
            </a:pPr>
            <a:r>
              <a:rPr lang="en-US" sz="2299" b="1" dirty="0">
                <a:solidFill>
                  <a:srgbClr val="000000"/>
                </a:solidFill>
                <a:latin typeface="Canva Sans Bold"/>
                <a:ea typeface="Canva Sans Bold"/>
                <a:cs typeface="Canva Sans Bold"/>
                <a:sym typeface="Canva Sans Bold"/>
              </a:rPr>
              <a:t>Gedanken </a:t>
            </a:r>
          </a:p>
        </p:txBody>
      </p:sp>
      <p:sp>
        <p:nvSpPr>
          <p:cNvPr id="26" name="TextBox 20">
            <a:extLst>
              <a:ext uri="{FF2B5EF4-FFF2-40B4-BE49-F238E27FC236}">
                <a16:creationId xmlns:a16="http://schemas.microsoft.com/office/drawing/2014/main" id="{EE78807E-8F3E-09B7-4526-856C64A6786E}"/>
              </a:ext>
            </a:extLst>
          </p:cNvPr>
          <p:cNvSpPr txBox="1"/>
          <p:nvPr/>
        </p:nvSpPr>
        <p:spPr>
          <a:xfrm>
            <a:off x="16283940" y="5441901"/>
            <a:ext cx="1546860" cy="383888"/>
          </a:xfrm>
          <a:prstGeom prst="rect">
            <a:avLst/>
          </a:prstGeom>
        </p:spPr>
        <p:txBody>
          <a:bodyPr wrap="square" lIns="0" tIns="0" rIns="0" bIns="0" rtlCol="0" anchor="t">
            <a:spAutoFit/>
          </a:bodyPr>
          <a:lstStyle/>
          <a:p>
            <a:pPr algn="l">
              <a:lnSpc>
                <a:spcPts val="3219"/>
              </a:lnSpc>
            </a:pPr>
            <a:r>
              <a:rPr lang="en-US" sz="2299" b="1" dirty="0" err="1">
                <a:solidFill>
                  <a:srgbClr val="000000"/>
                </a:solidFill>
                <a:latin typeface="Canva Sans Bold"/>
                <a:ea typeface="Canva Sans Bold"/>
                <a:cs typeface="Canva Sans Bold"/>
                <a:sym typeface="Canva Sans Bold"/>
              </a:rPr>
              <a:t>Gefühle</a:t>
            </a:r>
            <a:endParaRPr lang="en-US" sz="2299" b="1" dirty="0">
              <a:solidFill>
                <a:srgbClr val="000000"/>
              </a:solidFill>
              <a:latin typeface="Canva Sans Bold"/>
              <a:ea typeface="Canva Sans Bold"/>
              <a:cs typeface="Canva Sans Bold"/>
              <a:sym typeface="Canva Sans Bold"/>
            </a:endParaRPr>
          </a:p>
        </p:txBody>
      </p:sp>
      <p:sp>
        <p:nvSpPr>
          <p:cNvPr id="27" name="Freeform 22">
            <a:extLst>
              <a:ext uri="{FF2B5EF4-FFF2-40B4-BE49-F238E27FC236}">
                <a16:creationId xmlns:a16="http://schemas.microsoft.com/office/drawing/2014/main" id="{C9B658FF-DAEA-4CC6-47AF-5E5AE140C0CA}"/>
              </a:ext>
            </a:extLst>
          </p:cNvPr>
          <p:cNvSpPr/>
          <p:nvPr/>
        </p:nvSpPr>
        <p:spPr>
          <a:xfrm rot="4497540">
            <a:off x="15887208" y="4137219"/>
            <a:ext cx="1165911" cy="703919"/>
          </a:xfrm>
          <a:custGeom>
            <a:avLst/>
            <a:gdLst/>
            <a:ahLst/>
            <a:cxnLst/>
            <a:rect l="l" t="t" r="r" b="b"/>
            <a:pathLst>
              <a:path w="1165911" h="703919">
                <a:moveTo>
                  <a:pt x="0" y="0"/>
                </a:moveTo>
                <a:lnTo>
                  <a:pt x="1165912" y="0"/>
                </a:lnTo>
                <a:lnTo>
                  <a:pt x="1165912" y="703919"/>
                </a:lnTo>
                <a:lnTo>
                  <a:pt x="0" y="70391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28" name="Freeform 23">
            <a:extLst>
              <a:ext uri="{FF2B5EF4-FFF2-40B4-BE49-F238E27FC236}">
                <a16:creationId xmlns:a16="http://schemas.microsoft.com/office/drawing/2014/main" id="{5B9B57B3-052A-C541-3E64-99AD7F80AB41}"/>
              </a:ext>
            </a:extLst>
          </p:cNvPr>
          <p:cNvSpPr/>
          <p:nvPr/>
        </p:nvSpPr>
        <p:spPr>
          <a:xfrm rot="-10335821">
            <a:off x="15075956" y="6099649"/>
            <a:ext cx="1165911" cy="703919"/>
          </a:xfrm>
          <a:custGeom>
            <a:avLst/>
            <a:gdLst/>
            <a:ahLst/>
            <a:cxnLst/>
            <a:rect l="l" t="t" r="r" b="b"/>
            <a:pathLst>
              <a:path w="1165911" h="703919">
                <a:moveTo>
                  <a:pt x="0" y="0"/>
                </a:moveTo>
                <a:lnTo>
                  <a:pt x="1165911" y="0"/>
                </a:lnTo>
                <a:lnTo>
                  <a:pt x="1165911" y="703919"/>
                </a:lnTo>
                <a:lnTo>
                  <a:pt x="0" y="70391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5407629" y="3982206"/>
            <a:ext cx="6385591" cy="5276094"/>
          </a:xfrm>
          <a:custGeom>
            <a:avLst/>
            <a:gdLst/>
            <a:ahLst/>
            <a:cxnLst/>
            <a:rect l="l" t="t" r="r" b="b"/>
            <a:pathLst>
              <a:path w="6385591" h="5276094">
                <a:moveTo>
                  <a:pt x="0" y="0"/>
                </a:moveTo>
                <a:lnTo>
                  <a:pt x="6385591" y="0"/>
                </a:lnTo>
                <a:lnTo>
                  <a:pt x="6385591" y="5276094"/>
                </a:lnTo>
                <a:lnTo>
                  <a:pt x="0" y="5276094"/>
                </a:lnTo>
                <a:lnTo>
                  <a:pt x="0" y="0"/>
                </a:lnTo>
                <a:close/>
              </a:path>
            </a:pathLst>
          </a:custGeom>
          <a:blipFill>
            <a:blip r:embed="rId4"/>
            <a:stretch>
              <a:fillRect/>
            </a:stretch>
          </a:blipFill>
        </p:spPr>
        <p:txBody>
          <a:bodyPr/>
          <a:lstStyle/>
          <a:p>
            <a:endParaRPr lang="de-DE"/>
          </a:p>
        </p:txBody>
      </p:sp>
      <p:sp>
        <p:nvSpPr>
          <p:cNvPr id="5" name="Freeform 5"/>
          <p:cNvSpPr/>
          <p:nvPr/>
        </p:nvSpPr>
        <p:spPr>
          <a:xfrm>
            <a:off x="12994351" y="5703069"/>
            <a:ext cx="3552520" cy="4142880"/>
          </a:xfrm>
          <a:custGeom>
            <a:avLst/>
            <a:gdLst/>
            <a:ahLst/>
            <a:cxnLst/>
            <a:rect l="l" t="t" r="r" b="b"/>
            <a:pathLst>
              <a:path w="3552520" h="4142880">
                <a:moveTo>
                  <a:pt x="0" y="0"/>
                </a:moveTo>
                <a:lnTo>
                  <a:pt x="3552520" y="0"/>
                </a:lnTo>
                <a:lnTo>
                  <a:pt x="3552520" y="4142881"/>
                </a:lnTo>
                <a:lnTo>
                  <a:pt x="0" y="4142881"/>
                </a:lnTo>
                <a:lnTo>
                  <a:pt x="0" y="0"/>
                </a:lnTo>
                <a:close/>
              </a:path>
            </a:pathLst>
          </a:custGeom>
          <a:blipFill>
            <a:blip r:embed="rId5"/>
            <a:stretch>
              <a:fillRect/>
            </a:stretch>
          </a:blipFill>
        </p:spPr>
        <p:txBody>
          <a:bodyPr/>
          <a:lstStyle/>
          <a:p>
            <a:endParaRPr lang="de-DE"/>
          </a:p>
        </p:txBody>
      </p:sp>
      <p:sp>
        <p:nvSpPr>
          <p:cNvPr id="6" name="TextBox 6"/>
          <p:cNvSpPr txBox="1"/>
          <p:nvPr/>
        </p:nvSpPr>
        <p:spPr>
          <a:xfrm>
            <a:off x="5433859" y="1876847"/>
            <a:ext cx="9336752" cy="1295226"/>
          </a:xfrm>
          <a:prstGeom prst="rect">
            <a:avLst/>
          </a:prstGeom>
        </p:spPr>
        <p:txBody>
          <a:bodyPr wrap="square" lIns="0" tIns="0" rIns="0" bIns="0" rtlCol="0" anchor="t">
            <a:spAutoFit/>
          </a:bodyPr>
          <a:lstStyle/>
          <a:p>
            <a:pPr algn="l">
              <a:lnSpc>
                <a:spcPts val="10078"/>
              </a:lnSpc>
            </a:pPr>
            <a:r>
              <a:rPr lang="en-US" sz="7199" dirty="0">
                <a:solidFill>
                  <a:srgbClr val="000000"/>
                </a:solidFill>
                <a:latin typeface="Lumios Marker"/>
                <a:ea typeface="Lumios Marker"/>
                <a:cs typeface="Lumios Marker"/>
                <a:sym typeface="Lumios Marker"/>
              </a:rPr>
              <a:t>Wo </a:t>
            </a:r>
            <a:r>
              <a:rPr lang="en-US" sz="7199" dirty="0" err="1">
                <a:solidFill>
                  <a:srgbClr val="000000"/>
                </a:solidFill>
                <a:latin typeface="Lumios Marker"/>
                <a:ea typeface="Lumios Marker"/>
                <a:cs typeface="Lumios Marker"/>
                <a:sym typeface="Lumios Marker"/>
              </a:rPr>
              <a:t>stehst</a:t>
            </a:r>
            <a:r>
              <a:rPr lang="en-US" sz="7199" dirty="0">
                <a:solidFill>
                  <a:srgbClr val="000000"/>
                </a:solidFill>
                <a:latin typeface="Lumios Marker"/>
                <a:ea typeface="Lumios Marker"/>
                <a:cs typeface="Lumios Marker"/>
                <a:sym typeface="Lumios Marker"/>
              </a:rPr>
              <a:t> du </a:t>
            </a:r>
            <a:r>
              <a:rPr lang="en-US" sz="7199" dirty="0" err="1">
                <a:solidFill>
                  <a:srgbClr val="000000"/>
                </a:solidFill>
                <a:latin typeface="Lumios Marker"/>
                <a:ea typeface="Lumios Marker"/>
                <a:cs typeface="Lumios Marker"/>
                <a:sym typeface="Lumios Marker"/>
              </a:rPr>
              <a:t>jetzt</a:t>
            </a:r>
            <a:r>
              <a:rPr lang="en-US" sz="7199" dirty="0">
                <a:solidFill>
                  <a:srgbClr val="000000"/>
                </a:solidFill>
                <a:latin typeface="Lumios Marker"/>
                <a:ea typeface="Lumios Marker"/>
                <a:cs typeface="Lumios Marker"/>
                <a:sym typeface="Lumios Marker"/>
              </a:rPr>
              <a:t>?</a:t>
            </a:r>
          </a:p>
        </p:txBody>
      </p:sp>
      <p:sp>
        <p:nvSpPr>
          <p:cNvPr id="7" name="TextBox 7"/>
          <p:cNvSpPr txBox="1"/>
          <p:nvPr/>
        </p:nvSpPr>
        <p:spPr>
          <a:xfrm>
            <a:off x="11793220" y="4382071"/>
            <a:ext cx="5706963" cy="1333698"/>
          </a:xfrm>
          <a:prstGeom prst="rect">
            <a:avLst/>
          </a:prstGeom>
        </p:spPr>
        <p:txBody>
          <a:bodyPr lIns="0" tIns="0" rIns="0" bIns="0" rtlCol="0" anchor="t">
            <a:spAutoFit/>
          </a:bodyPr>
          <a:lstStyle/>
          <a:p>
            <a:pPr algn="l">
              <a:lnSpc>
                <a:spcPts val="5179"/>
              </a:lnSpc>
            </a:pPr>
            <a:r>
              <a:rPr lang="en-US" sz="3699" dirty="0">
                <a:solidFill>
                  <a:srgbClr val="000000"/>
                </a:solidFill>
                <a:latin typeface="Lumios Marker"/>
                <a:ea typeface="Lumios Marker"/>
                <a:cs typeface="Lumios Marker"/>
                <a:sym typeface="Lumios Marker"/>
              </a:rPr>
              <a:t>Was </a:t>
            </a:r>
            <a:r>
              <a:rPr lang="en-US" sz="3699" dirty="0" err="1">
                <a:solidFill>
                  <a:srgbClr val="000000"/>
                </a:solidFill>
                <a:latin typeface="Lumios Marker"/>
                <a:ea typeface="Lumios Marker"/>
                <a:cs typeface="Lumios Marker"/>
                <a:sym typeface="Lumios Marker"/>
              </a:rPr>
              <a:t>packst</a:t>
            </a:r>
            <a:r>
              <a:rPr lang="en-US" sz="3699" dirty="0">
                <a:solidFill>
                  <a:srgbClr val="000000"/>
                </a:solidFill>
                <a:latin typeface="Lumios Marker"/>
                <a:ea typeface="Lumios Marker"/>
                <a:cs typeface="Lumios Marker"/>
                <a:sym typeface="Lumios Marker"/>
              </a:rPr>
              <a:t> du in </a:t>
            </a:r>
            <a:r>
              <a:rPr lang="en-US" sz="3699" dirty="0" err="1">
                <a:solidFill>
                  <a:srgbClr val="000000"/>
                </a:solidFill>
                <a:latin typeface="Lumios Marker"/>
                <a:ea typeface="Lumios Marker"/>
                <a:cs typeface="Lumios Marker"/>
                <a:sym typeface="Lumios Marker"/>
              </a:rPr>
              <a:t>deinen</a:t>
            </a:r>
            <a:r>
              <a:rPr lang="en-US" sz="3699" dirty="0">
                <a:solidFill>
                  <a:srgbClr val="000000"/>
                </a:solidFill>
                <a:latin typeface="Lumios Marker"/>
                <a:ea typeface="Lumios Marker"/>
                <a:cs typeface="Lumios Marker"/>
                <a:sym typeface="Lumios Marker"/>
              </a:rPr>
              <a:t> Rucksack rein (</a:t>
            </a:r>
            <a:r>
              <a:rPr lang="en-US" sz="3699" dirty="0" err="1">
                <a:solidFill>
                  <a:srgbClr val="000000"/>
                </a:solidFill>
                <a:latin typeface="Lumios Marker"/>
                <a:ea typeface="Lumios Marker"/>
                <a:cs typeface="Lumios Marker"/>
                <a:sym typeface="Lumios Marker"/>
              </a:rPr>
              <a:t>aus</a:t>
            </a:r>
            <a:r>
              <a:rPr lang="en-US" sz="3699" dirty="0">
                <a:solidFill>
                  <a:srgbClr val="000000"/>
                </a:solidFill>
                <a:latin typeface="Lumios Marker"/>
                <a:ea typeface="Lumios Marker"/>
                <a:cs typeface="Lumios Marker"/>
                <a:sym typeface="Lumios Marker"/>
              </a:rPr>
              <a:t> dem Workshop)?</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4" name="Group 4"/>
          <p:cNvGrpSpPr/>
          <p:nvPr/>
        </p:nvGrpSpPr>
        <p:grpSpPr>
          <a:xfrm>
            <a:off x="11168482" y="5141843"/>
            <a:ext cx="5457825" cy="4105275"/>
            <a:chOff x="0" y="0"/>
            <a:chExt cx="7277100" cy="5473700"/>
          </a:xfrm>
        </p:grpSpPr>
        <p:sp>
          <p:nvSpPr>
            <p:cNvPr id="5" name="Freeform 5"/>
            <p:cNvSpPr/>
            <p:nvPr/>
          </p:nvSpPr>
          <p:spPr>
            <a:xfrm>
              <a:off x="0" y="0"/>
              <a:ext cx="7277100" cy="5473700"/>
            </a:xfrm>
            <a:custGeom>
              <a:avLst/>
              <a:gdLst/>
              <a:ahLst/>
              <a:cxnLst/>
              <a:rect l="l" t="t" r="r" b="b"/>
              <a:pathLst>
                <a:path w="7277100" h="5473700">
                  <a:moveTo>
                    <a:pt x="0" y="0"/>
                  </a:moveTo>
                  <a:lnTo>
                    <a:pt x="7277100" y="0"/>
                  </a:lnTo>
                  <a:lnTo>
                    <a:pt x="7277100" y="5473700"/>
                  </a:lnTo>
                  <a:lnTo>
                    <a:pt x="0" y="5473700"/>
                  </a:lnTo>
                  <a:lnTo>
                    <a:pt x="0" y="0"/>
                  </a:lnTo>
                  <a:close/>
                </a:path>
              </a:pathLst>
            </a:custGeom>
            <a:blipFill>
              <a:blip r:embed="rId4"/>
              <a:stretch>
                <a:fillRect/>
              </a:stretch>
            </a:blipFill>
          </p:spPr>
          <p:txBody>
            <a:bodyPr/>
            <a:lstStyle/>
            <a:p>
              <a:endParaRPr lang="de-DE"/>
            </a:p>
          </p:txBody>
        </p:sp>
      </p:grpSp>
      <p:grpSp>
        <p:nvGrpSpPr>
          <p:cNvPr id="6" name="Group 6"/>
          <p:cNvGrpSpPr/>
          <p:nvPr/>
        </p:nvGrpSpPr>
        <p:grpSpPr>
          <a:xfrm>
            <a:off x="3227118" y="2828430"/>
            <a:ext cx="6172200" cy="1666875"/>
            <a:chOff x="0" y="0"/>
            <a:chExt cx="8229600" cy="2222500"/>
          </a:xfrm>
        </p:grpSpPr>
        <p:sp>
          <p:nvSpPr>
            <p:cNvPr id="7" name="Freeform 7"/>
            <p:cNvSpPr/>
            <p:nvPr/>
          </p:nvSpPr>
          <p:spPr>
            <a:xfrm>
              <a:off x="0" y="0"/>
              <a:ext cx="8229600" cy="2222500"/>
            </a:xfrm>
            <a:custGeom>
              <a:avLst/>
              <a:gdLst/>
              <a:ahLst/>
              <a:cxnLst/>
              <a:rect l="l" t="t" r="r" b="b"/>
              <a:pathLst>
                <a:path w="8229600" h="2222500">
                  <a:moveTo>
                    <a:pt x="0" y="0"/>
                  </a:moveTo>
                  <a:lnTo>
                    <a:pt x="8229600" y="0"/>
                  </a:lnTo>
                  <a:lnTo>
                    <a:pt x="8229600" y="2222500"/>
                  </a:lnTo>
                  <a:lnTo>
                    <a:pt x="0" y="2222500"/>
                  </a:lnTo>
                  <a:lnTo>
                    <a:pt x="0" y="0"/>
                  </a:lnTo>
                  <a:close/>
                </a:path>
              </a:pathLst>
            </a:custGeom>
            <a:blipFill>
              <a:blip r:embed="rId5"/>
              <a:stretch>
                <a:fillRect/>
              </a:stretch>
            </a:blipFill>
          </p:spPr>
          <p:txBody>
            <a:bodyPr/>
            <a:lstStyle/>
            <a:p>
              <a:endParaRPr lang="de-DE"/>
            </a:p>
          </p:txBody>
        </p:sp>
      </p:grpSp>
      <p:grpSp>
        <p:nvGrpSpPr>
          <p:cNvPr id="8" name="Group 8"/>
          <p:cNvGrpSpPr/>
          <p:nvPr/>
        </p:nvGrpSpPr>
        <p:grpSpPr>
          <a:xfrm>
            <a:off x="10801769" y="2723655"/>
            <a:ext cx="6191250" cy="1876425"/>
            <a:chOff x="0" y="0"/>
            <a:chExt cx="8255000" cy="2501900"/>
          </a:xfrm>
        </p:grpSpPr>
        <p:sp>
          <p:nvSpPr>
            <p:cNvPr id="9" name="Freeform 9"/>
            <p:cNvSpPr/>
            <p:nvPr/>
          </p:nvSpPr>
          <p:spPr>
            <a:xfrm>
              <a:off x="0" y="0"/>
              <a:ext cx="8255000" cy="2501900"/>
            </a:xfrm>
            <a:custGeom>
              <a:avLst/>
              <a:gdLst/>
              <a:ahLst/>
              <a:cxnLst/>
              <a:rect l="l" t="t" r="r" b="b"/>
              <a:pathLst>
                <a:path w="8255000" h="2501900">
                  <a:moveTo>
                    <a:pt x="0" y="0"/>
                  </a:moveTo>
                  <a:lnTo>
                    <a:pt x="8255000" y="0"/>
                  </a:lnTo>
                  <a:lnTo>
                    <a:pt x="8255000" y="2501900"/>
                  </a:lnTo>
                  <a:lnTo>
                    <a:pt x="0" y="2501900"/>
                  </a:lnTo>
                  <a:lnTo>
                    <a:pt x="0" y="0"/>
                  </a:lnTo>
                  <a:close/>
                </a:path>
              </a:pathLst>
            </a:custGeom>
            <a:blipFill>
              <a:blip r:embed="rId6"/>
              <a:stretch>
                <a:fillRect/>
              </a:stretch>
            </a:blipFill>
          </p:spPr>
          <p:txBody>
            <a:bodyPr/>
            <a:lstStyle/>
            <a:p>
              <a:endParaRPr lang="de-DE"/>
            </a:p>
          </p:txBody>
        </p:sp>
      </p:grpSp>
      <p:sp>
        <p:nvSpPr>
          <p:cNvPr id="12" name="TextBox 12"/>
          <p:cNvSpPr txBox="1"/>
          <p:nvPr/>
        </p:nvSpPr>
        <p:spPr>
          <a:xfrm>
            <a:off x="3721446" y="796861"/>
            <a:ext cx="2879693" cy="1194330"/>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Ressourcen</a:t>
            </a:r>
          </a:p>
        </p:txBody>
      </p:sp>
      <p:pic>
        <p:nvPicPr>
          <p:cNvPr id="14" name="Grafik 13">
            <a:extLst>
              <a:ext uri="{FF2B5EF4-FFF2-40B4-BE49-F238E27FC236}">
                <a16:creationId xmlns:a16="http://schemas.microsoft.com/office/drawing/2014/main" id="{C794E2AD-2895-D3B8-E7CC-0AE00EDDBE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92513" y="4951749"/>
            <a:ext cx="3422650" cy="487880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6031813" y="3523585"/>
            <a:ext cx="5385557" cy="4873929"/>
          </a:xfrm>
          <a:custGeom>
            <a:avLst/>
            <a:gdLst/>
            <a:ahLst/>
            <a:cxnLst/>
            <a:rect l="l" t="t" r="r" b="b"/>
            <a:pathLst>
              <a:path w="5385557" h="4873929">
                <a:moveTo>
                  <a:pt x="0" y="0"/>
                </a:moveTo>
                <a:lnTo>
                  <a:pt x="5385557" y="0"/>
                </a:lnTo>
                <a:lnTo>
                  <a:pt x="5385557" y="4873930"/>
                </a:lnTo>
                <a:lnTo>
                  <a:pt x="0" y="487393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TextBox 5"/>
          <p:cNvSpPr txBox="1"/>
          <p:nvPr/>
        </p:nvSpPr>
        <p:spPr>
          <a:xfrm>
            <a:off x="7418922" y="1967793"/>
            <a:ext cx="2611338" cy="1236364"/>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Feedback </a:t>
            </a: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5060262" y="3890993"/>
            <a:ext cx="8715737" cy="3126771"/>
          </a:xfrm>
          <a:custGeom>
            <a:avLst/>
            <a:gdLst/>
            <a:ahLst/>
            <a:cxnLst/>
            <a:rect l="l" t="t" r="r" b="b"/>
            <a:pathLst>
              <a:path w="8715737" h="3126771">
                <a:moveTo>
                  <a:pt x="0" y="0"/>
                </a:moveTo>
                <a:lnTo>
                  <a:pt x="8715737" y="0"/>
                </a:lnTo>
                <a:lnTo>
                  <a:pt x="8715737" y="3126771"/>
                </a:lnTo>
                <a:lnTo>
                  <a:pt x="0" y="312677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de-DE"/>
          </a:p>
        </p:txBody>
      </p:sp>
      <p:sp>
        <p:nvSpPr>
          <p:cNvPr id="3" name="Freeform 3"/>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de-DE"/>
          </a:p>
        </p:txBody>
      </p:sp>
      <p:sp>
        <p:nvSpPr>
          <p:cNvPr id="4" name="Freeform 4"/>
          <p:cNvSpPr/>
          <p:nvPr/>
        </p:nvSpPr>
        <p:spPr>
          <a:xfrm>
            <a:off x="1208342" y="1972627"/>
            <a:ext cx="88392" cy="88392"/>
          </a:xfrm>
          <a:custGeom>
            <a:avLst/>
            <a:gdLst/>
            <a:ahLst/>
            <a:cxnLst/>
            <a:rect l="l" t="t" r="r" b="b"/>
            <a:pathLst>
              <a:path w="88392" h="88392">
                <a:moveTo>
                  <a:pt x="0" y="0"/>
                </a:moveTo>
                <a:lnTo>
                  <a:pt x="88391" y="0"/>
                </a:lnTo>
                <a:lnTo>
                  <a:pt x="88391" y="88393"/>
                </a:lnTo>
                <a:lnTo>
                  <a:pt x="0" y="88393"/>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de-DE"/>
          </a:p>
        </p:txBody>
      </p:sp>
      <p:sp>
        <p:nvSpPr>
          <p:cNvPr id="5" name="Freeform 5"/>
          <p:cNvSpPr/>
          <p:nvPr/>
        </p:nvSpPr>
        <p:spPr>
          <a:xfrm>
            <a:off x="1208342" y="2972752"/>
            <a:ext cx="88392" cy="88392"/>
          </a:xfrm>
          <a:custGeom>
            <a:avLst/>
            <a:gdLst/>
            <a:ahLst/>
            <a:cxnLst/>
            <a:rect l="l" t="t" r="r" b="b"/>
            <a:pathLst>
              <a:path w="88392" h="88392">
                <a:moveTo>
                  <a:pt x="0" y="0"/>
                </a:moveTo>
                <a:lnTo>
                  <a:pt x="88391" y="0"/>
                </a:lnTo>
                <a:lnTo>
                  <a:pt x="88391" y="88393"/>
                </a:lnTo>
                <a:lnTo>
                  <a:pt x="0" y="8839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de-DE"/>
          </a:p>
        </p:txBody>
      </p:sp>
      <p:sp>
        <p:nvSpPr>
          <p:cNvPr id="6" name="Freeform 6"/>
          <p:cNvSpPr/>
          <p:nvPr/>
        </p:nvSpPr>
        <p:spPr>
          <a:xfrm>
            <a:off x="1208342" y="4306253"/>
            <a:ext cx="88392" cy="88392"/>
          </a:xfrm>
          <a:custGeom>
            <a:avLst/>
            <a:gdLst/>
            <a:ahLst/>
            <a:cxnLst/>
            <a:rect l="l" t="t" r="r" b="b"/>
            <a:pathLst>
              <a:path w="88392" h="88392">
                <a:moveTo>
                  <a:pt x="0" y="0"/>
                </a:moveTo>
                <a:lnTo>
                  <a:pt x="88391" y="0"/>
                </a:lnTo>
                <a:lnTo>
                  <a:pt x="88391" y="88391"/>
                </a:lnTo>
                <a:lnTo>
                  <a:pt x="0" y="8839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de-DE"/>
          </a:p>
        </p:txBody>
      </p:sp>
      <p:sp>
        <p:nvSpPr>
          <p:cNvPr id="7" name="Freeform 7"/>
          <p:cNvSpPr/>
          <p:nvPr/>
        </p:nvSpPr>
        <p:spPr>
          <a:xfrm>
            <a:off x="1208342" y="5306378"/>
            <a:ext cx="88392" cy="88392"/>
          </a:xfrm>
          <a:custGeom>
            <a:avLst/>
            <a:gdLst/>
            <a:ahLst/>
            <a:cxnLst/>
            <a:rect l="l" t="t" r="r" b="b"/>
            <a:pathLst>
              <a:path w="88392" h="88392">
                <a:moveTo>
                  <a:pt x="0" y="0"/>
                </a:moveTo>
                <a:lnTo>
                  <a:pt x="88391" y="0"/>
                </a:lnTo>
                <a:lnTo>
                  <a:pt x="88391" y="88392"/>
                </a:lnTo>
                <a:lnTo>
                  <a:pt x="0" y="8839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de-DE"/>
          </a:p>
        </p:txBody>
      </p:sp>
      <p:sp>
        <p:nvSpPr>
          <p:cNvPr id="8" name="Freeform 8"/>
          <p:cNvSpPr/>
          <p:nvPr/>
        </p:nvSpPr>
        <p:spPr>
          <a:xfrm>
            <a:off x="1208342" y="6306503"/>
            <a:ext cx="88392" cy="88392"/>
          </a:xfrm>
          <a:custGeom>
            <a:avLst/>
            <a:gdLst/>
            <a:ahLst/>
            <a:cxnLst/>
            <a:rect l="l" t="t" r="r" b="b"/>
            <a:pathLst>
              <a:path w="88392" h="88392">
                <a:moveTo>
                  <a:pt x="0" y="0"/>
                </a:moveTo>
                <a:lnTo>
                  <a:pt x="88391" y="0"/>
                </a:lnTo>
                <a:lnTo>
                  <a:pt x="88391" y="88391"/>
                </a:lnTo>
                <a:lnTo>
                  <a:pt x="0" y="8839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de-DE"/>
          </a:p>
        </p:txBody>
      </p:sp>
      <p:sp>
        <p:nvSpPr>
          <p:cNvPr id="9" name="Freeform 9"/>
          <p:cNvSpPr/>
          <p:nvPr/>
        </p:nvSpPr>
        <p:spPr>
          <a:xfrm>
            <a:off x="1208342" y="6639878"/>
            <a:ext cx="88392" cy="88392"/>
          </a:xfrm>
          <a:custGeom>
            <a:avLst/>
            <a:gdLst/>
            <a:ahLst/>
            <a:cxnLst/>
            <a:rect l="l" t="t" r="r" b="b"/>
            <a:pathLst>
              <a:path w="88392" h="88392">
                <a:moveTo>
                  <a:pt x="0" y="0"/>
                </a:moveTo>
                <a:lnTo>
                  <a:pt x="88391" y="0"/>
                </a:lnTo>
                <a:lnTo>
                  <a:pt x="88391" y="88392"/>
                </a:lnTo>
                <a:lnTo>
                  <a:pt x="0" y="88392"/>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de-DE"/>
          </a:p>
        </p:txBody>
      </p:sp>
      <p:sp>
        <p:nvSpPr>
          <p:cNvPr id="10" name="Freeform 10"/>
          <p:cNvSpPr/>
          <p:nvPr/>
        </p:nvSpPr>
        <p:spPr>
          <a:xfrm>
            <a:off x="1208342" y="7306628"/>
            <a:ext cx="88392" cy="88392"/>
          </a:xfrm>
          <a:custGeom>
            <a:avLst/>
            <a:gdLst/>
            <a:ahLst/>
            <a:cxnLst/>
            <a:rect l="l" t="t" r="r" b="b"/>
            <a:pathLst>
              <a:path w="88392" h="88392">
                <a:moveTo>
                  <a:pt x="0" y="0"/>
                </a:moveTo>
                <a:lnTo>
                  <a:pt x="88391" y="0"/>
                </a:lnTo>
                <a:lnTo>
                  <a:pt x="88391" y="88392"/>
                </a:lnTo>
                <a:lnTo>
                  <a:pt x="0" y="88392"/>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de-DE"/>
          </a:p>
        </p:txBody>
      </p:sp>
      <p:sp>
        <p:nvSpPr>
          <p:cNvPr id="11" name="Freeform 11"/>
          <p:cNvSpPr/>
          <p:nvPr/>
        </p:nvSpPr>
        <p:spPr>
          <a:xfrm>
            <a:off x="1208342" y="7973378"/>
            <a:ext cx="88392" cy="88392"/>
          </a:xfrm>
          <a:custGeom>
            <a:avLst/>
            <a:gdLst/>
            <a:ahLst/>
            <a:cxnLst/>
            <a:rect l="l" t="t" r="r" b="b"/>
            <a:pathLst>
              <a:path w="88392" h="88392">
                <a:moveTo>
                  <a:pt x="0" y="0"/>
                </a:moveTo>
                <a:lnTo>
                  <a:pt x="88391" y="0"/>
                </a:lnTo>
                <a:lnTo>
                  <a:pt x="88391" y="88392"/>
                </a:lnTo>
                <a:lnTo>
                  <a:pt x="0" y="88392"/>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de-DE"/>
          </a:p>
        </p:txBody>
      </p:sp>
      <p:sp>
        <p:nvSpPr>
          <p:cNvPr id="12" name="TextBox 12"/>
          <p:cNvSpPr txBox="1"/>
          <p:nvPr/>
        </p:nvSpPr>
        <p:spPr>
          <a:xfrm>
            <a:off x="1167203" y="544954"/>
            <a:ext cx="2558110" cy="1678543"/>
          </a:xfrm>
          <a:prstGeom prst="rect">
            <a:avLst/>
          </a:prstGeom>
        </p:spPr>
        <p:txBody>
          <a:bodyPr lIns="0" tIns="0" rIns="0" bIns="0" rtlCol="0" anchor="t">
            <a:spAutoFit/>
          </a:bodyPr>
          <a:lstStyle/>
          <a:p>
            <a:pPr algn="l">
              <a:lnSpc>
                <a:spcPts val="10078"/>
              </a:lnSpc>
            </a:pPr>
            <a:r>
              <a:rPr lang="en-US" sz="7199">
                <a:solidFill>
                  <a:srgbClr val="000000"/>
                </a:solidFill>
                <a:latin typeface="Lumios Marker"/>
                <a:ea typeface="Lumios Marker"/>
                <a:cs typeface="Lumios Marker"/>
                <a:sym typeface="Lumios Marker"/>
              </a:rPr>
              <a:t>Quellen </a:t>
            </a:r>
          </a:p>
        </p:txBody>
      </p:sp>
      <p:sp>
        <p:nvSpPr>
          <p:cNvPr id="13" name="TextBox 13"/>
          <p:cNvSpPr txBox="1"/>
          <p:nvPr/>
        </p:nvSpPr>
        <p:spPr>
          <a:xfrm>
            <a:off x="1438875" y="1802902"/>
            <a:ext cx="12297766" cy="670760"/>
          </a:xfrm>
          <a:prstGeom prst="rect">
            <a:avLst/>
          </a:prstGeom>
        </p:spPr>
        <p:txBody>
          <a:bodyPr lIns="0" tIns="0" rIns="0" bIns="0" rtlCol="0" anchor="t">
            <a:spAutoFit/>
          </a:bodyPr>
          <a:lstStyle/>
          <a:p>
            <a:pPr algn="l">
              <a:lnSpc>
                <a:spcPts val="2625"/>
              </a:lnSpc>
            </a:pPr>
            <a:r>
              <a:rPr lang="en-US" sz="1899">
                <a:solidFill>
                  <a:srgbClr val="000000"/>
                </a:solidFill>
                <a:latin typeface="Canva Sans"/>
                <a:ea typeface="Canva Sans"/>
                <a:cs typeface="Canva Sans"/>
                <a:sym typeface="Canva Sans"/>
              </a:rPr>
              <a:t>Resilienzförderungfür Studierende | LIR Mainz - Leibniz-Institut für Resilienzforschung. (o. D.). https://lir- mainz.de/gesundstudieren</a:t>
            </a:r>
          </a:p>
        </p:txBody>
      </p:sp>
      <p:sp>
        <p:nvSpPr>
          <p:cNvPr id="14" name="TextBox 14"/>
          <p:cNvSpPr txBox="1"/>
          <p:nvPr/>
        </p:nvSpPr>
        <p:spPr>
          <a:xfrm>
            <a:off x="1438875" y="2803027"/>
            <a:ext cx="14951840" cy="1004135"/>
          </a:xfrm>
          <a:prstGeom prst="rect">
            <a:avLst/>
          </a:prstGeom>
        </p:spPr>
        <p:txBody>
          <a:bodyPr lIns="0" tIns="0" rIns="0" bIns="0" rtlCol="0" anchor="t">
            <a:spAutoFit/>
          </a:bodyPr>
          <a:lstStyle/>
          <a:p>
            <a:pPr algn="l">
              <a:lnSpc>
                <a:spcPts val="2625"/>
              </a:lnSpc>
            </a:pPr>
            <a:r>
              <a:rPr lang="en-US" sz="1899" dirty="0">
                <a:solidFill>
                  <a:srgbClr val="000000"/>
                </a:solidFill>
                <a:latin typeface="Canva Sans"/>
                <a:ea typeface="Canva Sans"/>
                <a:cs typeface="Canva Sans"/>
                <a:sym typeface="Canva Sans"/>
              </a:rPr>
              <a:t>Yeager, D. S., Hanselman, P., Walton, G. M., Murray, J. S., Crosnoe, R., Muller, C., </a:t>
            </a:r>
            <a:r>
              <a:rPr lang="en-US" sz="1899" dirty="0" err="1">
                <a:solidFill>
                  <a:srgbClr val="000000"/>
                </a:solidFill>
                <a:latin typeface="Canva Sans"/>
                <a:ea typeface="Canva Sans"/>
                <a:cs typeface="Canva Sans"/>
                <a:sym typeface="Canva Sans"/>
              </a:rPr>
              <a:t>Tipton,E</a:t>
            </a:r>
            <a:r>
              <a:rPr lang="en-US" sz="1899" dirty="0">
                <a:solidFill>
                  <a:srgbClr val="000000"/>
                </a:solidFill>
                <a:latin typeface="Canva Sans"/>
                <a:ea typeface="Canva Sans"/>
                <a:cs typeface="Canva Sans"/>
                <a:sym typeface="Canva Sans"/>
              </a:rPr>
              <a:t>., Schneider, B., </a:t>
            </a:r>
            <a:r>
              <a:rPr lang="en-US" sz="1899" dirty="0" err="1">
                <a:solidFill>
                  <a:srgbClr val="000000"/>
                </a:solidFill>
                <a:latin typeface="Canva Sans"/>
                <a:ea typeface="Canva Sans"/>
                <a:cs typeface="Canva Sans"/>
                <a:sym typeface="Canva Sans"/>
              </a:rPr>
              <a:t>Hulleman</a:t>
            </a:r>
            <a:r>
              <a:rPr lang="en-US" sz="1899" dirty="0">
                <a:solidFill>
                  <a:srgbClr val="000000"/>
                </a:solidFill>
                <a:latin typeface="Canva Sans"/>
                <a:ea typeface="Canva Sans"/>
                <a:cs typeface="Canva Sans"/>
                <a:sym typeface="Canva Sans"/>
              </a:rPr>
              <a:t>, C. S.,</a:t>
            </a:r>
          </a:p>
          <a:p>
            <a:pPr algn="l">
              <a:lnSpc>
                <a:spcPts val="2625"/>
              </a:lnSpc>
            </a:pPr>
            <a:r>
              <a:rPr lang="en-US" sz="1899" dirty="0">
                <a:solidFill>
                  <a:srgbClr val="000000"/>
                </a:solidFill>
                <a:latin typeface="Canva Sans"/>
                <a:ea typeface="Canva Sans"/>
                <a:cs typeface="Canva Sans"/>
                <a:sym typeface="Canva Sans"/>
              </a:rPr>
              <a:t>Hinojosa, C. P., </a:t>
            </a:r>
            <a:r>
              <a:rPr lang="en-US" sz="1899" dirty="0" err="1">
                <a:solidFill>
                  <a:srgbClr val="000000"/>
                </a:solidFill>
                <a:latin typeface="Canva Sans"/>
                <a:ea typeface="Canva Sans"/>
                <a:cs typeface="Canva Sans"/>
                <a:sym typeface="Canva Sans"/>
              </a:rPr>
              <a:t>Paunesku</a:t>
            </a:r>
            <a:r>
              <a:rPr lang="en-US" sz="1899" dirty="0">
                <a:solidFill>
                  <a:srgbClr val="000000"/>
                </a:solidFill>
                <a:latin typeface="Canva Sans"/>
                <a:ea typeface="Canva Sans"/>
                <a:cs typeface="Canva Sans"/>
                <a:sym typeface="Canva Sans"/>
              </a:rPr>
              <a:t>, D., Romero, C., Flint, K., Roberts, A., Trott, J., </a:t>
            </a:r>
            <a:r>
              <a:rPr lang="en-US" sz="1899" dirty="0" err="1">
                <a:solidFill>
                  <a:srgbClr val="000000"/>
                </a:solidFill>
                <a:latin typeface="Canva Sans"/>
                <a:ea typeface="Canva Sans"/>
                <a:cs typeface="Canva Sans"/>
                <a:sym typeface="Canva Sans"/>
              </a:rPr>
              <a:t>Iachan</a:t>
            </a:r>
            <a:r>
              <a:rPr lang="en-US" sz="1899" dirty="0">
                <a:solidFill>
                  <a:srgbClr val="000000"/>
                </a:solidFill>
                <a:latin typeface="Canva Sans"/>
                <a:ea typeface="Canva Sans"/>
                <a:cs typeface="Canva Sans"/>
                <a:sym typeface="Canva Sans"/>
              </a:rPr>
              <a:t>, R., Buontempo, J., Yang, S. M., Carvalho, C. M., . . . Dweck ,</a:t>
            </a:r>
          </a:p>
        </p:txBody>
      </p:sp>
      <p:sp>
        <p:nvSpPr>
          <p:cNvPr id="15" name="TextBox 15"/>
          <p:cNvSpPr txBox="1"/>
          <p:nvPr/>
        </p:nvSpPr>
        <p:spPr>
          <a:xfrm>
            <a:off x="1438875" y="4136527"/>
            <a:ext cx="13905424" cy="670760"/>
          </a:xfrm>
          <a:prstGeom prst="rect">
            <a:avLst/>
          </a:prstGeom>
        </p:spPr>
        <p:txBody>
          <a:bodyPr lIns="0" tIns="0" rIns="0" bIns="0" rtlCol="0" anchor="t">
            <a:spAutoFit/>
          </a:bodyPr>
          <a:lstStyle/>
          <a:p>
            <a:pPr algn="l">
              <a:lnSpc>
                <a:spcPts val="2625"/>
              </a:lnSpc>
            </a:pPr>
            <a:r>
              <a:rPr lang="en-US" sz="1899">
                <a:solidFill>
                  <a:srgbClr val="000000"/>
                </a:solidFill>
                <a:latin typeface="Canva Sans"/>
                <a:ea typeface="Canva Sans"/>
                <a:cs typeface="Canva Sans"/>
                <a:sym typeface="Canva Sans"/>
              </a:rPr>
              <a:t>C. S. (2019). A national experiment reveals where a growth mindset improvesachievement. Nature, 573(7774), 364–369. https://doi.org/10.1038/s41586-019-1466-y</a:t>
            </a:r>
          </a:p>
        </p:txBody>
      </p:sp>
      <p:sp>
        <p:nvSpPr>
          <p:cNvPr id="16" name="TextBox 16"/>
          <p:cNvSpPr txBox="1"/>
          <p:nvPr/>
        </p:nvSpPr>
        <p:spPr>
          <a:xfrm>
            <a:off x="1438875" y="5136652"/>
            <a:ext cx="14053699" cy="670760"/>
          </a:xfrm>
          <a:prstGeom prst="rect">
            <a:avLst/>
          </a:prstGeom>
        </p:spPr>
        <p:txBody>
          <a:bodyPr lIns="0" tIns="0" rIns="0" bIns="0" rtlCol="0" anchor="t">
            <a:spAutoFit/>
          </a:bodyPr>
          <a:lstStyle/>
          <a:p>
            <a:pPr algn="l">
              <a:lnSpc>
                <a:spcPts val="2625"/>
              </a:lnSpc>
            </a:pPr>
            <a:r>
              <a:rPr lang="en-US" sz="1899">
                <a:solidFill>
                  <a:srgbClr val="000000"/>
                </a:solidFill>
                <a:latin typeface="Canva Sans"/>
                <a:ea typeface="Canva Sans"/>
                <a:cs typeface="Canva Sans"/>
                <a:sym typeface="Canva Sans"/>
              </a:rPr>
              <a:t>Claro, S., Paunesku, D. &amp; Dweck, C. S. (2016). Growth mindset tempers the effects of poverty on academic achievement. Proceedings Of The National Academy Of Sciences, 113(31), 8664–8668. https://doi.org/10.1073/pnas.1608207113</a:t>
            </a:r>
          </a:p>
        </p:txBody>
      </p:sp>
      <p:sp>
        <p:nvSpPr>
          <p:cNvPr id="17" name="TextBox 17"/>
          <p:cNvSpPr txBox="1"/>
          <p:nvPr/>
        </p:nvSpPr>
        <p:spPr>
          <a:xfrm>
            <a:off x="1438875" y="6136777"/>
            <a:ext cx="14536226" cy="4314066"/>
          </a:xfrm>
          <a:prstGeom prst="rect">
            <a:avLst/>
          </a:prstGeom>
        </p:spPr>
        <p:txBody>
          <a:bodyPr lIns="0" tIns="0" rIns="0" bIns="0" rtlCol="0" anchor="t">
            <a:spAutoFit/>
          </a:bodyPr>
          <a:lstStyle/>
          <a:p>
            <a:pPr algn="l">
              <a:lnSpc>
                <a:spcPts val="2625"/>
              </a:lnSpc>
            </a:pPr>
            <a:r>
              <a:rPr lang="en-US" sz="1899" dirty="0">
                <a:solidFill>
                  <a:srgbClr val="000000"/>
                </a:solidFill>
                <a:latin typeface="Canva Sans"/>
                <a:ea typeface="Canva Sans"/>
                <a:cs typeface="Canva Sans"/>
                <a:sym typeface="Canva Sans"/>
              </a:rPr>
              <a:t>Dweck, C. S. (2012). Mindset: The New Psychology of Success. London: Constable &amp; Robinson Limited.</a:t>
            </a:r>
          </a:p>
          <a:p>
            <a:pPr algn="l">
              <a:lnSpc>
                <a:spcPts val="2625"/>
              </a:lnSpc>
            </a:pPr>
            <a:r>
              <a:rPr lang="en-US" sz="1899" dirty="0">
                <a:solidFill>
                  <a:srgbClr val="000000"/>
                </a:solidFill>
                <a:latin typeface="Canva Sans"/>
                <a:ea typeface="Canva Sans"/>
                <a:cs typeface="Canva Sans"/>
                <a:sym typeface="Canva Sans"/>
              </a:rPr>
              <a:t>Mindset-</a:t>
            </a:r>
            <a:r>
              <a:rPr lang="en-US" sz="1899" dirty="0" err="1">
                <a:solidFill>
                  <a:srgbClr val="000000"/>
                </a:solidFill>
                <a:latin typeface="Canva Sans"/>
                <a:ea typeface="Canva Sans"/>
                <a:cs typeface="Canva Sans"/>
                <a:sym typeface="Canva Sans"/>
              </a:rPr>
              <a:t>Theorie</a:t>
            </a:r>
            <a:r>
              <a:rPr lang="en-US" sz="1899" dirty="0">
                <a:solidFill>
                  <a:srgbClr val="000000"/>
                </a:solidFill>
                <a:latin typeface="Canva Sans"/>
                <a:ea typeface="Canva Sans"/>
                <a:cs typeface="Canva Sans"/>
                <a:sym typeface="Canva Sans"/>
              </a:rPr>
              <a:t> https://</a:t>
            </a:r>
            <a:r>
              <a:rPr lang="en-US" sz="1899" dirty="0" err="1">
                <a:solidFill>
                  <a:srgbClr val="000000"/>
                </a:solidFill>
                <a:latin typeface="Canva Sans"/>
                <a:ea typeface="Canva Sans"/>
                <a:cs typeface="Canva Sans"/>
                <a:sym typeface="Canva Sans"/>
              </a:rPr>
              <a:t>dorsch.hogrefe.com</a:t>
            </a:r>
            <a:r>
              <a:rPr lang="en-US" sz="1899" dirty="0">
                <a:solidFill>
                  <a:srgbClr val="000000"/>
                </a:solidFill>
                <a:latin typeface="Canva Sans"/>
                <a:ea typeface="Canva Sans"/>
                <a:cs typeface="Canva Sans"/>
                <a:sym typeface="Canva Sans"/>
              </a:rPr>
              <a:t>/</a:t>
            </a:r>
            <a:r>
              <a:rPr lang="en-US" sz="1899" dirty="0" err="1">
                <a:solidFill>
                  <a:srgbClr val="000000"/>
                </a:solidFill>
                <a:latin typeface="Canva Sans"/>
                <a:ea typeface="Canva Sans"/>
                <a:cs typeface="Canva Sans"/>
                <a:sym typeface="Canva Sans"/>
              </a:rPr>
              <a:t>stichwort</a:t>
            </a:r>
            <a:r>
              <a:rPr lang="en-US" sz="1899" dirty="0">
                <a:solidFill>
                  <a:srgbClr val="000000"/>
                </a:solidFill>
                <a:latin typeface="Canva Sans"/>
                <a:ea typeface="Canva Sans"/>
                <a:cs typeface="Canva Sans"/>
                <a:sym typeface="Canva Sans"/>
              </a:rPr>
              <a:t>/mindset-</a:t>
            </a:r>
            <a:r>
              <a:rPr lang="en-US" sz="1899" dirty="0" err="1">
                <a:solidFill>
                  <a:srgbClr val="000000"/>
                </a:solidFill>
                <a:latin typeface="Canva Sans"/>
                <a:ea typeface="Canva Sans"/>
                <a:cs typeface="Canva Sans"/>
                <a:sym typeface="Canva Sans"/>
              </a:rPr>
              <a:t>theorie</a:t>
            </a:r>
            <a:r>
              <a:rPr lang="en-US" sz="1899" dirty="0">
                <a:solidFill>
                  <a:srgbClr val="000000"/>
                </a:solidFill>
                <a:latin typeface="Canva Sans"/>
                <a:ea typeface="Canva Sans"/>
                <a:cs typeface="Canva Sans"/>
                <a:sym typeface="Canva Sans"/>
              </a:rPr>
              <a:t>. (o. D.). Dorsch </a:t>
            </a:r>
            <a:r>
              <a:rPr lang="en-US" sz="1899" dirty="0" err="1">
                <a:solidFill>
                  <a:srgbClr val="000000"/>
                </a:solidFill>
                <a:latin typeface="Canva Sans"/>
                <a:ea typeface="Canva Sans"/>
                <a:cs typeface="Canva Sans"/>
                <a:sym typeface="Canva Sans"/>
              </a:rPr>
              <a:t>Lexikon</a:t>
            </a:r>
            <a:r>
              <a:rPr lang="en-US" sz="1899" dirty="0">
                <a:solidFill>
                  <a:srgbClr val="000000"/>
                </a:solidFill>
                <a:latin typeface="Canva Sans"/>
                <a:ea typeface="Canva Sans"/>
                <a:cs typeface="Canva Sans"/>
                <a:sym typeface="Canva Sans"/>
              </a:rPr>
              <a:t> der </a:t>
            </a:r>
            <a:r>
              <a:rPr lang="en-US" sz="1899" dirty="0" err="1">
                <a:solidFill>
                  <a:srgbClr val="000000"/>
                </a:solidFill>
                <a:latin typeface="Canva Sans"/>
                <a:ea typeface="Canva Sans"/>
                <a:cs typeface="Canva Sans"/>
                <a:sym typeface="Canva Sans"/>
              </a:rPr>
              <a:t>Psychologie</a:t>
            </a:r>
            <a:r>
              <a:rPr lang="en-US" sz="1899" dirty="0">
                <a:solidFill>
                  <a:srgbClr val="000000"/>
                </a:solidFill>
                <a:latin typeface="Canva Sans"/>
                <a:ea typeface="Canva Sans"/>
                <a:cs typeface="Canva Sans"/>
                <a:sym typeface="Canva Sans"/>
              </a:rPr>
              <a:t>. https://</a:t>
            </a:r>
            <a:r>
              <a:rPr lang="en-US" sz="1899" dirty="0" err="1">
                <a:solidFill>
                  <a:srgbClr val="000000"/>
                </a:solidFill>
                <a:latin typeface="Canva Sans"/>
                <a:ea typeface="Canva Sans"/>
                <a:cs typeface="Canva Sans"/>
                <a:sym typeface="Canva Sans"/>
              </a:rPr>
              <a:t>dorsch.hogrefe.com</a:t>
            </a:r>
            <a:r>
              <a:rPr lang="en-US" sz="1899" dirty="0">
                <a:solidFill>
                  <a:srgbClr val="000000"/>
                </a:solidFill>
                <a:latin typeface="Canva Sans"/>
                <a:ea typeface="Canva Sans"/>
                <a:cs typeface="Canva Sans"/>
                <a:sym typeface="Canva Sans"/>
              </a:rPr>
              <a:t>/</a:t>
            </a:r>
            <a:r>
              <a:rPr lang="en-US" sz="1899" dirty="0" err="1">
                <a:solidFill>
                  <a:srgbClr val="000000"/>
                </a:solidFill>
                <a:latin typeface="Canva Sans"/>
                <a:ea typeface="Canva Sans"/>
                <a:cs typeface="Canva Sans"/>
                <a:sym typeface="Canva Sans"/>
              </a:rPr>
              <a:t>stichwort</a:t>
            </a:r>
            <a:r>
              <a:rPr lang="en-US" sz="1899" dirty="0">
                <a:solidFill>
                  <a:srgbClr val="000000"/>
                </a:solidFill>
                <a:latin typeface="Canva Sans"/>
                <a:ea typeface="Canva Sans"/>
                <a:cs typeface="Canva Sans"/>
                <a:sym typeface="Canva Sans"/>
              </a:rPr>
              <a:t>/mindset-</a:t>
            </a:r>
            <a:r>
              <a:rPr lang="en-US" sz="1899" dirty="0" err="1">
                <a:solidFill>
                  <a:srgbClr val="000000"/>
                </a:solidFill>
                <a:latin typeface="Canva Sans"/>
                <a:ea typeface="Canva Sans"/>
                <a:cs typeface="Canva Sans"/>
                <a:sym typeface="Canva Sans"/>
              </a:rPr>
              <a:t>theorie</a:t>
            </a:r>
            <a:endParaRPr lang="en-US" sz="1899" dirty="0">
              <a:solidFill>
                <a:srgbClr val="000000"/>
              </a:solidFill>
              <a:latin typeface="Canva Sans"/>
              <a:ea typeface="Canva Sans"/>
              <a:cs typeface="Canva Sans"/>
              <a:sym typeface="Canva Sans"/>
            </a:endParaRPr>
          </a:p>
          <a:p>
            <a:pPr algn="l">
              <a:lnSpc>
                <a:spcPts val="2625"/>
              </a:lnSpc>
            </a:pPr>
            <a:r>
              <a:rPr lang="en-US" sz="1899" dirty="0">
                <a:solidFill>
                  <a:srgbClr val="000000"/>
                </a:solidFill>
                <a:latin typeface="Canva Sans"/>
                <a:ea typeface="Canva Sans"/>
                <a:cs typeface="Canva Sans"/>
                <a:sym typeface="Canva Sans"/>
              </a:rPr>
              <a:t>Bak, P. M. (2019). </a:t>
            </a:r>
            <a:r>
              <a:rPr lang="en-US" sz="1899" dirty="0" err="1">
                <a:solidFill>
                  <a:srgbClr val="000000"/>
                </a:solidFill>
                <a:latin typeface="Canva Sans"/>
                <a:ea typeface="Canva Sans"/>
                <a:cs typeface="Canva Sans"/>
                <a:sym typeface="Canva Sans"/>
              </a:rPr>
              <a:t>Lernen</a:t>
            </a:r>
            <a:r>
              <a:rPr lang="en-US" sz="1899" dirty="0">
                <a:solidFill>
                  <a:srgbClr val="000000"/>
                </a:solidFill>
                <a:latin typeface="Canva Sans"/>
                <a:ea typeface="Canva Sans"/>
                <a:cs typeface="Canva Sans"/>
                <a:sym typeface="Canva Sans"/>
              </a:rPr>
              <a:t>, Motivation und Emotion. In </a:t>
            </a:r>
            <a:r>
              <a:rPr lang="en-US" sz="1899" dirty="0" err="1">
                <a:solidFill>
                  <a:srgbClr val="000000"/>
                </a:solidFill>
                <a:latin typeface="Canva Sans"/>
                <a:ea typeface="Canva Sans"/>
                <a:cs typeface="Canva Sans"/>
                <a:sym typeface="Canva Sans"/>
              </a:rPr>
              <a:t>Angewandte</a:t>
            </a:r>
            <a:r>
              <a:rPr lang="en-US" sz="1899" dirty="0">
                <a:solidFill>
                  <a:srgbClr val="000000"/>
                </a:solidFill>
                <a:latin typeface="Canva Sans"/>
                <a:ea typeface="Canva Sans"/>
                <a:cs typeface="Canva Sans"/>
                <a:sym typeface="Canva Sans"/>
              </a:rPr>
              <a:t> </a:t>
            </a:r>
            <a:r>
              <a:rPr lang="en-US" sz="1899" dirty="0" err="1">
                <a:solidFill>
                  <a:srgbClr val="000000"/>
                </a:solidFill>
                <a:latin typeface="Canva Sans"/>
                <a:ea typeface="Canva Sans"/>
                <a:cs typeface="Canva Sans"/>
                <a:sym typeface="Canva Sans"/>
              </a:rPr>
              <a:t>Psychologie</a:t>
            </a:r>
            <a:r>
              <a:rPr lang="en-US" sz="1899" dirty="0">
                <a:solidFill>
                  <a:srgbClr val="000000"/>
                </a:solidFill>
                <a:latin typeface="Canva Sans"/>
                <a:ea typeface="Canva Sans"/>
                <a:cs typeface="Canva Sans"/>
                <a:sym typeface="Canva Sans"/>
              </a:rPr>
              <a:t> </a:t>
            </a:r>
            <a:r>
              <a:rPr lang="en-US" sz="1899" dirty="0" err="1">
                <a:solidFill>
                  <a:srgbClr val="000000"/>
                </a:solidFill>
                <a:latin typeface="Canva Sans"/>
                <a:ea typeface="Canva Sans"/>
                <a:cs typeface="Canva Sans"/>
                <a:sym typeface="Canva Sans"/>
              </a:rPr>
              <a:t>Kompakt</a:t>
            </a:r>
            <a:r>
              <a:rPr lang="en-US" sz="1899" dirty="0">
                <a:solidFill>
                  <a:srgbClr val="000000"/>
                </a:solidFill>
                <a:latin typeface="Canva Sans"/>
                <a:ea typeface="Canva Sans"/>
                <a:cs typeface="Canva Sans"/>
                <a:sym typeface="Canva Sans"/>
              </a:rPr>
              <a:t>. https://</a:t>
            </a:r>
            <a:r>
              <a:rPr lang="en-US" sz="1899" dirty="0" err="1">
                <a:solidFill>
                  <a:srgbClr val="000000"/>
                </a:solidFill>
                <a:latin typeface="Canva Sans"/>
                <a:ea typeface="Canva Sans"/>
                <a:cs typeface="Canva Sans"/>
                <a:sym typeface="Canva Sans"/>
              </a:rPr>
              <a:t>doi.org</a:t>
            </a:r>
            <a:r>
              <a:rPr lang="en-US" sz="1899" dirty="0">
                <a:solidFill>
                  <a:srgbClr val="000000"/>
                </a:solidFill>
                <a:latin typeface="Canva Sans"/>
                <a:ea typeface="Canva Sans"/>
                <a:cs typeface="Canva Sans"/>
                <a:sym typeface="Canva Sans"/>
              </a:rPr>
              <a:t>/10.1007/978-3-662- 59691-3</a:t>
            </a:r>
          </a:p>
          <a:p>
            <a:pPr algn="l">
              <a:lnSpc>
                <a:spcPts val="2625"/>
              </a:lnSpc>
            </a:pPr>
            <a:r>
              <a:rPr lang="en-US" sz="1899" dirty="0">
                <a:solidFill>
                  <a:srgbClr val="000000"/>
                </a:solidFill>
                <a:latin typeface="Canva Sans"/>
                <a:ea typeface="Canva Sans"/>
                <a:cs typeface="Canva Sans"/>
                <a:sym typeface="Canva Sans"/>
              </a:rPr>
              <a:t>Claro, S., </a:t>
            </a:r>
            <a:r>
              <a:rPr lang="en-US" sz="1899" dirty="0" err="1">
                <a:solidFill>
                  <a:srgbClr val="000000"/>
                </a:solidFill>
                <a:latin typeface="Canva Sans"/>
                <a:ea typeface="Canva Sans"/>
                <a:cs typeface="Canva Sans"/>
                <a:sym typeface="Canva Sans"/>
              </a:rPr>
              <a:t>Paunesku</a:t>
            </a:r>
            <a:r>
              <a:rPr lang="en-US" sz="1899" dirty="0">
                <a:solidFill>
                  <a:srgbClr val="000000"/>
                </a:solidFill>
                <a:latin typeface="Canva Sans"/>
                <a:ea typeface="Canva Sans"/>
                <a:cs typeface="Canva Sans"/>
                <a:sym typeface="Canva Sans"/>
              </a:rPr>
              <a:t>, D. &amp; Dweck, C. S. (2016). Growth mindset tempers the effects of poverty on academic achievement. Proceedings Of The National Academy Of Sciences, 113(31), 8664–8668. </a:t>
            </a:r>
            <a:r>
              <a:rPr lang="en-US" sz="1899" dirty="0">
                <a:solidFill>
                  <a:srgbClr val="000000"/>
                </a:solidFill>
                <a:latin typeface="Canva Sans"/>
                <a:ea typeface="Canva Sans"/>
                <a:cs typeface="Canva Sans"/>
                <a:sym typeface="Canva Sans"/>
                <a:hlinkClick r:id="rId12"/>
              </a:rPr>
              <a:t>https://doi.org/10.1073/pnas.1608207113</a:t>
            </a:r>
            <a:endParaRPr lang="en-US" sz="1899" dirty="0">
              <a:solidFill>
                <a:srgbClr val="000000"/>
              </a:solidFill>
              <a:latin typeface="Canva Sans"/>
              <a:ea typeface="Canva Sans"/>
              <a:cs typeface="Canva Sans"/>
              <a:sym typeface="Canva Sans"/>
            </a:endParaRPr>
          </a:p>
          <a:p>
            <a:pPr algn="l">
              <a:lnSpc>
                <a:spcPts val="2625"/>
              </a:lnSpc>
            </a:pPr>
            <a:endParaRPr lang="en-US" sz="1899" dirty="0">
              <a:solidFill>
                <a:srgbClr val="000000"/>
              </a:solidFill>
              <a:latin typeface="Canva Sans"/>
              <a:ea typeface="Canva Sans"/>
              <a:cs typeface="Canva Sans"/>
              <a:sym typeface="Canva Sans"/>
            </a:endParaRPr>
          </a:p>
          <a:p>
            <a:pPr>
              <a:lnSpc>
                <a:spcPts val="2625"/>
              </a:lnSpc>
            </a:pPr>
            <a:r>
              <a:rPr lang="de-DE" sz="1899" dirty="0">
                <a:solidFill>
                  <a:srgbClr val="000000"/>
                </a:solidFill>
                <a:latin typeface="Canva Sans"/>
              </a:rPr>
              <a:t>Bildung, B. F. P. (2024, 22. Mai). Wie die soziale Herkunft die Chance auf ein Studium prägt | Bildung | </a:t>
            </a:r>
            <a:r>
              <a:rPr lang="de-DE" sz="1899" dirty="0" err="1">
                <a:solidFill>
                  <a:srgbClr val="000000"/>
                </a:solidFill>
                <a:latin typeface="Canva Sans"/>
              </a:rPr>
              <a:t>bpb.de</a:t>
            </a:r>
            <a:r>
              <a:rPr lang="de-DE" sz="1899" dirty="0">
                <a:solidFill>
                  <a:srgbClr val="000000"/>
                </a:solidFill>
                <a:latin typeface="Canva Sans"/>
              </a:rPr>
              <a:t>. </a:t>
            </a:r>
            <a:r>
              <a:rPr lang="de-DE" sz="1899" dirty="0" err="1">
                <a:solidFill>
                  <a:srgbClr val="000000"/>
                </a:solidFill>
                <a:latin typeface="Canva Sans"/>
              </a:rPr>
              <a:t>bpb.de</a:t>
            </a:r>
            <a:r>
              <a:rPr lang="de-DE" sz="1899" dirty="0">
                <a:solidFill>
                  <a:srgbClr val="000000"/>
                </a:solidFill>
                <a:latin typeface="Canva Sans"/>
              </a:rPr>
              <a:t>. https://</a:t>
            </a:r>
            <a:r>
              <a:rPr lang="de-DE" sz="1899" dirty="0" err="1">
                <a:solidFill>
                  <a:srgbClr val="000000"/>
                </a:solidFill>
                <a:latin typeface="Canva Sans"/>
              </a:rPr>
              <a:t>www.bpb.de</a:t>
            </a:r>
            <a:r>
              <a:rPr lang="de-DE" sz="1899" dirty="0">
                <a:solidFill>
                  <a:srgbClr val="000000"/>
                </a:solidFill>
                <a:latin typeface="Canva Sans"/>
              </a:rPr>
              <a:t>/</a:t>
            </a:r>
            <a:r>
              <a:rPr lang="de-DE" sz="1899" dirty="0" err="1">
                <a:solidFill>
                  <a:srgbClr val="000000"/>
                </a:solidFill>
                <a:latin typeface="Canva Sans"/>
              </a:rPr>
              <a:t>themen</a:t>
            </a:r>
            <a:r>
              <a:rPr lang="de-DE" sz="1899" dirty="0">
                <a:solidFill>
                  <a:srgbClr val="000000"/>
                </a:solidFill>
                <a:latin typeface="Canva Sans"/>
              </a:rPr>
              <a:t>/</a:t>
            </a:r>
            <a:r>
              <a:rPr lang="de-DE" sz="1899" dirty="0" err="1">
                <a:solidFill>
                  <a:srgbClr val="000000"/>
                </a:solidFill>
                <a:latin typeface="Canva Sans"/>
              </a:rPr>
              <a:t>bildung</a:t>
            </a:r>
            <a:r>
              <a:rPr lang="de-DE" sz="1899" dirty="0">
                <a:solidFill>
                  <a:srgbClr val="000000"/>
                </a:solidFill>
                <a:latin typeface="Canva Sans"/>
              </a:rPr>
              <a:t>/dossier-bildung/516334/wie-die-soziale-herkunft-die-chance-auf-ein-studium-</a:t>
            </a:r>
            <a:r>
              <a:rPr lang="de-DE" sz="1899" dirty="0" err="1">
                <a:solidFill>
                  <a:srgbClr val="000000"/>
                </a:solidFill>
                <a:latin typeface="Canva Sans"/>
              </a:rPr>
              <a:t>praegt</a:t>
            </a:r>
            <a:r>
              <a:rPr lang="de-DE" sz="1899" dirty="0">
                <a:solidFill>
                  <a:srgbClr val="000000"/>
                </a:solidFill>
                <a:latin typeface="Canva Sans"/>
              </a:rPr>
              <a:t>/</a:t>
            </a:r>
          </a:p>
          <a:p>
            <a:pPr algn="l">
              <a:lnSpc>
                <a:spcPts val="2625"/>
              </a:lnSpc>
            </a:pPr>
            <a:endParaRPr lang="en-US" sz="1899" dirty="0">
              <a:solidFill>
                <a:srgbClr val="000000"/>
              </a:solidFill>
              <a:latin typeface="Canva Sans"/>
              <a:sym typeface="Canva Sans"/>
            </a:endParaRPr>
          </a:p>
          <a:p>
            <a:pPr algn="l">
              <a:lnSpc>
                <a:spcPts val="2625"/>
              </a:lnSpc>
            </a:pPr>
            <a:endParaRPr lang="en-US" sz="1899" dirty="0">
              <a:solidFill>
                <a:srgbClr val="000000"/>
              </a:solidFill>
              <a:latin typeface="Canva Sans"/>
              <a:ea typeface="Canva Sans"/>
              <a:cs typeface="Canva Sans"/>
              <a:sym typeface="Canva Sans"/>
            </a:endParaRP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2043</Words>
  <Application>Microsoft Macintosh PowerPoint</Application>
  <PresentationFormat>Benutzerdefiniert</PresentationFormat>
  <Paragraphs>271</Paragraphs>
  <Slides>41</Slides>
  <Notes>0</Notes>
  <HiddenSlides>0</HiddenSlides>
  <MMClips>0</MMClips>
  <ScaleCrop>false</ScaleCrop>
  <HeadingPairs>
    <vt:vector size="6" baseType="variant">
      <vt:variant>
        <vt:lpstr>Verwendete Schriftarten</vt:lpstr>
      </vt:variant>
      <vt:variant>
        <vt:i4>12</vt:i4>
      </vt:variant>
      <vt:variant>
        <vt:lpstr>Design</vt:lpstr>
      </vt:variant>
      <vt:variant>
        <vt:i4>1</vt:i4>
      </vt:variant>
      <vt:variant>
        <vt:lpstr>Folientitel</vt:lpstr>
      </vt:variant>
      <vt:variant>
        <vt:i4>41</vt:i4>
      </vt:variant>
    </vt:vector>
  </HeadingPairs>
  <TitlesOfParts>
    <vt:vector size="54" baseType="lpstr">
      <vt:lpstr>Lumios Marker</vt:lpstr>
      <vt:lpstr>Calibri</vt:lpstr>
      <vt:lpstr>Beth Ellen</vt:lpstr>
      <vt:lpstr>Canva Sans Bold</vt:lpstr>
      <vt:lpstr>Arial</vt:lpstr>
      <vt:lpstr>-webkit-standard</vt:lpstr>
      <vt:lpstr>Bauer Bodoni Bold</vt:lpstr>
      <vt:lpstr>Noto Sans</vt:lpstr>
      <vt:lpstr>Arimo</vt:lpstr>
      <vt:lpstr>Canva Sans Bold Italics</vt:lpstr>
      <vt:lpstr>Canva Sans</vt:lpstr>
      <vt:lpstr>Bauer Bodoni</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Mindset, Resilienz und Coping im Schulkontext.pdf</dc:title>
  <cp:lastModifiedBy>8n1wmxiu4_@goetheuniversitaet.onmicrosoft.com</cp:lastModifiedBy>
  <cp:revision>3</cp:revision>
  <dcterms:created xsi:type="dcterms:W3CDTF">2006-08-16T00:00:00Z</dcterms:created>
  <dcterms:modified xsi:type="dcterms:W3CDTF">2026-05-19T11:39:37Z</dcterms:modified>
  <dc:identifier>DAHJ8Nf2B0k</dc:identifier>
</cp:coreProperties>
</file>